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7" r:id="rId2"/>
    <p:sldId id="561" r:id="rId3"/>
    <p:sldId id="562" r:id="rId4"/>
    <p:sldId id="563" r:id="rId5"/>
    <p:sldId id="555" r:id="rId6"/>
    <p:sldId id="560" r:id="rId7"/>
    <p:sldId id="556" r:id="rId8"/>
    <p:sldId id="557" r:id="rId9"/>
    <p:sldId id="559" r:id="rId10"/>
    <p:sldId id="400" r:id="rId11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66"/>
    <a:srgbClr val="DDDDDD"/>
    <a:srgbClr val="B2B2B2"/>
    <a:srgbClr val="CCCCFF"/>
    <a:srgbClr val="FF99CC"/>
    <a:srgbClr val="FF0066"/>
    <a:srgbClr val="0066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79" d="100"/>
          <a:sy n="79" d="100"/>
        </p:scale>
        <p:origin x="1310" y="53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002B77A4-D13C-4343-92FC-3984177B53C2}"/>
    <pc:docChg chg="modSld">
      <pc:chgData name="Mohamed Nabil Sabry" userId="63bbbcbf96592b02" providerId="LiveId" clId="{002B77A4-D13C-4343-92FC-3984177B53C2}" dt="2020-12-24T02:40:05.306" v="0"/>
      <pc:docMkLst>
        <pc:docMk/>
      </pc:docMkLst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317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317"/>
            <ac:picMk id="2" creationId="{1CFC438B-4D83-49F6-BE50-15321436829C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400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400"/>
            <ac:picMk id="2" creationId="{8FB46C01-D568-464F-8A97-D5119AA98FB9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55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55"/>
            <ac:picMk id="4" creationId="{E895B68E-9B32-413A-B2FF-ABF9E7D61E25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56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56"/>
            <ac:picMk id="9" creationId="{A0078585-43FB-4197-8F8D-AFF865F04AAC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57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57"/>
            <ac:picMk id="4" creationId="{9A0DF7B0-26A5-461E-9FFD-9C7B60E86CE9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59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59"/>
            <ac:picMk id="2" creationId="{77E0CFF1-659A-4B86-8254-2C7FBD0953D2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3001480846" sldId="560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3001480846" sldId="560"/>
            <ac:picMk id="3" creationId="{72D33683-767C-4ABE-B0DB-A02F6E9F702D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61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61"/>
            <ac:picMk id="8" creationId="{4366F399-952F-475D-9699-77F9EF0B848C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62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62"/>
            <ac:picMk id="14" creationId="{6C0290F2-DDC0-4671-8110-10E039403779}"/>
          </ac:picMkLst>
        </pc:picChg>
      </pc:sldChg>
      <pc:sldChg chg="delSp modTransition modAnim">
        <pc:chgData name="Mohamed Nabil Sabry" userId="63bbbcbf96592b02" providerId="LiveId" clId="{002B77A4-D13C-4343-92FC-3984177B53C2}" dt="2020-12-24T02:40:05.306" v="0"/>
        <pc:sldMkLst>
          <pc:docMk/>
          <pc:sldMk cId="0" sldId="563"/>
        </pc:sldMkLst>
        <pc:picChg chg="del">
          <ac:chgData name="Mohamed Nabil Sabry" userId="63bbbcbf96592b02" providerId="LiveId" clId="{002B77A4-D13C-4343-92FC-3984177B53C2}" dt="2020-12-24T02:40:05.306" v="0"/>
          <ac:picMkLst>
            <pc:docMk/>
            <pc:sldMk cId="0" sldId="563"/>
            <ac:picMk id="7" creationId="{E3397F1A-F235-407A-9FB4-0AB67C4AB8C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42184CC-85A6-4DC0-B460-008AF5739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F8DBABF1-4792-4088-A172-5BB0291EB910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D8FF272-EC38-4C03-A3A7-E72B82EA1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ACEA0F6-4F4E-46EF-9EAA-EC95A2AB8193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E314583-66E6-4759-B42E-AD20963EDE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C5DCFCC-8DF2-42A6-9012-9108DB253B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8A80EF5-2E26-47E2-935F-2D48C5FC29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820C0C3-C257-4B31-A8DF-A25E52EDD9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86DBA73-E2B3-4074-8A35-DEC788790E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A1EA305-5216-44F2-9E23-D1077E9E0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6D05ECA-577E-446E-8F6A-3906354252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BFE903A-895D-491B-A59C-5A54C9A34A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FA931C5-73A9-4902-9E58-805E95A024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A69B645-4BE1-4389-B63C-35084DF2D2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0502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B8C335-3070-454F-A8B6-C3ED28D101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95677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536D2-24EA-44F0-BB72-A2C462C4AA9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8898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9400"/>
            <a:ext cx="9296400" cy="532966"/>
          </a:xfrm>
        </p:spPr>
        <p:txBody>
          <a:bodyPr/>
          <a:lstStyle>
            <a:lvl1pPr algn="ctr">
              <a:defRPr sz="3200" i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41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450CCB-8F21-4D68-86BE-50B33EE2ED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39737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EA85C-C5DB-49D2-974C-6E9C7763C48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9217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6DB1743-5B16-41B4-A711-AA7A0F77DEB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97327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6D9F06-5D72-4873-B280-C2CC171360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1564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1A498C-29C4-49BA-A908-659EEDF6BE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418338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FAFEB-7BF0-4A98-A6C9-4D1E3E54590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00788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051FF-7080-4980-9F85-A07566FC391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1604963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8501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6850987-D377-48F9-8BD8-6D36732AC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600450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3FC03E2-1BBE-4173-BF1E-08D1375A2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79400"/>
            <a:ext cx="9220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6DF852C3-C941-4EDF-B733-7C2B8954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5686" y="6458783"/>
            <a:ext cx="14863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203D16B2-C9D8-4A6C-A1F1-A465E5185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5475" y="65532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E651DDBB-6B0C-4E93-A6A9-6A837EC35D59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anose="02020603050405020304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i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i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i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i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i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9CB8CE3-4D07-43CC-BC69-37E113D6FD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76463" y="1115568"/>
            <a:ext cx="5376862" cy="838200"/>
          </a:xfrm>
        </p:spPr>
        <p:txBody>
          <a:bodyPr/>
          <a:lstStyle/>
          <a:p>
            <a:r>
              <a:rPr lang="en-US" altLang="en-US" sz="5400" dirty="0"/>
              <a:t>Thermodynamics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1228457-19C0-4D97-9016-204ACA99B42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71052" y="1956816"/>
            <a:ext cx="5876610" cy="588366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Ch8 : Exergy (Availability)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842372"/>
            <a:ext cx="3824253" cy="47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Availability or Exergy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06CF3931-1F2E-430A-AD9A-DA8D9B3F1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435804"/>
            <a:ext cx="6061660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Optimum work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for a </a:t>
            </a:r>
            <a:r>
              <a:rPr lang="en-US" altLang="en-US" sz="2000" i="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process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=  Reversible work </a:t>
            </a:r>
            <a:r>
              <a:rPr lang="en-US" altLang="en-US" sz="2000" b="0" dirty="0" err="1">
                <a:solidFill>
                  <a:schemeClr val="tx1"/>
                </a:solidFill>
                <a:latin typeface="+mn-lt"/>
              </a:rPr>
              <a:t>W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+mn-lt"/>
              </a:rPr>
              <a:t>rev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 </a:t>
            </a:r>
          </a:p>
          <a:p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         = Maximum if gained, minimum if paid</a:t>
            </a:r>
            <a:endParaRPr lang="en-US" alt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4835EF7-0FDB-44EE-B341-71269064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127610"/>
            <a:ext cx="5299722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Availability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(Exergy) of energy at a given </a:t>
            </a:r>
            <a:r>
              <a:rPr lang="en-US" altLang="en-US" sz="2000" i="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state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        = Maximum work that can be extracted </a:t>
            </a:r>
          </a:p>
          <a:p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           until equilibrium with ambient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8D97EAF4-C32C-4B92-BC62-F56611F89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41704"/>
            <a:ext cx="6118664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Irreversibility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during a </a:t>
            </a:r>
            <a:r>
              <a:rPr lang="en-US" altLang="en-US" sz="2000" i="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process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        = Loss of availability (paid - gained) = 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000" b="0" i="0" dirty="0" err="1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="0" dirty="0" err="1">
                <a:solidFill>
                  <a:schemeClr val="tx1"/>
                </a:solidFill>
                <a:latin typeface="+mn-lt"/>
              </a:rPr>
              <a:t>S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+mn-lt"/>
              </a:rPr>
              <a:t>universe</a:t>
            </a:r>
            <a:endParaRPr lang="en-US" alt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4F367FAD-BFAB-4D96-95A6-87FEB63DE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027125"/>
            <a:ext cx="671978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Second Law Efficiency</a:t>
            </a:r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 availability gained / availability paid</a:t>
            </a:r>
            <a:endParaRPr lang="en-US" alt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A764124D-122F-4549-9D81-B90D1FB5C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561707"/>
            <a:ext cx="414575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Availability of heat </a:t>
            </a:r>
            <a:r>
              <a:rPr lang="en-US" altLang="en-US" sz="2000" b="0" dirty="0">
                <a:solidFill>
                  <a:srgbClr val="FF0000"/>
                </a:solidFill>
                <a:latin typeface="+mn-lt"/>
              </a:rPr>
              <a:t>Q 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= Q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 (1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– T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/T)</a:t>
            </a:r>
            <a:endParaRPr lang="en-US" alt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7BC4C8AF-84FE-4058-AAF0-5F35F8643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096289"/>
            <a:ext cx="571489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Availability of enthalpy </a:t>
            </a:r>
            <a:r>
              <a:rPr lang="en-US" altLang="en-US" sz="2000" b="0" dirty="0">
                <a:solidFill>
                  <a:srgbClr val="FF0000"/>
                </a:solidFill>
                <a:latin typeface="+mn-lt"/>
              </a:rPr>
              <a:t>h 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= </a:t>
            </a:r>
            <a:r>
              <a:rPr lang="en-US" altLang="en-US" sz="2000" b="0" dirty="0">
                <a:solidFill>
                  <a:schemeClr val="tx1"/>
                </a:solidFill>
                <a:latin typeface="Symbol" panose="05050102010706020507" pitchFamily="18" charset="2"/>
              </a:rPr>
              <a:t>y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h – h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)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– T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 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(s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– s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)</a:t>
            </a:r>
            <a:endParaRPr lang="en-US" alt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8D8A17AB-8FB6-4648-AAEA-2C67CE62A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649641"/>
            <a:ext cx="771544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  <a:latin typeface="+mn-lt"/>
              </a:rPr>
              <a:t>Availability of internal energy </a:t>
            </a:r>
            <a:r>
              <a:rPr lang="en-US" altLang="en-US" sz="2000" b="0" dirty="0">
                <a:solidFill>
                  <a:srgbClr val="FF0000"/>
                </a:solidFill>
                <a:latin typeface="+mn-lt"/>
              </a:rPr>
              <a:t>u 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= </a:t>
            </a:r>
            <a:r>
              <a:rPr lang="en-US" altLang="en-US" sz="2000" b="0" dirty="0">
                <a:solidFill>
                  <a:schemeClr val="tx1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u – u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)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– T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 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(s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– s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) + P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 (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v – v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</a:rPr>
              <a:t>)</a:t>
            </a:r>
            <a:endParaRPr lang="en-US" altLang="en-US" sz="2000" b="0" i="0" baseline="-25000" dirty="0">
              <a:solidFill>
                <a:schemeClr val="tx1"/>
              </a:solidFill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0" grpId="0"/>
      <p:bldP spid="11" grpId="0"/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CBC03B3-516C-4EF3-B43F-4291C9A5A81F}"/>
              </a:ext>
            </a:extLst>
          </p:cNvPr>
          <p:cNvGrpSpPr/>
          <p:nvPr/>
        </p:nvGrpSpPr>
        <p:grpSpPr>
          <a:xfrm>
            <a:off x="457200" y="2971799"/>
            <a:ext cx="8763000" cy="3383280"/>
            <a:chOff x="457200" y="2971800"/>
            <a:chExt cx="8763000" cy="339725"/>
          </a:xfrm>
        </p:grpSpPr>
        <p:sp>
          <p:nvSpPr>
            <p:cNvPr id="13315" name="Rectangle 2">
              <a:extLst>
                <a:ext uri="{FF2B5EF4-FFF2-40B4-BE49-F238E27FC236}">
                  <a16:creationId xmlns:a16="http://schemas.microsoft.com/office/drawing/2014/main" id="{C6845002-9452-4B45-8860-73BA7C09B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8600" y="2971800"/>
              <a:ext cx="1371600" cy="339725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16" name="Rectangle 3">
              <a:extLst>
                <a:ext uri="{FF2B5EF4-FFF2-40B4-BE49-F238E27FC236}">
                  <a16:creationId xmlns:a16="http://schemas.microsoft.com/office/drawing/2014/main" id="{5F310B6C-2910-4B0A-8333-AA59578D7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7400" y="2971800"/>
              <a:ext cx="1828800" cy="339725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17" name="Rectangle 4">
              <a:extLst>
                <a:ext uri="{FF2B5EF4-FFF2-40B4-BE49-F238E27FC236}">
                  <a16:creationId xmlns:a16="http://schemas.microsoft.com/office/drawing/2014/main" id="{3BEC27F5-E3DC-4962-B322-E3E177B8A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2971800"/>
              <a:ext cx="1828800" cy="339725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18" name="Rectangle 5">
              <a:extLst>
                <a:ext uri="{FF2B5EF4-FFF2-40B4-BE49-F238E27FC236}">
                  <a16:creationId xmlns:a16="http://schemas.microsoft.com/office/drawing/2014/main" id="{820CE1D7-EC83-4132-9FCE-F41739475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2971800"/>
              <a:ext cx="3200400" cy="339725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3314" name="Title 1">
            <a:extLst>
              <a:ext uri="{FF2B5EF4-FFF2-40B4-BE49-F238E27FC236}">
                <a16:creationId xmlns:a16="http://schemas.microsoft.com/office/drawing/2014/main" id="{EFCEF5D7-21A3-4405-BD2A-D41CEDF1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3675" y="279400"/>
            <a:ext cx="5414963" cy="533400"/>
          </a:xfrm>
        </p:spPr>
        <p:txBody>
          <a:bodyPr/>
          <a:lstStyle/>
          <a:p>
            <a:r>
              <a:rPr lang="en-US" altLang="en-US"/>
              <a:t>Generalized Balance Laws</a:t>
            </a:r>
          </a:p>
        </p:txBody>
      </p:sp>
      <p:sp>
        <p:nvSpPr>
          <p:cNvPr id="13319" name="Rectangle 6">
            <a:extLst>
              <a:ext uri="{FF2B5EF4-FFF2-40B4-BE49-F238E27FC236}">
                <a16:creationId xmlns:a16="http://schemas.microsoft.com/office/drawing/2014/main" id="{A270B6BE-F89D-412D-9B47-4812A005C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5588" y="1752600"/>
            <a:ext cx="2112962" cy="762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20" name="Line 7">
            <a:extLst>
              <a:ext uri="{FF2B5EF4-FFF2-40B4-BE49-F238E27FC236}">
                <a16:creationId xmlns:a16="http://schemas.microsoft.com/office/drawing/2014/main" id="{5C109176-1F4D-49E1-83B4-FE5EEEB2A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2249488"/>
            <a:ext cx="104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8">
            <a:extLst>
              <a:ext uri="{FF2B5EF4-FFF2-40B4-BE49-F238E27FC236}">
                <a16:creationId xmlns:a16="http://schemas.microsoft.com/office/drawing/2014/main" id="{7ED15ADE-382A-4132-95A6-7C75B0246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249488"/>
            <a:ext cx="96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9">
            <a:extLst>
              <a:ext uri="{FF2B5EF4-FFF2-40B4-BE49-F238E27FC236}">
                <a16:creationId xmlns:a16="http://schemas.microsoft.com/office/drawing/2014/main" id="{F43E3FDA-A249-47B9-894F-8688F8E8E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303463"/>
            <a:ext cx="1044575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. )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</p:txBody>
      </p:sp>
      <p:sp>
        <p:nvSpPr>
          <p:cNvPr id="13323" name="Rectangle 10">
            <a:extLst>
              <a:ext uri="{FF2B5EF4-FFF2-40B4-BE49-F238E27FC236}">
                <a16:creationId xmlns:a16="http://schemas.microsoft.com/office/drawing/2014/main" id="{C1BAEF29-FFE2-42C7-9E64-495F69FC3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5388" y="2303463"/>
            <a:ext cx="1235075" cy="366712"/>
          </a:xfrm>
          <a:prstGeom prst="rect">
            <a:avLst/>
          </a:prstGeom>
          <a:solidFill>
            <a:srgbClr val="6699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. )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</a:p>
        </p:txBody>
      </p:sp>
      <p:sp>
        <p:nvSpPr>
          <p:cNvPr id="13324" name="Rectangle 11">
            <a:extLst>
              <a:ext uri="{FF2B5EF4-FFF2-40B4-BE49-F238E27FC236}">
                <a16:creationId xmlns:a16="http://schemas.microsoft.com/office/drawing/2014/main" id="{F5D9D7ED-2DAB-4250-8C1D-2DBA2F019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9775" y="1828800"/>
            <a:ext cx="1235075" cy="644525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. )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9F6E1B1-3E4E-47C0-9588-F7FA6F3ED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3200400"/>
            <a:ext cx="1708150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Mass Balance</a:t>
            </a:r>
          </a:p>
        </p:txBody>
      </p:sp>
      <p:sp>
        <p:nvSpPr>
          <p:cNvPr id="16" name="Rectangle 17">
            <a:extLst>
              <a:ext uri="{FF2B5EF4-FFF2-40B4-BE49-F238E27FC236}">
                <a16:creationId xmlns:a16="http://schemas.microsoft.com/office/drawing/2014/main" id="{15B666CB-9589-4D4E-8615-80F0671E1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4168775"/>
            <a:ext cx="1914525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Energy Balance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BF0C961A-38A1-4535-AFE5-1CE2531A9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5200650"/>
            <a:ext cx="2003425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Entropy Balance</a:t>
            </a:r>
          </a:p>
        </p:txBody>
      </p:sp>
      <p:sp>
        <p:nvSpPr>
          <p:cNvPr id="13328" name="Rectangle 19">
            <a:extLst>
              <a:ext uri="{FF2B5EF4-FFF2-40B4-BE49-F238E27FC236}">
                <a16:creationId xmlns:a16="http://schemas.microsoft.com/office/drawing/2014/main" id="{109A08BA-4AAE-4A90-8C99-88F8A3FA8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1250950"/>
            <a:ext cx="3503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Every material quantity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Obeys a </a:t>
            </a:r>
          </a:p>
          <a:p>
            <a:pPr algn="ctr">
              <a:lnSpc>
                <a:spcPct val="100000"/>
              </a:lnSpc>
            </a:pPr>
            <a:r>
              <a:rPr lang="en-US" altLang="en-US" i="0" u="sng">
                <a:solidFill>
                  <a:schemeClr val="tx1"/>
                </a:solidFill>
              </a:rPr>
              <a:t>Balance Law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Between following quantities: </a:t>
            </a:r>
          </a:p>
        </p:txBody>
      </p:sp>
      <p:sp>
        <p:nvSpPr>
          <p:cNvPr id="13329" name="Rectangle 20">
            <a:extLst>
              <a:ext uri="{FF2B5EF4-FFF2-40B4-BE49-F238E27FC236}">
                <a16:creationId xmlns:a16="http://schemas.microsoft.com/office/drawing/2014/main" id="{B207CB8A-C66A-4DE5-8F42-323CB8DC3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133600"/>
            <a:ext cx="239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000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30" name="Rectangle 21">
            <a:extLst>
              <a:ext uri="{FF2B5EF4-FFF2-40B4-BE49-F238E27FC236}">
                <a16:creationId xmlns:a16="http://schemas.microsoft.com/office/drawing/2014/main" id="{DDD61BC5-4560-4BFB-ADC3-CBA4FD075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0475" y="2151063"/>
            <a:ext cx="2397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000" baseline="-2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31" name="Line 22">
            <a:extLst>
              <a:ext uri="{FF2B5EF4-FFF2-40B4-BE49-F238E27FC236}">
                <a16:creationId xmlns:a16="http://schemas.microsoft.com/office/drawing/2014/main" id="{27E58B54-2CF6-4A2A-8309-ECB901496D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2098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2" name="Group 44">
            <a:extLst>
              <a:ext uri="{FF2B5EF4-FFF2-40B4-BE49-F238E27FC236}">
                <a16:creationId xmlns:a16="http://schemas.microsoft.com/office/drawing/2014/main" id="{9F0665F9-079A-4BCD-8504-6A44D9C235CF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5562600"/>
            <a:ext cx="8615363" cy="523875"/>
            <a:chOff x="384" y="3515"/>
            <a:chExt cx="5427" cy="330"/>
          </a:xfrm>
        </p:grpSpPr>
        <p:sp>
          <p:nvSpPr>
            <p:cNvPr id="13352" name="Rectangle 12">
              <a:extLst>
                <a:ext uri="{FF2B5EF4-FFF2-40B4-BE49-F238E27FC236}">
                  <a16:creationId xmlns:a16="http://schemas.microsoft.com/office/drawing/2014/main" id="{B9CAB7EB-E9F3-4733-AD13-7C37496FF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27"/>
              <a:ext cx="5427" cy="31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baseline="30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</a:t>
              </a:r>
              <a:r>
                <a:rPr lang="en-US" altLang="en-US" baseline="30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q/T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+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dS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irrev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/dt               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m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 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-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= d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/dt </a:t>
              </a:r>
            </a:p>
          </p:txBody>
        </p:sp>
        <p:sp>
          <p:nvSpPr>
            <p:cNvPr id="13353" name="Rectangle 13">
              <a:extLst>
                <a:ext uri="{FF2B5EF4-FFF2-40B4-BE49-F238E27FC236}">
                  <a16:creationId xmlns:a16="http://schemas.microsoft.com/office/drawing/2014/main" id="{DFAF4A8E-7BC3-4219-B7A2-20ECC8EA5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515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54" name="Rectangle 23">
              <a:extLst>
                <a:ext uri="{FF2B5EF4-FFF2-40B4-BE49-F238E27FC236}">
                  <a16:creationId xmlns:a16="http://schemas.microsoft.com/office/drawing/2014/main" id="{AA28B016-11CF-4410-BDAB-2E9EDD743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515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55" name="Rectangle 24">
              <a:extLst>
                <a:ext uri="{FF2B5EF4-FFF2-40B4-BE49-F238E27FC236}">
                  <a16:creationId xmlns:a16="http://schemas.microsoft.com/office/drawing/2014/main" id="{87808DFF-D5BB-4E09-851A-288AD2B95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515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 dirty="0">
                  <a:solidFill>
                    <a:schemeClr val="tx1"/>
                  </a:solidFill>
                </a:rPr>
                <a:t> </a:t>
              </a:r>
            </a:p>
          </p:txBody>
        </p:sp>
      </p:grpSp>
      <p:grpSp>
        <p:nvGrpSpPr>
          <p:cNvPr id="3" name="Group 42">
            <a:extLst>
              <a:ext uri="{FF2B5EF4-FFF2-40B4-BE49-F238E27FC236}">
                <a16:creationId xmlns:a16="http://schemas.microsoft.com/office/drawing/2014/main" id="{06C72BE1-C7F8-4463-93AC-6D9CF6694218}"/>
              </a:ext>
            </a:extLst>
          </p:cNvPr>
          <p:cNvGrpSpPr>
            <a:grpSpLocks/>
          </p:cNvGrpSpPr>
          <p:nvPr/>
        </p:nvGrpSpPr>
        <p:grpSpPr bwMode="auto">
          <a:xfrm>
            <a:off x="619125" y="3541713"/>
            <a:ext cx="8566150" cy="482600"/>
            <a:chOff x="390" y="2231"/>
            <a:chExt cx="5396" cy="304"/>
          </a:xfrm>
        </p:grpSpPr>
        <p:sp>
          <p:nvSpPr>
            <p:cNvPr id="13348" name="Rectangle 15">
              <a:extLst>
                <a:ext uri="{FF2B5EF4-FFF2-40B4-BE49-F238E27FC236}">
                  <a16:creationId xmlns:a16="http://schemas.microsoft.com/office/drawing/2014/main" id="{6904B413-6CB9-4A4B-83E9-9FF59DE88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" y="2304"/>
              <a:ext cx="5396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products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of reaction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m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- 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= d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 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/dt</a:t>
              </a:r>
            </a:p>
          </p:txBody>
        </p:sp>
        <p:sp>
          <p:nvSpPr>
            <p:cNvPr id="13349" name="Rectangle 25">
              <a:extLst>
                <a:ext uri="{FF2B5EF4-FFF2-40B4-BE49-F238E27FC236}">
                  <a16:creationId xmlns:a16="http://schemas.microsoft.com/office/drawing/2014/main" id="{DE7DC6FA-0DDB-42F6-BC36-A1F57C2A9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256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50" name="Rectangle 27">
              <a:extLst>
                <a:ext uri="{FF2B5EF4-FFF2-40B4-BE49-F238E27FC236}">
                  <a16:creationId xmlns:a16="http://schemas.microsoft.com/office/drawing/2014/main" id="{3140F1BC-2E76-47D6-AEEE-6CCC41743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256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51" name="Rectangle 29">
              <a:extLst>
                <a:ext uri="{FF2B5EF4-FFF2-40B4-BE49-F238E27FC236}">
                  <a16:creationId xmlns:a16="http://schemas.microsoft.com/office/drawing/2014/main" id="{8216EF58-78D6-4CE5-8AAB-DDD4A1846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" y="2231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>
                  <a:solidFill>
                    <a:schemeClr val="tx1"/>
                  </a:solidFill>
                </a:rPr>
                <a:t> </a:t>
              </a:r>
            </a:p>
          </p:txBody>
        </p:sp>
      </p:grpSp>
      <p:grpSp>
        <p:nvGrpSpPr>
          <p:cNvPr id="4" name="Group 43">
            <a:extLst>
              <a:ext uri="{FF2B5EF4-FFF2-40B4-BE49-F238E27FC236}">
                <a16:creationId xmlns:a16="http://schemas.microsoft.com/office/drawing/2014/main" id="{726FE398-445C-41D2-B76F-41C7F0695330}"/>
              </a:ext>
            </a:extLst>
          </p:cNvPr>
          <p:cNvGrpSpPr>
            <a:grpSpLocks/>
          </p:cNvGrpSpPr>
          <p:nvPr/>
        </p:nvGrpSpPr>
        <p:grpSpPr bwMode="auto">
          <a:xfrm>
            <a:off x="619125" y="4513263"/>
            <a:ext cx="8612188" cy="501650"/>
            <a:chOff x="390" y="2843"/>
            <a:chExt cx="5425" cy="316"/>
          </a:xfrm>
        </p:grpSpPr>
        <p:sp>
          <p:nvSpPr>
            <p:cNvPr id="13343" name="Rectangle 14">
              <a:extLst>
                <a:ext uri="{FF2B5EF4-FFF2-40B4-BE49-F238E27FC236}">
                  <a16:creationId xmlns:a16="http://schemas.microsoft.com/office/drawing/2014/main" id="{30C52B1D-36B6-4E8F-A38A-B1E5185F2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" y="2928"/>
              <a:ext cx="5425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 W                                       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m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h+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altLang="en-US" baseline="30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/2+gz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- 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h+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altLang="en-US" baseline="30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/2+gz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= d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e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/dt</a:t>
              </a:r>
            </a:p>
          </p:txBody>
        </p:sp>
        <p:sp>
          <p:nvSpPr>
            <p:cNvPr id="13344" name="Rectangle 26">
              <a:extLst>
                <a:ext uri="{FF2B5EF4-FFF2-40B4-BE49-F238E27FC236}">
                  <a16:creationId xmlns:a16="http://schemas.microsoft.com/office/drawing/2014/main" id="{180AE190-0F36-4457-8750-A65D86DEB0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879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45" name="Rectangle 28">
              <a:extLst>
                <a:ext uri="{FF2B5EF4-FFF2-40B4-BE49-F238E27FC236}">
                  <a16:creationId xmlns:a16="http://schemas.microsoft.com/office/drawing/2014/main" id="{F482BE4D-E036-4D0F-9BEA-5DC2D9119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880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46" name="Rectangle 30">
              <a:extLst>
                <a:ext uri="{FF2B5EF4-FFF2-40B4-BE49-F238E27FC236}">
                  <a16:creationId xmlns:a16="http://schemas.microsoft.com/office/drawing/2014/main" id="{4CE1C3D8-F44C-4D0D-B049-8C5BF8D2B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" y="2843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3347" name="Rectangle 31">
              <a:extLst>
                <a:ext uri="{FF2B5EF4-FFF2-40B4-BE49-F238E27FC236}">
                  <a16:creationId xmlns:a16="http://schemas.microsoft.com/office/drawing/2014/main" id="{3FC1C830-F8C8-432B-802E-68CE748F4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" y="2843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FontTx/>
                <a:buChar char="•"/>
              </a:pPr>
              <a:r>
                <a:rPr lang="en-US" altLang="en-US" i="0">
                  <a:solidFill>
                    <a:schemeClr val="tx1"/>
                  </a:solidFill>
                </a:rPr>
                <a:t> </a:t>
              </a:r>
            </a:p>
          </p:txBody>
        </p:sp>
      </p:grpSp>
      <p:sp>
        <p:nvSpPr>
          <p:cNvPr id="13335" name="Line 32">
            <a:extLst>
              <a:ext uri="{FF2B5EF4-FFF2-40B4-BE49-F238E27FC236}">
                <a16:creationId xmlns:a16="http://schemas.microsoft.com/office/drawing/2014/main" id="{A62024EF-C07F-400C-8DB0-A7788E5A15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3788" y="1676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Line 33">
            <a:extLst>
              <a:ext uri="{FF2B5EF4-FFF2-40B4-BE49-F238E27FC236}">
                <a16:creationId xmlns:a16="http://schemas.microsoft.com/office/drawing/2014/main" id="{36410768-3EBD-4109-9C9B-C61ACCABCE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4788" y="1676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Freeform 34">
            <a:extLst>
              <a:ext uri="{FF2B5EF4-FFF2-40B4-BE49-F238E27FC236}">
                <a16:creationId xmlns:a16="http://schemas.microsoft.com/office/drawing/2014/main" id="{2AC63534-ED8B-45B8-9341-A0F38CB15977}"/>
              </a:ext>
            </a:extLst>
          </p:cNvPr>
          <p:cNvSpPr>
            <a:spLocks/>
          </p:cNvSpPr>
          <p:nvPr/>
        </p:nvSpPr>
        <p:spPr bwMode="auto">
          <a:xfrm>
            <a:off x="5651500" y="1546225"/>
            <a:ext cx="1220788" cy="153988"/>
          </a:xfrm>
          <a:custGeom>
            <a:avLst/>
            <a:gdLst>
              <a:gd name="T0" fmla="*/ 0 w 769"/>
              <a:gd name="T1" fmla="*/ 0 h 97"/>
              <a:gd name="T2" fmla="*/ 0 w 769"/>
              <a:gd name="T3" fmla="*/ 2147483647 h 97"/>
              <a:gd name="T4" fmla="*/ 2147483647 w 769"/>
              <a:gd name="T5" fmla="*/ 2147483647 h 97"/>
              <a:gd name="T6" fmla="*/ 2147483647 w 769"/>
              <a:gd name="T7" fmla="*/ 0 h 97"/>
              <a:gd name="T8" fmla="*/ 0 60000 65536"/>
              <a:gd name="T9" fmla="*/ 0 60000 65536"/>
              <a:gd name="T10" fmla="*/ 0 60000 65536"/>
              <a:gd name="T11" fmla="*/ 0 60000 65536"/>
              <a:gd name="T12" fmla="*/ 0 w 769"/>
              <a:gd name="T13" fmla="*/ 0 h 97"/>
              <a:gd name="T14" fmla="*/ 769 w 769"/>
              <a:gd name="T15" fmla="*/ 97 h 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9" h="97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Rectangle 35">
            <a:extLst>
              <a:ext uri="{FF2B5EF4-FFF2-40B4-BE49-F238E27FC236}">
                <a16:creationId xmlns:a16="http://schemas.microsoft.com/office/drawing/2014/main" id="{947B97C5-E409-4557-B1E2-35DD27358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295400"/>
            <a:ext cx="2068513" cy="3667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External Sources</a:t>
            </a:r>
          </a:p>
        </p:txBody>
      </p:sp>
      <p:sp>
        <p:nvSpPr>
          <p:cNvPr id="13339" name="Rectangle 36">
            <a:extLst>
              <a:ext uri="{FF2B5EF4-FFF2-40B4-BE49-F238E27FC236}">
                <a16:creationId xmlns:a16="http://schemas.microsoft.com/office/drawing/2014/main" id="{8C49A96A-2795-4A2E-8A29-7B5565555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590800"/>
            <a:ext cx="1143000" cy="336550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chemeClr val="tx1"/>
                </a:solidFill>
              </a:rPr>
              <a:t>stored</a:t>
            </a:r>
          </a:p>
        </p:txBody>
      </p:sp>
      <p:sp>
        <p:nvSpPr>
          <p:cNvPr id="13340" name="Rectangle 38">
            <a:extLst>
              <a:ext uri="{FF2B5EF4-FFF2-40B4-BE49-F238E27FC236}">
                <a16:creationId xmlns:a16="http://schemas.microsoft.com/office/drawing/2014/main" id="{6BA2B20A-90D4-4EB5-A5AE-0CC97CA53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1828800"/>
            <a:ext cx="1257300" cy="336550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entering</a:t>
            </a:r>
          </a:p>
        </p:txBody>
      </p:sp>
      <p:sp>
        <p:nvSpPr>
          <p:cNvPr id="13341" name="Rectangle 39">
            <a:extLst>
              <a:ext uri="{FF2B5EF4-FFF2-40B4-BE49-F238E27FC236}">
                <a16:creationId xmlns:a16="http://schemas.microsoft.com/office/drawing/2014/main" id="{8839D0BD-8B14-435C-8928-F15B0F995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1828800"/>
            <a:ext cx="1219200" cy="336550"/>
          </a:xfrm>
          <a:prstGeom prst="rect">
            <a:avLst/>
          </a:prstGeom>
          <a:solidFill>
            <a:srgbClr val="6699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leaving</a:t>
            </a:r>
          </a:p>
        </p:txBody>
      </p:sp>
      <p:sp>
        <p:nvSpPr>
          <p:cNvPr id="13342" name="Rectangle 35">
            <a:extLst>
              <a:ext uri="{FF2B5EF4-FFF2-40B4-BE49-F238E27FC236}">
                <a16:creationId xmlns:a16="http://schemas.microsoft.com/office/drawing/2014/main" id="{CDE3F2A5-DA27-4C3A-8C9F-AD6BF772A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838200"/>
            <a:ext cx="1003300" cy="3667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created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C34D2E3-7528-4AB8-8DB3-F5D29FD0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3675" y="279400"/>
            <a:ext cx="5838825" cy="533400"/>
          </a:xfrm>
        </p:spPr>
        <p:txBody>
          <a:bodyPr/>
          <a:lstStyle/>
          <a:p>
            <a:r>
              <a:rPr lang="en-US" altLang="en-US"/>
              <a:t>General Expression of Work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:a16="http://schemas.microsoft.com/office/drawing/2014/main" id="{BBE770D1-B405-4104-B278-C9EC1E5D6EC1}"/>
              </a:ext>
            </a:extLst>
          </p:cNvPr>
          <p:cNvGrpSpPr>
            <a:grpSpLocks/>
          </p:cNvGrpSpPr>
          <p:nvPr/>
        </p:nvGrpSpPr>
        <p:grpSpPr bwMode="auto">
          <a:xfrm>
            <a:off x="4646252" y="4592512"/>
            <a:ext cx="2209800" cy="771525"/>
            <a:chOff x="3024" y="2899"/>
            <a:chExt cx="1258" cy="592"/>
          </a:xfrm>
        </p:grpSpPr>
        <p:sp>
          <p:nvSpPr>
            <p:cNvPr id="14395" name="Text Box 56">
              <a:extLst>
                <a:ext uri="{FF2B5EF4-FFF2-40B4-BE49-F238E27FC236}">
                  <a16:creationId xmlns:a16="http://schemas.microsoft.com/office/drawing/2014/main" id="{279BAB49-63ED-49D8-A5D7-B976A435C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995"/>
              <a:ext cx="1258" cy="496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Max. Work 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Stored energy</a:t>
              </a:r>
            </a:p>
          </p:txBody>
        </p:sp>
        <p:sp>
          <p:nvSpPr>
            <p:cNvPr id="14396" name="AutoShape 59">
              <a:extLst>
                <a:ext uri="{FF2B5EF4-FFF2-40B4-BE49-F238E27FC236}">
                  <a16:creationId xmlns:a16="http://schemas.microsoft.com/office/drawing/2014/main" id="{2226DAAD-78F7-4967-99A4-6275D60243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3319" y="2682"/>
              <a:ext cx="140" cy="573"/>
            </a:xfrm>
            <a:prstGeom prst="rightBrace">
              <a:avLst>
                <a:gd name="adj1" fmla="val 6666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B606BE9-00A0-4E40-855D-49F11C2B3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3" y="1008063"/>
            <a:ext cx="70183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Assume heat is exchanged with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i="0">
                <a:solidFill>
                  <a:schemeClr val="tx1"/>
                </a:solidFill>
              </a:rPr>
              <a:t> reservoirs at constant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i="0">
                <a:solidFill>
                  <a:schemeClr val="tx1"/>
                </a:solidFill>
              </a:rPr>
              <a:t>  :</a:t>
            </a:r>
          </a:p>
        </p:txBody>
      </p:sp>
      <p:sp>
        <p:nvSpPr>
          <p:cNvPr id="14347" name="AutoShape 12">
            <a:extLst>
              <a:ext uri="{FF2B5EF4-FFF2-40B4-BE49-F238E27FC236}">
                <a16:creationId xmlns:a16="http://schemas.microsoft.com/office/drawing/2014/main" id="{AF02289C-464A-42E9-A3CD-50739068B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700" y="1606550"/>
            <a:ext cx="673100" cy="215900"/>
          </a:xfrm>
          <a:prstGeom prst="rightArrow">
            <a:avLst>
              <a:gd name="adj1" fmla="val 50000"/>
              <a:gd name="adj2" fmla="val 15589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348" name="Rectangle 13">
            <a:extLst>
              <a:ext uri="{FF2B5EF4-FFF2-40B4-BE49-F238E27FC236}">
                <a16:creationId xmlns:a16="http://schemas.microsoft.com/office/drawing/2014/main" id="{7FC0C43B-E567-4C76-846A-0011DB60C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062163"/>
            <a:ext cx="2081213" cy="366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Entropy Balance:</a:t>
            </a:r>
          </a:p>
        </p:txBody>
      </p:sp>
      <p:sp>
        <p:nvSpPr>
          <p:cNvPr id="14349" name="Rectangle 14">
            <a:extLst>
              <a:ext uri="{FF2B5EF4-FFF2-40B4-BE49-F238E27FC236}">
                <a16:creationId xmlns:a16="http://schemas.microsoft.com/office/drawing/2014/main" id="{981D36EB-DB24-49FF-A993-3C1060503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976563"/>
            <a:ext cx="2055813" cy="366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Energy Balance: </a:t>
            </a:r>
          </a:p>
        </p:txBody>
      </p:sp>
      <p:grpSp>
        <p:nvGrpSpPr>
          <p:cNvPr id="3" name="Group 62">
            <a:extLst>
              <a:ext uri="{FF2B5EF4-FFF2-40B4-BE49-F238E27FC236}">
                <a16:creationId xmlns:a16="http://schemas.microsoft.com/office/drawing/2014/main" id="{18EA94B2-CF9C-4286-BA56-A197AD296E8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5580063"/>
            <a:ext cx="3187700" cy="747712"/>
            <a:chOff x="624" y="3515"/>
            <a:chExt cx="2008" cy="471"/>
          </a:xfrm>
        </p:grpSpPr>
        <p:sp>
          <p:nvSpPr>
            <p:cNvPr id="14392" name="Rectangle 18">
              <a:extLst>
                <a:ext uri="{FF2B5EF4-FFF2-40B4-BE49-F238E27FC236}">
                  <a16:creationId xmlns:a16="http://schemas.microsoft.com/office/drawing/2014/main" id="{491B925F-3BAF-4C13-8C11-964B6B9DF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15"/>
              <a:ext cx="1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y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' = h - T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 +</a:t>
              </a:r>
              <a:r>
                <a:rPr lang="en-US" altLang="en-US" i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altLang="en-US" sz="2000" baseline="30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/2 + gz</a:t>
              </a:r>
            </a:p>
          </p:txBody>
        </p:sp>
        <p:sp>
          <p:nvSpPr>
            <p:cNvPr id="14393" name="Rectangle 19">
              <a:extLst>
                <a:ext uri="{FF2B5EF4-FFF2-40B4-BE49-F238E27FC236}">
                  <a16:creationId xmlns:a16="http://schemas.microsoft.com/office/drawing/2014/main" id="{B7CF4327-FA81-4629-894B-2023EC365B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3755"/>
              <a:ext cx="14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f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' = u - T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 +</a:t>
              </a:r>
              <a:r>
                <a:rPr lang="en-US" altLang="en-US" i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altLang="en-US" baseline="30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/2 + gz</a:t>
              </a:r>
            </a:p>
          </p:txBody>
        </p:sp>
        <p:sp>
          <p:nvSpPr>
            <p:cNvPr id="14394" name="Rectangle 20">
              <a:extLst>
                <a:ext uri="{FF2B5EF4-FFF2-40B4-BE49-F238E27FC236}">
                  <a16:creationId xmlns:a16="http://schemas.microsoft.com/office/drawing/2014/main" id="{0B53AC38-42D4-4C1A-ABE8-538BDE8DD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648"/>
              <a:ext cx="5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Where</a:t>
              </a:r>
            </a:p>
          </p:txBody>
        </p:sp>
      </p:grpSp>
      <p:sp>
        <p:nvSpPr>
          <p:cNvPr id="26" name="Rectangle 27">
            <a:extLst>
              <a:ext uri="{FF2B5EF4-FFF2-40B4-BE49-F238E27FC236}">
                <a16:creationId xmlns:a16="http://schemas.microsoft.com/office/drawing/2014/main" id="{E3D23AE6-F79E-422A-9AE5-4956D0DF0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309938"/>
            <a:ext cx="260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4388" name="Rectangle 16">
            <a:extLst>
              <a:ext uri="{FF2B5EF4-FFF2-40B4-BE49-F238E27FC236}">
                <a16:creationId xmlns:a16="http://schemas.microsoft.com/office/drawing/2014/main" id="{E5312B25-9046-4940-89E7-37D5C07BE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443162"/>
            <a:ext cx="6897723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i="0" dirty="0" err="1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irrev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-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= 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altLang="en-US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83" name="Rectangle 5">
            <a:extLst>
              <a:ext uri="{FF2B5EF4-FFF2-40B4-BE49-F238E27FC236}">
                <a16:creationId xmlns:a16="http://schemas.microsoft.com/office/drawing/2014/main" id="{002D04CC-520D-4C94-8EDD-0DE85BD5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357567"/>
            <a:ext cx="7033658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  W             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h+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/2+gz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h+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/2+gz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n-US" altLang="en-US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17">
            <a:extLst>
              <a:ext uri="{FF2B5EF4-FFF2-40B4-BE49-F238E27FC236}">
                <a16:creationId xmlns:a16="http://schemas.microsoft.com/office/drawing/2014/main" id="{C65A9ED0-9570-4D22-9D87-A67CEA0BB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195761"/>
            <a:ext cx="6571031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 =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en-US" sz="24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1-T</a:t>
            </a:r>
            <a:r>
              <a:rPr lang="en-US" sz="24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dirty="0" err="1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y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y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i="0" dirty="0">
                <a:solidFill>
                  <a:schemeClr val="tx1"/>
                </a:solidFill>
                <a:latin typeface="Symbol" panose="05050102010706020507" pitchFamily="18" charset="2"/>
                <a:cs typeface="Times New Roman" pitchFamily="18" charset="0"/>
              </a:rPr>
              <a:t>D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0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en-US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Symbol" panose="05050102010706020507" pitchFamily="18" charset="2"/>
                <a:cs typeface="Times New Roman" pitchFamily="18" charset="0"/>
              </a:rPr>
              <a:t>D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irrev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0">
            <a:extLst>
              <a:ext uri="{FF2B5EF4-FFF2-40B4-BE49-F238E27FC236}">
                <a16:creationId xmlns:a16="http://schemas.microsoft.com/office/drawing/2014/main" id="{FDCE6B6F-E983-4A9F-9F27-E7490A21F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648200"/>
            <a:ext cx="17811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Loss of Work: 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irreversibilites</a:t>
            </a:r>
          </a:p>
        </p:txBody>
      </p:sp>
      <p:sp>
        <p:nvSpPr>
          <p:cNvPr id="45" name="Oval 41">
            <a:extLst>
              <a:ext uri="{FF2B5EF4-FFF2-40B4-BE49-F238E27FC236}">
                <a16:creationId xmlns:a16="http://schemas.microsoft.com/office/drawing/2014/main" id="{6090C8A1-91BC-4AC0-8AD2-AA2D63DD6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2741" y="4165777"/>
            <a:ext cx="1239280" cy="476250"/>
          </a:xfrm>
          <a:prstGeom prst="ellipse">
            <a:avLst/>
          </a:prstGeom>
          <a:noFill/>
          <a:ln w="28575" algn="ctr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6" name="Line 42">
            <a:extLst>
              <a:ext uri="{FF2B5EF4-FFF2-40B4-BE49-F238E27FC236}">
                <a16:creationId xmlns:a16="http://schemas.microsoft.com/office/drawing/2014/main" id="{776E370A-FB3A-44B3-B868-0251639764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2021" y="4514849"/>
            <a:ext cx="820379" cy="438151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7" name="Group 53">
            <a:extLst>
              <a:ext uri="{FF2B5EF4-FFF2-40B4-BE49-F238E27FC236}">
                <a16:creationId xmlns:a16="http://schemas.microsoft.com/office/drawing/2014/main" id="{1634961C-DCA2-43BE-A814-1B0BDC089741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1676400"/>
            <a:ext cx="1808163" cy="900113"/>
            <a:chOff x="4830" y="1200"/>
            <a:chExt cx="1139" cy="567"/>
          </a:xfrm>
        </p:grpSpPr>
        <p:sp>
          <p:nvSpPr>
            <p:cNvPr id="14376" name="Rectangle 26">
              <a:extLst>
                <a:ext uri="{FF2B5EF4-FFF2-40B4-BE49-F238E27FC236}">
                  <a16:creationId xmlns:a16="http://schemas.microsoft.com/office/drawing/2014/main" id="{96F92874-1081-4351-A39D-7F1072E0E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1536"/>
              <a:ext cx="3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 * 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altLang="en-US" i="0">
                <a:solidFill>
                  <a:schemeClr val="tx1"/>
                </a:solidFill>
              </a:endParaRPr>
            </a:p>
          </p:txBody>
        </p:sp>
        <p:sp>
          <p:nvSpPr>
            <p:cNvPr id="14377" name="Rectangle 43">
              <a:extLst>
                <a:ext uri="{FF2B5EF4-FFF2-40B4-BE49-F238E27FC236}">
                  <a16:creationId xmlns:a16="http://schemas.microsoft.com/office/drawing/2014/main" id="{8AF22BB5-7773-40E0-8F88-20436DE3D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4" y="1200"/>
              <a:ext cx="955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Ambient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temperature</a:t>
              </a:r>
            </a:p>
          </p:txBody>
        </p:sp>
      </p:grpSp>
      <p:sp>
        <p:nvSpPr>
          <p:cNvPr id="50" name="Line 46">
            <a:extLst>
              <a:ext uri="{FF2B5EF4-FFF2-40B4-BE49-F238E27FC236}">
                <a16:creationId xmlns:a16="http://schemas.microsoft.com/office/drawing/2014/main" id="{8A5C9D53-9287-4862-BA5B-FBC6CA1FE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590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5F7F1A16-5026-422B-81DD-3B7608264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581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2" name="Line 48">
            <a:extLst>
              <a:ext uri="{FF2B5EF4-FFF2-40B4-BE49-F238E27FC236}">
                <a16:creationId xmlns:a16="http://schemas.microsoft.com/office/drawing/2014/main" id="{CB13FA35-D1CE-4EB0-9607-FFFB63B72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2590800"/>
            <a:ext cx="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8AD95D19-C488-41F3-87F0-31A1540184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44196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8" name="Group 64">
            <a:extLst>
              <a:ext uri="{FF2B5EF4-FFF2-40B4-BE49-F238E27FC236}">
                <a16:creationId xmlns:a16="http://schemas.microsoft.com/office/drawing/2014/main" id="{365ED624-6A79-4678-8B73-0CDFADC51A7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600580"/>
            <a:ext cx="2209800" cy="814389"/>
            <a:chOff x="96" y="2898"/>
            <a:chExt cx="1392" cy="513"/>
          </a:xfrm>
        </p:grpSpPr>
        <p:sp>
          <p:nvSpPr>
            <p:cNvPr id="14374" name="Text Box 54">
              <a:extLst>
                <a:ext uri="{FF2B5EF4-FFF2-40B4-BE49-F238E27FC236}">
                  <a16:creationId xmlns:a16="http://schemas.microsoft.com/office/drawing/2014/main" id="{5508D0D2-26F4-4D95-8A58-4BD3667DE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004"/>
              <a:ext cx="1392" cy="407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Max. Work 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Reservoir</a:t>
              </a:r>
            </a:p>
          </p:txBody>
        </p:sp>
        <p:sp>
          <p:nvSpPr>
            <p:cNvPr id="14375" name="AutoShape 57">
              <a:extLst>
                <a:ext uri="{FF2B5EF4-FFF2-40B4-BE49-F238E27FC236}">
                  <a16:creationId xmlns:a16="http://schemas.microsoft.com/office/drawing/2014/main" id="{0A31CC26-5062-47D2-87CF-109913503C4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49" y="2524"/>
              <a:ext cx="115" cy="864"/>
            </a:xfrm>
            <a:prstGeom prst="rightBrace">
              <a:avLst>
                <a:gd name="adj1" fmla="val 7500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629E7E18-34C4-427E-8A1A-A5E3F0873175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598995"/>
            <a:ext cx="2286000" cy="800102"/>
            <a:chOff x="1536" y="2897"/>
            <a:chExt cx="1440" cy="504"/>
          </a:xfrm>
        </p:grpSpPr>
        <p:grpSp>
          <p:nvGrpSpPr>
            <p:cNvPr id="14369" name="Group 63">
              <a:extLst>
                <a:ext uri="{FF2B5EF4-FFF2-40B4-BE49-F238E27FC236}">
                  <a16:creationId xmlns:a16="http://schemas.microsoft.com/office/drawing/2014/main" id="{CEDBC0FB-C541-402C-8FB3-300F9E667C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994"/>
              <a:ext cx="1440" cy="407"/>
              <a:chOff x="1536" y="2994"/>
              <a:chExt cx="1440" cy="407"/>
            </a:xfrm>
          </p:grpSpPr>
          <p:sp>
            <p:nvSpPr>
              <p:cNvPr id="14371" name="Rectangle 60">
                <a:extLst>
                  <a:ext uri="{FF2B5EF4-FFF2-40B4-BE49-F238E27FC236}">
                    <a16:creationId xmlns:a16="http://schemas.microsoft.com/office/drawing/2014/main" id="{83003C51-8FC3-4B79-88C8-69E385B098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3024"/>
                <a:ext cx="672" cy="214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372" name="Rectangle 61">
                <a:extLst>
                  <a:ext uri="{FF2B5EF4-FFF2-40B4-BE49-F238E27FC236}">
                    <a16:creationId xmlns:a16="http://schemas.microsoft.com/office/drawing/2014/main" id="{DA6703CD-1E63-4764-B8F1-EBF3B90084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3024"/>
                <a:ext cx="672" cy="21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373" name="Text Box 55">
                <a:extLst>
                  <a:ext uri="{FF2B5EF4-FFF2-40B4-BE49-F238E27FC236}">
                    <a16:creationId xmlns:a16="http://schemas.microsoft.com/office/drawing/2014/main" id="{8D534F9A-85A3-4AFF-BDE3-BB75016F62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994"/>
                <a:ext cx="1440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</a:pPr>
                <a:r>
                  <a:rPr lang="en-US" altLang="en-US" i="0">
                    <a:solidFill>
                      <a:schemeClr val="tx1"/>
                    </a:solidFill>
                  </a:rPr>
                  <a:t>Max. Work 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altLang="en-US" i="0">
                    <a:solidFill>
                      <a:schemeClr val="tx1"/>
                    </a:solidFill>
                  </a:rPr>
                  <a:t>Traversing masses</a:t>
                </a:r>
              </a:p>
            </p:txBody>
          </p:sp>
        </p:grpSp>
        <p:sp>
          <p:nvSpPr>
            <p:cNvPr id="14370" name="AutoShape 58">
              <a:extLst>
                <a:ext uri="{FF2B5EF4-FFF2-40B4-BE49-F238E27FC236}">
                  <a16:creationId xmlns:a16="http://schemas.microsoft.com/office/drawing/2014/main" id="{AD4E9C69-9A9D-4D4D-B5A8-CC9EE2A54B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208" y="2321"/>
              <a:ext cx="115" cy="1267"/>
            </a:xfrm>
            <a:prstGeom prst="rightBrace">
              <a:avLst>
                <a:gd name="adj1" fmla="val 112504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A634193-84FD-4CFD-BD04-04676C0F43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380990"/>
              </p:ext>
            </p:extLst>
          </p:nvPr>
        </p:nvGraphicFramePr>
        <p:xfrm>
          <a:off x="2984920" y="1474788"/>
          <a:ext cx="1333080" cy="510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760" imgH="291960" progId="Equation.DSMT4">
                  <p:embed/>
                </p:oleObj>
              </mc:Choice>
              <mc:Fallback>
                <p:oleObj name="Equation" r:id="rId3" imgW="761760" imgH="29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A634193-84FD-4CFD-BD04-04676C0F43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4920" y="1474788"/>
                        <a:ext cx="1333080" cy="510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04103ED-465C-441C-818B-E78E73642A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279950"/>
              </p:ext>
            </p:extLst>
          </p:nvPr>
        </p:nvGraphicFramePr>
        <p:xfrm>
          <a:off x="5007170" y="1318419"/>
          <a:ext cx="182196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457200" progId="Equation.DSMT4">
                  <p:embed/>
                </p:oleObj>
              </mc:Choice>
              <mc:Fallback>
                <p:oleObj name="Equation" r:id="rId5" imgW="1041120" imgH="457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04103ED-465C-441C-818B-E78E73642A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7170" y="1318419"/>
                        <a:ext cx="182196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9" grpId="0" animBg="1"/>
      <p:bldP spid="44" grpId="0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240E9CA0-E370-454A-A8E4-9FAB6FC8C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4401" y="1939924"/>
            <a:ext cx="1198727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en-US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Symbol" panose="05050102010706020507" pitchFamily="18" charset="2"/>
                <a:cs typeface="Times New Roman" pitchFamily="18" charset="0"/>
              </a:rPr>
              <a:t>D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irrev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3AD4AA80-21B7-4059-A254-AC1CA9122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9400"/>
            <a:ext cx="9296400" cy="533400"/>
          </a:xfrm>
        </p:spPr>
        <p:txBody>
          <a:bodyPr/>
          <a:lstStyle/>
          <a:p>
            <a:r>
              <a:rPr lang="en-US" altLang="en-US"/>
              <a:t>Reversible Work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7DE67EA0-3978-44E5-8497-D4BEB9D67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4779963" cy="128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i="0">
                <a:solidFill>
                  <a:schemeClr val="tx1"/>
                </a:solidFill>
              </a:rPr>
              <a:t>Reversible Work   = Max. work if gained</a:t>
            </a:r>
          </a:p>
          <a:p>
            <a:pPr>
              <a:lnSpc>
                <a:spcPct val="150000"/>
              </a:lnSpc>
            </a:pPr>
            <a:r>
              <a:rPr lang="en-US" altLang="en-US" i="0">
                <a:solidFill>
                  <a:schemeClr val="tx1"/>
                </a:solidFill>
              </a:rPr>
              <a:t>  		   = Min. work if paid</a:t>
            </a:r>
          </a:p>
          <a:p>
            <a:pPr>
              <a:lnSpc>
                <a:spcPct val="150000"/>
              </a:lnSpc>
            </a:pPr>
            <a:r>
              <a:rPr lang="en-US" altLang="en-US" i="0">
                <a:solidFill>
                  <a:schemeClr val="tx1"/>
                </a:solidFill>
              </a:rPr>
              <a:t>  		   = Optimal work always!</a:t>
            </a:r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40FEDE1D-71BF-4C9E-A82B-4262F0B55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1492250"/>
            <a:ext cx="5654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Optimal work if reversible process: 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65A1EAB-4448-46DA-AAF0-F6AE8903A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39925"/>
            <a:ext cx="5722273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en-US" sz="24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1-T</a:t>
            </a:r>
            <a:r>
              <a:rPr lang="en-US" sz="24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dirty="0" err="1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y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y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i="0" dirty="0">
                <a:solidFill>
                  <a:schemeClr val="tx1"/>
                </a:solidFill>
                <a:latin typeface="Symbol" panose="05050102010706020507" pitchFamily="18" charset="2"/>
                <a:cs typeface="Times New Roman" pitchFamily="18" charset="0"/>
              </a:rPr>
              <a:t>D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aseline="-25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0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A319FE8B-AC04-4235-A04C-137CBB98D89C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1828800"/>
            <a:ext cx="1524000" cy="609600"/>
            <a:chOff x="3984" y="797"/>
            <a:chExt cx="960" cy="384"/>
          </a:xfrm>
        </p:grpSpPr>
        <p:sp>
          <p:nvSpPr>
            <p:cNvPr id="15383" name="Oval 13">
              <a:extLst>
                <a:ext uri="{FF2B5EF4-FFF2-40B4-BE49-F238E27FC236}">
                  <a16:creationId xmlns:a16="http://schemas.microsoft.com/office/drawing/2014/main" id="{C50839CE-624A-4054-8EE3-C78214C8A1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833"/>
              <a:ext cx="960" cy="300"/>
            </a:xfrm>
            <a:prstGeom prst="ellipse">
              <a:avLst/>
            </a:prstGeom>
            <a:noFill/>
            <a:ln w="28575" algn="ctr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4" name="Line 14">
              <a:extLst>
                <a:ext uri="{FF2B5EF4-FFF2-40B4-BE49-F238E27FC236}">
                  <a16:creationId xmlns:a16="http://schemas.microsoft.com/office/drawing/2014/main" id="{348A1C7B-BBC9-46E2-8917-A1DC2CB23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797"/>
              <a:ext cx="576" cy="38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5385" name="Line 15">
              <a:extLst>
                <a:ext uri="{FF2B5EF4-FFF2-40B4-BE49-F238E27FC236}">
                  <a16:creationId xmlns:a16="http://schemas.microsoft.com/office/drawing/2014/main" id="{F325F2BA-AC07-4B86-8C72-DC147C7086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76" y="797"/>
              <a:ext cx="576" cy="38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6">
            <a:extLst>
              <a:ext uri="{FF2B5EF4-FFF2-40B4-BE49-F238E27FC236}">
                <a16:creationId xmlns:a16="http://schemas.microsoft.com/office/drawing/2014/main" id="{B80EFA42-08D5-4B48-B6EE-8BF165FEAFF8}"/>
              </a:ext>
            </a:extLst>
          </p:cNvPr>
          <p:cNvGrpSpPr>
            <a:grpSpLocks/>
          </p:cNvGrpSpPr>
          <p:nvPr/>
        </p:nvGrpSpPr>
        <p:grpSpPr bwMode="auto">
          <a:xfrm>
            <a:off x="5699125" y="2392365"/>
            <a:ext cx="1997075" cy="793751"/>
            <a:chOff x="3024" y="2899"/>
            <a:chExt cx="1258" cy="500"/>
          </a:xfrm>
        </p:grpSpPr>
        <p:sp>
          <p:nvSpPr>
            <p:cNvPr id="15381" name="Text Box 17">
              <a:extLst>
                <a:ext uri="{FF2B5EF4-FFF2-40B4-BE49-F238E27FC236}">
                  <a16:creationId xmlns:a16="http://schemas.microsoft.com/office/drawing/2014/main" id="{8505FE26-CD8D-4124-9D81-E3F6AC493D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995"/>
              <a:ext cx="1258" cy="404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Max. Work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 Stored Energy</a:t>
              </a:r>
            </a:p>
          </p:txBody>
        </p:sp>
        <p:sp>
          <p:nvSpPr>
            <p:cNvPr id="15382" name="AutoShape 18">
              <a:extLst>
                <a:ext uri="{FF2B5EF4-FFF2-40B4-BE49-F238E27FC236}">
                  <a16:creationId xmlns:a16="http://schemas.microsoft.com/office/drawing/2014/main" id="{43EE97DA-EEA6-4B66-A5D0-C2C5E0D683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3331" y="2640"/>
              <a:ext cx="115" cy="634"/>
            </a:xfrm>
            <a:prstGeom prst="rightBrace">
              <a:avLst>
                <a:gd name="adj1" fmla="val 6666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45C866AA-D270-41D2-A1A1-2A4513AC5753}"/>
              </a:ext>
            </a:extLst>
          </p:cNvPr>
          <p:cNvGrpSpPr>
            <a:grpSpLocks/>
          </p:cNvGrpSpPr>
          <p:nvPr/>
        </p:nvGrpSpPr>
        <p:grpSpPr bwMode="auto">
          <a:xfrm>
            <a:off x="1088214" y="2389987"/>
            <a:ext cx="2111375" cy="809626"/>
            <a:chOff x="96" y="2898"/>
            <a:chExt cx="1330" cy="510"/>
          </a:xfrm>
        </p:grpSpPr>
        <p:sp>
          <p:nvSpPr>
            <p:cNvPr id="15379" name="Text Box 20">
              <a:extLst>
                <a:ext uri="{FF2B5EF4-FFF2-40B4-BE49-F238E27FC236}">
                  <a16:creationId xmlns:a16="http://schemas.microsoft.com/office/drawing/2014/main" id="{17F806F1-B962-4629-AE3B-5A9D59260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004"/>
              <a:ext cx="1296" cy="404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Max. Work 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Reservoir</a:t>
              </a:r>
            </a:p>
          </p:txBody>
        </p:sp>
        <p:sp>
          <p:nvSpPr>
            <p:cNvPr id="15380" name="AutoShape 21">
              <a:extLst>
                <a:ext uri="{FF2B5EF4-FFF2-40B4-BE49-F238E27FC236}">
                  <a16:creationId xmlns:a16="http://schemas.microsoft.com/office/drawing/2014/main" id="{70CA9418-EF1A-4A67-94AB-2D9F9DD3B7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6" y="2524"/>
              <a:ext cx="115" cy="864"/>
            </a:xfrm>
            <a:prstGeom prst="rightBrace">
              <a:avLst>
                <a:gd name="adj1" fmla="val 7500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" name="Group 22">
            <a:extLst>
              <a:ext uri="{FF2B5EF4-FFF2-40B4-BE49-F238E27FC236}">
                <a16:creationId xmlns:a16="http://schemas.microsoft.com/office/drawing/2014/main" id="{6D38EB68-1492-4DAC-90C1-98302C5FC14C}"/>
              </a:ext>
            </a:extLst>
          </p:cNvPr>
          <p:cNvGrpSpPr>
            <a:grpSpLocks/>
          </p:cNvGrpSpPr>
          <p:nvPr/>
        </p:nvGrpSpPr>
        <p:grpSpPr bwMode="auto">
          <a:xfrm>
            <a:off x="3336925" y="2389195"/>
            <a:ext cx="2286000" cy="795339"/>
            <a:chOff x="1536" y="2897"/>
            <a:chExt cx="1440" cy="501"/>
          </a:xfrm>
        </p:grpSpPr>
        <p:grpSp>
          <p:nvGrpSpPr>
            <p:cNvPr id="15374" name="Group 23">
              <a:extLst>
                <a:ext uri="{FF2B5EF4-FFF2-40B4-BE49-F238E27FC236}">
                  <a16:creationId xmlns:a16="http://schemas.microsoft.com/office/drawing/2014/main" id="{0183E53B-B2DE-4CA0-8531-5F3AC9A16E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994"/>
              <a:ext cx="1440" cy="404"/>
              <a:chOff x="1536" y="2994"/>
              <a:chExt cx="1440" cy="404"/>
            </a:xfrm>
          </p:grpSpPr>
          <p:sp>
            <p:nvSpPr>
              <p:cNvPr id="15376" name="Rectangle 24">
                <a:extLst>
                  <a:ext uri="{FF2B5EF4-FFF2-40B4-BE49-F238E27FC236}">
                    <a16:creationId xmlns:a16="http://schemas.microsoft.com/office/drawing/2014/main" id="{FF137282-63A1-45BD-B7EC-17431D306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3024"/>
                <a:ext cx="672" cy="214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377" name="Rectangle 25">
                <a:extLst>
                  <a:ext uri="{FF2B5EF4-FFF2-40B4-BE49-F238E27FC236}">
                    <a16:creationId xmlns:a16="http://schemas.microsoft.com/office/drawing/2014/main" id="{431D33DF-2156-47C4-A526-A49E4E3F7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3024"/>
                <a:ext cx="672" cy="214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378" name="Text Box 26">
                <a:extLst>
                  <a:ext uri="{FF2B5EF4-FFF2-40B4-BE49-F238E27FC236}">
                    <a16:creationId xmlns:a16="http://schemas.microsoft.com/office/drawing/2014/main" id="{3FAAF0B7-E3D6-4311-8633-46B00FA6CC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994"/>
                <a:ext cx="144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</a:pPr>
                <a:r>
                  <a:rPr lang="en-US" altLang="en-US" i="0">
                    <a:solidFill>
                      <a:schemeClr val="tx1"/>
                    </a:solidFill>
                  </a:rPr>
                  <a:t>Max. Work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altLang="en-US" i="0">
                    <a:solidFill>
                      <a:schemeClr val="tx1"/>
                    </a:solidFill>
                  </a:rPr>
                  <a:t>Traversing masses</a:t>
                </a:r>
              </a:p>
            </p:txBody>
          </p:sp>
        </p:grpSp>
        <p:sp>
          <p:nvSpPr>
            <p:cNvPr id="15375" name="AutoShape 27">
              <a:extLst>
                <a:ext uri="{FF2B5EF4-FFF2-40B4-BE49-F238E27FC236}">
                  <a16:creationId xmlns:a16="http://schemas.microsoft.com/office/drawing/2014/main" id="{8A72F870-6B3A-49C5-9833-70025F7A7D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226" y="2350"/>
              <a:ext cx="115" cy="1210"/>
            </a:xfrm>
            <a:prstGeom prst="rightBrace">
              <a:avLst>
                <a:gd name="adj1" fmla="val 112504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>
            <a:extLst>
              <a:ext uri="{FF2B5EF4-FFF2-40B4-BE49-F238E27FC236}">
                <a16:creationId xmlns:a16="http://schemas.microsoft.com/office/drawing/2014/main" id="{28CCADE9-F47C-431F-8489-0278986C8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2675" y="279400"/>
            <a:ext cx="7737475" cy="533400"/>
          </a:xfrm>
        </p:spPr>
        <p:txBody>
          <a:bodyPr/>
          <a:lstStyle/>
          <a:p>
            <a:r>
              <a:rPr lang="en-US" altLang="en-US" dirty="0"/>
              <a:t>Definitions</a:t>
            </a:r>
          </a:p>
        </p:txBody>
      </p:sp>
      <p:sp>
        <p:nvSpPr>
          <p:cNvPr id="727080" name="Rectangle 40">
            <a:extLst>
              <a:ext uri="{FF2B5EF4-FFF2-40B4-BE49-F238E27FC236}">
                <a16:creationId xmlns:a16="http://schemas.microsoft.com/office/drawing/2014/main" id="{7960C7FB-2D4C-4B07-83E1-A1CDA025D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332" y="1086510"/>
            <a:ext cx="7017949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= Maximum work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out of </a:t>
            </a:r>
            <a:r>
              <a:rPr lang="en-US" i="0" dirty="0">
                <a:solidFill>
                  <a:schemeClr val="tx1"/>
                </a:solidFill>
                <a:latin typeface="Arial" charset="0"/>
                <a:cs typeface="Arial" charset="0"/>
              </a:rPr>
              <a:t>a given state,</a:t>
            </a:r>
            <a:r>
              <a:rPr lang="en-US" i="0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 </a:t>
            </a:r>
            <a:r>
              <a:rPr lang="en-US" i="0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Regardless</a:t>
            </a:r>
            <a:r>
              <a:rPr lang="en-US" i="0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of final state</a:t>
            </a:r>
          </a:p>
        </p:txBody>
      </p:sp>
      <p:sp>
        <p:nvSpPr>
          <p:cNvPr id="727081" name="Text Box 41">
            <a:extLst>
              <a:ext uri="{FF2B5EF4-FFF2-40B4-BE49-F238E27FC236}">
                <a16:creationId xmlns:a16="http://schemas.microsoft.com/office/drawing/2014/main" id="{1F691A25-48D8-4E32-A16B-A98559DFE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907" y="1785531"/>
            <a:ext cx="6248400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 dirty="0">
                <a:solidFill>
                  <a:schemeClr val="tx1"/>
                </a:solidFill>
                <a:latin typeface="Arial" charset="0"/>
                <a:cs typeface="Arial" charset="0"/>
              </a:rPr>
              <a:t>Until which point this work can be obtained?</a:t>
            </a:r>
          </a:p>
        </p:txBody>
      </p:sp>
      <p:sp>
        <p:nvSpPr>
          <p:cNvPr id="727082" name="Text Box 42">
            <a:extLst>
              <a:ext uri="{FF2B5EF4-FFF2-40B4-BE49-F238E27FC236}">
                <a16:creationId xmlns:a16="http://schemas.microsoft.com/office/drawing/2014/main" id="{80FE3D48-F12C-4675-90EE-31CBF6106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30" y="2339691"/>
            <a:ext cx="6157845" cy="36671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Until a final state that is </a:t>
            </a:r>
            <a:r>
              <a:rPr lang="en-US" altLang="en-US" u="sng">
                <a:solidFill>
                  <a:schemeClr val="tx1"/>
                </a:solidFill>
              </a:rPr>
              <a:t>in equilibrium with ambient</a:t>
            </a:r>
          </a:p>
        </p:txBody>
      </p:sp>
      <p:sp>
        <p:nvSpPr>
          <p:cNvPr id="38" name="Rectangle 40">
            <a:extLst>
              <a:ext uri="{FF2B5EF4-FFF2-40B4-BE49-F238E27FC236}">
                <a16:creationId xmlns:a16="http://schemas.microsoft.com/office/drawing/2014/main" id="{D8392AD3-FB6E-4D00-87D0-2CF6712A6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1387" y="3012896"/>
            <a:ext cx="6046529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  <a:sym typeface="Symbol" panose="05050102010706020507" pitchFamily="18" charset="2"/>
              </a:rPr>
              <a:t> </a:t>
            </a: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Best </a:t>
            </a:r>
            <a:r>
              <a:rPr lang="en-US" i="0" u="sng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final state </a:t>
            </a: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= equilibrium with </a:t>
            </a:r>
            <a:r>
              <a:rPr lang="en-US" i="0" u="sng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ambient</a:t>
            </a:r>
            <a:r>
              <a:rPr lang="en-US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 medium</a:t>
            </a:r>
          </a:p>
        </p:txBody>
      </p:sp>
      <p:sp>
        <p:nvSpPr>
          <p:cNvPr id="39" name="Rectangle 40">
            <a:extLst>
              <a:ext uri="{FF2B5EF4-FFF2-40B4-BE49-F238E27FC236}">
                <a16:creationId xmlns:a16="http://schemas.microsoft.com/office/drawing/2014/main" id="{ACF855F0-309E-4782-83E1-8FA56C18C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012" y="1066800"/>
            <a:ext cx="1183017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i="0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Exergy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A</a:t>
            </a:r>
            <a:endParaRPr lang="en-US" i="0" dirty="0">
              <a:solidFill>
                <a:srgbClr val="FF0000"/>
              </a:solidFill>
              <a:latin typeface="Arial" charset="0"/>
              <a:cs typeface="Times New Roman (Arabic)" pitchFamily="26" charset="-78"/>
            </a:endParaRPr>
          </a:p>
        </p:txBody>
      </p:sp>
      <p:sp>
        <p:nvSpPr>
          <p:cNvPr id="40" name="Rectangle 40">
            <a:extLst>
              <a:ext uri="{FF2B5EF4-FFF2-40B4-BE49-F238E27FC236}">
                <a16:creationId xmlns:a16="http://schemas.microsoft.com/office/drawing/2014/main" id="{F2B91924-D225-4B94-B5EE-547E78366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5754" y="3733800"/>
            <a:ext cx="5363649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Gained </a:t>
            </a:r>
            <a:r>
              <a:rPr lang="en-US" u="sng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(or final)</a:t>
            </a:r>
            <a:r>
              <a:rPr lang="en-US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 exergy / </a:t>
            </a:r>
            <a:r>
              <a:rPr lang="en-US" i="0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Paid </a:t>
            </a:r>
            <a:r>
              <a:rPr lang="en-US" u="sng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(or initial)</a:t>
            </a:r>
            <a:r>
              <a:rPr lang="en-US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 </a:t>
            </a:r>
            <a:r>
              <a:rPr lang="en-US" i="0" u="sng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exergy</a:t>
            </a:r>
            <a:endParaRPr lang="en-US" i="0" dirty="0">
              <a:solidFill>
                <a:schemeClr val="tx1"/>
              </a:solidFill>
              <a:latin typeface="Arial" charset="0"/>
              <a:cs typeface="Times New Roman (Arabic)" pitchFamily="26" charset="-78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4A1FFF0-DE7C-41FE-9738-AE6731C65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4" y="3733801"/>
            <a:ext cx="3135475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i="0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Second Law efficiency </a:t>
            </a:r>
            <a:r>
              <a:rPr lang="en-US" i="0" dirty="0">
                <a:solidFill>
                  <a:srgbClr val="FF0000"/>
                </a:solidFill>
                <a:latin typeface="Symbol" panose="05050102010706020507" pitchFamily="18" charset="2"/>
                <a:cs typeface="Times New Roman (Arabic)" pitchFamily="26" charset="-78"/>
              </a:rPr>
              <a:t>h</a:t>
            </a:r>
            <a:r>
              <a:rPr lang="en-US" i="0" baseline="-25000" dirty="0">
                <a:solidFill>
                  <a:srgbClr val="FF0000"/>
                </a:solidFill>
                <a:latin typeface="Arial" charset="0"/>
                <a:cs typeface="Times New Roman (Arabic)" pitchFamily="26" charset="-78"/>
              </a:rPr>
              <a:t>2nd</a:t>
            </a:r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C8BBDC06-5FD4-4FB9-B542-217CBD66F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58" y="4699291"/>
            <a:ext cx="7274428" cy="8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i="0" dirty="0" err="1">
                <a:solidFill>
                  <a:schemeClr val="tx1"/>
                </a:solidFill>
              </a:rPr>
              <a:t>Irréversibilité</a:t>
            </a:r>
            <a:r>
              <a:rPr lang="en-US" altLang="en-US" i="0" dirty="0">
                <a:solidFill>
                  <a:schemeClr val="tx1"/>
                </a:solidFill>
              </a:rPr>
              <a:t> 	=  Loss of exergy =  exergy paid –exergy gained</a:t>
            </a: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  		= |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 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US" altLang="en-US" i="0" dirty="0">
                <a:solidFill>
                  <a:schemeClr val="tx1"/>
                </a:solidFill>
              </a:rPr>
              <a:t>| =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400" i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i="0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universe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3" name="Text Box 6">
            <a:extLst>
              <a:ext uri="{FF2B5EF4-FFF2-40B4-BE49-F238E27FC236}">
                <a16:creationId xmlns:a16="http://schemas.microsoft.com/office/drawing/2014/main" id="{48BF7FF4-FF5F-45F7-9A92-88A27BDD8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660186"/>
            <a:ext cx="476284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part that cannot be transformed into work</a:t>
            </a:r>
            <a:endParaRPr lang="en-US" altLang="en-US" u="sng" dirty="0">
              <a:solidFill>
                <a:schemeClr val="tx1"/>
              </a:solidFill>
            </a:endParaRPr>
          </a:p>
        </p:txBody>
      </p:sp>
      <p:sp>
        <p:nvSpPr>
          <p:cNvPr id="44" name="Rectangle 8">
            <a:extLst>
              <a:ext uri="{FF2B5EF4-FFF2-40B4-BE49-F238E27FC236}">
                <a16:creationId xmlns:a16="http://schemas.microsoft.com/office/drawing/2014/main" id="{732D5463-F13D-45E1-B4C1-3752BFECB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370" y="4704053"/>
            <a:ext cx="1631950" cy="455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rgbClr val="FF0000"/>
                </a:solidFill>
              </a:rPr>
              <a:t>Irreversibility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27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727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7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7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0" grpId="0" animBg="1"/>
      <p:bldP spid="727081" grpId="0" animBg="1"/>
      <p:bldP spid="727082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>
            <a:extLst>
              <a:ext uri="{FF2B5EF4-FFF2-40B4-BE49-F238E27FC236}">
                <a16:creationId xmlns:a16="http://schemas.microsoft.com/office/drawing/2014/main" id="{28CCADE9-F47C-431F-8489-0278986C8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2675" y="279400"/>
            <a:ext cx="7737475" cy="533400"/>
          </a:xfrm>
        </p:spPr>
        <p:txBody>
          <a:bodyPr/>
          <a:lstStyle/>
          <a:p>
            <a:r>
              <a:rPr lang="en-US" altLang="en-US" dirty="0"/>
              <a:t>Case 1: Exergy of a heat source, KE and PE</a:t>
            </a:r>
          </a:p>
        </p:txBody>
      </p:sp>
      <p:sp>
        <p:nvSpPr>
          <p:cNvPr id="727045" name="Rectangle 5">
            <a:extLst>
              <a:ext uri="{FF2B5EF4-FFF2-40B4-BE49-F238E27FC236}">
                <a16:creationId xmlns:a16="http://schemas.microsoft.com/office/drawing/2014/main" id="{2593C35C-241C-4CCC-BC86-DDDE04315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51" y="1066800"/>
            <a:ext cx="1226299" cy="8284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Heat </a:t>
            </a:r>
          </a:p>
          <a:p>
            <a:pPr algn="ctr">
              <a:lnSpc>
                <a:spcPct val="100000"/>
              </a:lnSpc>
              <a:defRPr/>
            </a:pPr>
            <a:r>
              <a:rPr lang="en-US" sz="2400" i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Source</a:t>
            </a:r>
          </a:p>
        </p:txBody>
      </p:sp>
      <p:sp>
        <p:nvSpPr>
          <p:cNvPr id="1058" name="Rectangle 6">
            <a:extLst>
              <a:ext uri="{FF2B5EF4-FFF2-40B4-BE49-F238E27FC236}">
                <a16:creationId xmlns:a16="http://schemas.microsoft.com/office/drawing/2014/main" id="{84B1491D-F1B8-4ECB-9B03-71C6E4BAC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551" y="1251622"/>
            <a:ext cx="4181467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Reservoir at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 const. giving </a:t>
            </a:r>
            <a:endParaRPr lang="en-US" altLang="en-US" sz="24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054" name="Rectangle 10">
            <a:extLst>
              <a:ext uri="{FF2B5EF4-FFF2-40B4-BE49-F238E27FC236}">
                <a16:creationId xmlns:a16="http://schemas.microsoft.com/office/drawing/2014/main" id="{5E97F1D3-95C5-4C04-A875-C8547BB03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551" y="2420859"/>
            <a:ext cx="604793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If heat source at variable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 :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3139E9C1-5B14-4C74-945B-EC5AB6CAC8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092199"/>
              </p:ext>
            </p:extLst>
          </p:nvPr>
        </p:nvGraphicFramePr>
        <p:xfrm>
          <a:off x="2573338" y="3249613"/>
          <a:ext cx="4622800" cy="175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41320" imgH="1002960" progId="Equation.DSMT4">
                  <p:embed/>
                </p:oleObj>
              </mc:Choice>
              <mc:Fallback>
                <p:oleObj name="Equation" r:id="rId3" imgW="2641320" imgH="1002960" progId="Equation.DSMT4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3139E9C1-5B14-4C74-945B-EC5AB6CAC8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249613"/>
                        <a:ext cx="4622800" cy="175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5">
            <a:extLst>
              <a:ext uri="{FF2B5EF4-FFF2-40B4-BE49-F238E27FC236}">
                <a16:creationId xmlns:a16="http://schemas.microsoft.com/office/drawing/2014/main" id="{B5B63C2B-C688-4CCB-B6ED-81CAAC8A2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837" y="5525271"/>
            <a:ext cx="1191033" cy="4591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2400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KE, PE</a:t>
            </a:r>
          </a:p>
        </p:txBody>
      </p:sp>
      <p:sp>
        <p:nvSpPr>
          <p:cNvPr id="42" name="Rectangle 8">
            <a:extLst>
              <a:ext uri="{FF2B5EF4-FFF2-40B4-BE49-F238E27FC236}">
                <a16:creationId xmlns:a16="http://schemas.microsoft.com/office/drawing/2014/main" id="{A6C8D1BB-1EC7-458C-A1D9-B7183946F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525270"/>
            <a:ext cx="3879909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A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4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KE		A = PE</a:t>
            </a:r>
            <a:endParaRPr lang="en-US" altLang="en-US" sz="2400" baseline="-2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F416E3C-225B-464C-9671-ECAA1D8A9D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252768"/>
              </p:ext>
            </p:extLst>
          </p:nvPr>
        </p:nvGraphicFramePr>
        <p:xfrm>
          <a:off x="6131580" y="1244099"/>
          <a:ext cx="1260639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79360" progId="Equation.DSMT4">
                  <p:embed/>
                </p:oleObj>
              </mc:Choice>
              <mc:Fallback>
                <p:oleObj name="Equation" r:id="rId5" imgW="66024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F416E3C-225B-464C-9671-ECAA1D8A9D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31580" y="1244099"/>
                        <a:ext cx="1260639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B98419F-F4E4-4AF4-AD91-6EE488BE4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40505"/>
              </p:ext>
            </p:extLst>
          </p:nvPr>
        </p:nvGraphicFramePr>
        <p:xfrm>
          <a:off x="2743200" y="1698199"/>
          <a:ext cx="3759120" cy="55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79560" imgH="279360" progId="Equation.DSMT4">
                  <p:embed/>
                </p:oleObj>
              </mc:Choice>
              <mc:Fallback>
                <p:oleObj name="Equation" r:id="rId7" imgW="187956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B98419F-F4E4-4AF4-AD91-6EE488BE40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43200" y="1698199"/>
                        <a:ext cx="3759120" cy="558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9C71345-6138-4CE1-BA62-2558B43325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840150"/>
              </p:ext>
            </p:extLst>
          </p:nvPr>
        </p:nvGraphicFramePr>
        <p:xfrm>
          <a:off x="3092450" y="2882900"/>
          <a:ext cx="22447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82680" imgH="253800" progId="Equation.DSMT4">
                  <p:embed/>
                </p:oleObj>
              </mc:Choice>
              <mc:Fallback>
                <p:oleObj name="Equation" r:id="rId9" imgW="12826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9C71345-6138-4CE1-BA62-2558B43325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92450" y="2882900"/>
                        <a:ext cx="224472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0148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" grpId="0"/>
      <p:bldP spid="38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67779B9-B5F7-4679-A88E-A3B0263F4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9650" y="223838"/>
            <a:ext cx="7889875" cy="533400"/>
          </a:xfr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altLang="en-US"/>
              <a:t>Case 2- Steady State Steady Flow process </a:t>
            </a:r>
          </a:p>
        </p:txBody>
      </p:sp>
      <p:sp>
        <p:nvSpPr>
          <p:cNvPr id="720901" name="Rectangle 5">
            <a:extLst>
              <a:ext uri="{FF2B5EF4-FFF2-40B4-BE49-F238E27FC236}">
                <a16:creationId xmlns:a16="http://schemas.microsoft.com/office/drawing/2014/main" id="{AE91C0A3-FC31-436A-9CBC-57F600E73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393825"/>
            <a:ext cx="1952625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fr-FR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Optimum Case: </a:t>
            </a:r>
          </a:p>
        </p:txBody>
      </p:sp>
      <p:sp>
        <p:nvSpPr>
          <p:cNvPr id="16388" name="Rectangle 29">
            <a:extLst>
              <a:ext uri="{FF2B5EF4-FFF2-40B4-BE49-F238E27FC236}">
                <a16:creationId xmlns:a16="http://schemas.microsoft.com/office/drawing/2014/main" id="{7B25CA62-D6A7-4D5B-8E55-4FC822213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319" y="3062233"/>
            <a:ext cx="2888612" cy="366767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</a:t>
            </a:r>
            <a:r>
              <a:rPr lang="fr-FR" altLang="en-US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 = y</a:t>
            </a:r>
            <a:r>
              <a:rPr lang="fr-FR" altLang="en-US" dirty="0">
                <a:solidFill>
                  <a:schemeClr val="tx1"/>
                </a:solidFill>
              </a:rPr>
              <a:t>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- h</a:t>
            </a:r>
            <a:r>
              <a:rPr lang="fr-FR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T</a:t>
            </a:r>
            <a:r>
              <a:rPr lang="fr-FR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389" name="Rectangle 33">
            <a:extLst>
              <a:ext uri="{FF2B5EF4-FFF2-40B4-BE49-F238E27FC236}">
                <a16:creationId xmlns:a16="http://schemas.microsoft.com/office/drawing/2014/main" id="{8FCE3FD7-19BF-4849-9CDF-4E632BFFE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770063"/>
            <a:ext cx="6145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 dirty="0">
                <a:solidFill>
                  <a:schemeClr val="tx1"/>
                </a:solidFill>
              </a:rPr>
              <a:t>Exit at ambient conditions 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i="0" dirty="0">
                <a:solidFill>
                  <a:schemeClr val="tx1"/>
                </a:solidFill>
              </a:rPr>
              <a:t>), and </a:t>
            </a:r>
            <a:r>
              <a:rPr lang="fr-FR" altLang="en-US" i="0" dirty="0" err="1">
                <a:solidFill>
                  <a:schemeClr val="tx1"/>
                </a:solidFill>
              </a:rPr>
              <a:t>without</a:t>
            </a:r>
            <a:r>
              <a:rPr lang="fr-FR" altLang="en-US" i="0" dirty="0">
                <a:solidFill>
                  <a:schemeClr val="tx1"/>
                </a:solidFill>
              </a:rPr>
              <a:t> KE, PE.</a:t>
            </a:r>
          </a:p>
        </p:txBody>
      </p:sp>
      <p:sp>
        <p:nvSpPr>
          <p:cNvPr id="16390" name="Rectangle 45">
            <a:extLst>
              <a:ext uri="{FF2B5EF4-FFF2-40B4-BE49-F238E27FC236}">
                <a16:creationId xmlns:a16="http://schemas.microsoft.com/office/drawing/2014/main" id="{5DC147D1-3316-456D-8FFC-FAB4CFEA5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27263"/>
            <a:ext cx="5289911" cy="366767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fr-FR" altLang="en-US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lang="fr-FR" altLang="en-US" dirty="0">
                <a:solidFill>
                  <a:schemeClr val="tx1"/>
                </a:solidFill>
              </a:rPr>
              <a:t>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m =  (</a:t>
            </a:r>
            <a:r>
              <a:rPr lang="fr-FR" altLang="en-US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y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fr-FR" altLang="en-US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y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 - h</a:t>
            </a:r>
            <a:r>
              <a:rPr lang="fr-FR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T</a:t>
            </a:r>
            <a:r>
              <a:rPr lang="fr-FR" altLang="en-US" sz="1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-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r-FR" alt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 +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gz</a:t>
            </a:r>
            <a:endParaRPr lang="fr-FR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Rectangle 46">
            <a:extLst>
              <a:ext uri="{FF2B5EF4-FFF2-40B4-BE49-F238E27FC236}">
                <a16:creationId xmlns:a16="http://schemas.microsoft.com/office/drawing/2014/main" id="{A40A5A0A-D841-4D68-B06E-D6913F3D3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813" y="914400"/>
            <a:ext cx="4144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For a mass entering with : 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+</a:t>
            </a:r>
            <a:r>
              <a:rPr lang="fr-FR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r-FR" altLang="en-US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/2+gz</a:t>
            </a:r>
          </a:p>
        </p:txBody>
      </p:sp>
      <p:sp>
        <p:nvSpPr>
          <p:cNvPr id="16392" name="Text Box 47">
            <a:extLst>
              <a:ext uri="{FF2B5EF4-FFF2-40B4-BE49-F238E27FC236}">
                <a16:creationId xmlns:a16="http://schemas.microsoft.com/office/drawing/2014/main" id="{0FC358E6-C49E-435F-B9CE-F07238CBF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057400"/>
            <a:ext cx="244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393" name="Text Box 48">
            <a:extLst>
              <a:ext uri="{FF2B5EF4-FFF2-40B4-BE49-F238E27FC236}">
                <a16:creationId xmlns:a16="http://schemas.microsoft.com/office/drawing/2014/main" id="{D5BFB574-9BD2-431C-B5EB-5BC7C7B6E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2101850"/>
            <a:ext cx="244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395" name="Line 9">
            <a:extLst>
              <a:ext uri="{FF2B5EF4-FFF2-40B4-BE49-F238E27FC236}">
                <a16:creationId xmlns:a16="http://schemas.microsoft.com/office/drawing/2014/main" id="{EC04E0DD-790C-489D-B541-36CACF14C9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6167438"/>
            <a:ext cx="4241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0">
            <a:extLst>
              <a:ext uri="{FF2B5EF4-FFF2-40B4-BE49-F238E27FC236}">
                <a16:creationId xmlns:a16="http://schemas.microsoft.com/office/drawing/2014/main" id="{2FF6498C-2406-441D-8456-B5197053BA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792538"/>
            <a:ext cx="0" cy="269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Arc 11">
            <a:extLst>
              <a:ext uri="{FF2B5EF4-FFF2-40B4-BE49-F238E27FC236}">
                <a16:creationId xmlns:a16="http://schemas.microsoft.com/office/drawing/2014/main" id="{BBD6AD74-5549-43EC-A440-C73F453CD843}"/>
              </a:ext>
            </a:extLst>
          </p:cNvPr>
          <p:cNvSpPr>
            <a:spLocks/>
          </p:cNvSpPr>
          <p:nvPr/>
        </p:nvSpPr>
        <p:spPr bwMode="auto">
          <a:xfrm>
            <a:off x="914400" y="4186238"/>
            <a:ext cx="4865688" cy="1817687"/>
          </a:xfrm>
          <a:custGeom>
            <a:avLst/>
            <a:gdLst>
              <a:gd name="T0" fmla="*/ 2147483647 w 20966"/>
              <a:gd name="T1" fmla="*/ 2147483647 h 20935"/>
              <a:gd name="T2" fmla="*/ 2147483647 w 20966"/>
              <a:gd name="T3" fmla="*/ 2147483647 h 20935"/>
              <a:gd name="T4" fmla="*/ 0 w 20966"/>
              <a:gd name="T5" fmla="*/ 0 h 20935"/>
              <a:gd name="T6" fmla="*/ 0 60000 65536"/>
              <a:gd name="T7" fmla="*/ 0 60000 65536"/>
              <a:gd name="T8" fmla="*/ 0 60000 65536"/>
              <a:gd name="T9" fmla="*/ 0 w 20966"/>
              <a:gd name="T10" fmla="*/ 0 h 20935"/>
              <a:gd name="T11" fmla="*/ 20966 w 20966"/>
              <a:gd name="T12" fmla="*/ 20935 h 209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66" h="20935" fill="none" extrusionOk="0">
                <a:moveTo>
                  <a:pt x="20965" y="5194"/>
                </a:moveTo>
                <a:cubicBezTo>
                  <a:pt x="19050" y="12925"/>
                  <a:pt x="13036" y="18974"/>
                  <a:pt x="5318" y="20935"/>
                </a:cubicBezTo>
              </a:path>
              <a:path w="20966" h="20935" stroke="0" extrusionOk="0">
                <a:moveTo>
                  <a:pt x="20965" y="5194"/>
                </a:moveTo>
                <a:cubicBezTo>
                  <a:pt x="19050" y="12925"/>
                  <a:pt x="13036" y="18974"/>
                  <a:pt x="5318" y="20935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Rectangle 15">
            <a:extLst>
              <a:ext uri="{FF2B5EF4-FFF2-40B4-BE49-F238E27FC236}">
                <a16:creationId xmlns:a16="http://schemas.microsoft.com/office/drawing/2014/main" id="{07FC2706-9F8A-41AA-A0B6-2CEFB358E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388" y="4430713"/>
            <a:ext cx="69215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P=P</a:t>
            </a:r>
            <a:r>
              <a:rPr lang="fr-FR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6400" name="Rectangle 16">
            <a:extLst>
              <a:ext uri="{FF2B5EF4-FFF2-40B4-BE49-F238E27FC236}">
                <a16:creationId xmlns:a16="http://schemas.microsoft.com/office/drawing/2014/main" id="{FFFEF69B-0CAC-435E-801F-2EECB9877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6107113"/>
            <a:ext cx="2698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6401" name="Rectangle 17">
            <a:extLst>
              <a:ext uri="{FF2B5EF4-FFF2-40B4-BE49-F238E27FC236}">
                <a16:creationId xmlns:a16="http://schemas.microsoft.com/office/drawing/2014/main" id="{038B8DF1-C9A6-4462-971B-C2E2A7CB2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3630613"/>
            <a:ext cx="3079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6402" name="Line 18">
            <a:extLst>
              <a:ext uri="{FF2B5EF4-FFF2-40B4-BE49-F238E27FC236}">
                <a16:creationId xmlns:a16="http://schemas.microsoft.com/office/drawing/2014/main" id="{F610FB50-CC98-4154-A92F-E11ADE5219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4256088"/>
            <a:ext cx="0" cy="191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E8D5E5BA-0313-4F8B-AE74-979524246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867400"/>
            <a:ext cx="2813050" cy="23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1">
            <a:extLst>
              <a:ext uri="{FF2B5EF4-FFF2-40B4-BE49-F238E27FC236}">
                <a16:creationId xmlns:a16="http://schemas.microsoft.com/office/drawing/2014/main" id="{B7ED9CE5-7BAE-42C8-8369-7BE5F9D629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5541963"/>
            <a:ext cx="0" cy="631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Rectangle 22">
            <a:extLst>
              <a:ext uri="{FF2B5EF4-FFF2-40B4-BE49-F238E27FC236}">
                <a16:creationId xmlns:a16="http://schemas.microsoft.com/office/drawing/2014/main" id="{FF302722-7B52-4A28-9D20-0FE66305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8463" y="6164263"/>
            <a:ext cx="371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6408" name="Line 24">
            <a:extLst>
              <a:ext uri="{FF2B5EF4-FFF2-40B4-BE49-F238E27FC236}">
                <a16:creationId xmlns:a16="http://schemas.microsoft.com/office/drawing/2014/main" id="{AABF6BD8-5A75-4622-8EBE-09BE76573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252913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9" name="Rectangle 26">
            <a:extLst>
              <a:ext uri="{FF2B5EF4-FFF2-40B4-BE49-F238E27FC236}">
                <a16:creationId xmlns:a16="http://schemas.microsoft.com/office/drawing/2014/main" id="{C3424EBC-93CF-453A-8BC9-E48170FD9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313" y="4543425"/>
            <a:ext cx="176811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dirty="0">
                <a:solidFill>
                  <a:schemeClr val="tx1"/>
                </a:solidFill>
                <a:latin typeface="Symbol" panose="05050102010706020507" pitchFamily="18" charset="2"/>
              </a:rPr>
              <a:t>y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h-h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</a:t>
            </a:r>
            <a:r>
              <a:rPr lang="fr-FR" altLang="en-US" i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(s-s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altLang="en-US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sp>
        <p:nvSpPr>
          <p:cNvPr id="16410" name="Rectangle 27">
            <a:extLst>
              <a:ext uri="{FF2B5EF4-FFF2-40B4-BE49-F238E27FC236}">
                <a16:creationId xmlns:a16="http://schemas.microsoft.com/office/drawing/2014/main" id="{A7E554B0-3EFE-42DB-9255-9DDE4430D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184" y="3569045"/>
            <a:ext cx="849593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fr-FR" altLang="en-US" i="0" dirty="0">
                <a:solidFill>
                  <a:schemeClr val="tx1"/>
                </a:solidFill>
              </a:rPr>
              <a:t>Initial </a:t>
            </a:r>
          </a:p>
          <a:p>
            <a:pPr algn="ctr">
              <a:lnSpc>
                <a:spcPct val="100000"/>
              </a:lnSpc>
            </a:pPr>
            <a:r>
              <a:rPr lang="fr-FR" altLang="en-US" i="0" dirty="0">
                <a:solidFill>
                  <a:schemeClr val="tx1"/>
                </a:solidFill>
              </a:rPr>
              <a:t>State</a:t>
            </a:r>
          </a:p>
        </p:txBody>
      </p:sp>
      <p:sp>
        <p:nvSpPr>
          <p:cNvPr id="16411" name="Oval 28">
            <a:extLst>
              <a:ext uri="{FF2B5EF4-FFF2-40B4-BE49-F238E27FC236}">
                <a16:creationId xmlns:a16="http://schemas.microsoft.com/office/drawing/2014/main" id="{869A9A55-6B13-4E53-BCB9-554D894722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38600" y="4206875"/>
            <a:ext cx="136525" cy="136525"/>
          </a:xfrm>
          <a:prstGeom prst="ellipse">
            <a:avLst/>
          </a:prstGeom>
          <a:solidFill>
            <a:srgbClr val="FF0066"/>
          </a:solidFill>
          <a:ln w="127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CA1B0F-EE26-4E5A-BB10-94C43A5A8A8B}"/>
              </a:ext>
            </a:extLst>
          </p:cNvPr>
          <p:cNvGrpSpPr/>
          <p:nvPr/>
        </p:nvGrpSpPr>
        <p:grpSpPr>
          <a:xfrm>
            <a:off x="1676400" y="5334000"/>
            <a:ext cx="2438400" cy="685800"/>
            <a:chOff x="1676400" y="5334000"/>
            <a:chExt cx="2438400" cy="685800"/>
          </a:xfrm>
        </p:grpSpPr>
        <p:sp>
          <p:nvSpPr>
            <p:cNvPr id="16416" name="Line 39">
              <a:extLst>
                <a:ext uri="{FF2B5EF4-FFF2-40B4-BE49-F238E27FC236}">
                  <a16:creationId xmlns:a16="http://schemas.microsoft.com/office/drawing/2014/main" id="{158700A7-F8C1-49B2-8357-45E9E4D69C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5486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DAF8367-BADA-4FAE-912B-D4206F7D77C1}"/>
                </a:ext>
              </a:extLst>
            </p:cNvPr>
            <p:cNvGrpSpPr/>
            <p:nvPr/>
          </p:nvGrpSpPr>
          <p:grpSpPr>
            <a:xfrm>
              <a:off x="1676400" y="5334000"/>
              <a:ext cx="2438400" cy="685800"/>
              <a:chOff x="1676400" y="5334000"/>
              <a:chExt cx="2438400" cy="685800"/>
            </a:xfrm>
          </p:grpSpPr>
          <p:sp>
            <p:nvSpPr>
              <p:cNvPr id="16413" name="Line 35">
                <a:extLst>
                  <a:ext uri="{FF2B5EF4-FFF2-40B4-BE49-F238E27FC236}">
                    <a16:creationId xmlns:a16="http://schemas.microsoft.com/office/drawing/2014/main" id="{ECAE8595-DD68-430C-BD4E-5787E30188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76400" y="5715000"/>
                <a:ext cx="2438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5" name="Rectangle 38">
                <a:extLst>
                  <a:ext uri="{FF2B5EF4-FFF2-40B4-BE49-F238E27FC236}">
                    <a16:creationId xmlns:a16="http://schemas.microsoft.com/office/drawing/2014/main" id="{A7CCFF45-6F96-4F14-870A-2C489BCF6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1200" y="5334000"/>
                <a:ext cx="904875" cy="3635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fr-F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fr-FR" altLang="en-US" baseline="-25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fr-FR" altLang="en-US" i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fr-FR" altLang="en-US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s-s</a:t>
                </a:r>
                <a:r>
                  <a:rPr lang="fr-FR" altLang="en-US" sz="2400" baseline="-25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fr-FR" altLang="en-US" i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  <p:sp>
            <p:nvSpPr>
              <p:cNvPr id="16417" name="Line 40">
                <a:extLst>
                  <a:ext uri="{FF2B5EF4-FFF2-40B4-BE49-F238E27FC236}">
                    <a16:creationId xmlns:a16="http://schemas.microsoft.com/office/drawing/2014/main" id="{05DDBA6E-B209-4740-A957-B0F5114DAE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57400" y="5867400"/>
                <a:ext cx="0" cy="152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8" name="Line 41">
                <a:extLst>
                  <a:ext uri="{FF2B5EF4-FFF2-40B4-BE49-F238E27FC236}">
                    <a16:creationId xmlns:a16="http://schemas.microsoft.com/office/drawing/2014/main" id="{A57FF026-64F0-4963-84D4-F119CC7BA9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7400" y="5562600"/>
                <a:ext cx="0" cy="1524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ECD4E17-EB8C-4CA0-A621-A58E55A5448C}"/>
              </a:ext>
            </a:extLst>
          </p:cNvPr>
          <p:cNvGrpSpPr/>
          <p:nvPr/>
        </p:nvGrpSpPr>
        <p:grpSpPr>
          <a:xfrm>
            <a:off x="2341563" y="5091906"/>
            <a:ext cx="6495285" cy="1474763"/>
            <a:chOff x="2341563" y="5091906"/>
            <a:chExt cx="6495285" cy="1474763"/>
          </a:xfrm>
        </p:grpSpPr>
        <p:sp>
          <p:nvSpPr>
            <p:cNvPr id="16398" name="Line 13">
              <a:extLst>
                <a:ext uri="{FF2B5EF4-FFF2-40B4-BE49-F238E27FC236}">
                  <a16:creationId xmlns:a16="http://schemas.microsoft.com/office/drawing/2014/main" id="{06642427-C1FE-4A72-883A-3433B1027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1563" y="5451475"/>
              <a:ext cx="3354388" cy="56991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Rectangle 34">
              <a:extLst>
                <a:ext uri="{FF2B5EF4-FFF2-40B4-BE49-F238E27FC236}">
                  <a16:creationId xmlns:a16="http://schemas.microsoft.com/office/drawing/2014/main" id="{EF4D6363-250C-4745-88D2-DF4819FB2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1353" y="5091906"/>
              <a:ext cx="2505495" cy="1474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Surroundings line</a:t>
              </a:r>
            </a:p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Tangent to 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P=P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At the point 0.</a:t>
              </a:r>
            </a:p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Slope : 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dh/ds = T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Gibbs: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Tds</a:t>
              </a: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dh – </a:t>
              </a:r>
              <a:r>
                <a:rPr lang="en-US" altLang="en-US" dirty="0" err="1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</a:t>
              </a:r>
              <a:endPara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19" name="Line 42">
              <a:extLst>
                <a:ext uri="{FF2B5EF4-FFF2-40B4-BE49-F238E27FC236}">
                  <a16:creationId xmlns:a16="http://schemas.microsoft.com/office/drawing/2014/main" id="{7C97017C-EF45-4CAA-AB39-67C23324CA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181599" y="5525928"/>
              <a:ext cx="1172955" cy="2447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6420" name="Oval 43">
            <a:extLst>
              <a:ext uri="{FF2B5EF4-FFF2-40B4-BE49-F238E27FC236}">
                <a16:creationId xmlns:a16="http://schemas.microsoft.com/office/drawing/2014/main" id="{64E8EA25-498B-4EDD-A3BD-E05502636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791200"/>
            <a:ext cx="136525" cy="136525"/>
          </a:xfrm>
          <a:prstGeom prst="ellipse">
            <a:avLst/>
          </a:prstGeom>
          <a:solidFill>
            <a:srgbClr val="0066FF"/>
          </a:solidFill>
          <a:ln w="12700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6422" name="Line 25">
            <a:extLst>
              <a:ext uri="{FF2B5EF4-FFF2-40B4-BE49-F238E27FC236}">
                <a16:creationId xmlns:a16="http://schemas.microsoft.com/office/drawing/2014/main" id="{8B2AF587-F8BB-4D9D-9E6A-AEF13D6F6B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4256088"/>
            <a:ext cx="0" cy="146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33">
            <a:extLst>
              <a:ext uri="{FF2B5EF4-FFF2-40B4-BE49-F238E27FC236}">
                <a16:creationId xmlns:a16="http://schemas.microsoft.com/office/drawing/2014/main" id="{D997A43C-6A60-4CED-8254-7CAA08F15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8" y="2689226"/>
            <a:ext cx="268766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Availability of enthalpy</a:t>
            </a:r>
          </a:p>
        </p:txBody>
      </p:sp>
      <p:sp>
        <p:nvSpPr>
          <p:cNvPr id="42" name="Rectangle 27">
            <a:extLst>
              <a:ext uri="{FF2B5EF4-FFF2-40B4-BE49-F238E27FC236}">
                <a16:creationId xmlns:a16="http://schemas.microsoft.com/office/drawing/2014/main" id="{D7A52532-BF14-43E5-907A-0CFD56B44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3607" y="5005895"/>
            <a:ext cx="1170193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fr-FR" altLang="en-US" i="0" dirty="0">
                <a:solidFill>
                  <a:schemeClr val="tx1"/>
                </a:solidFill>
              </a:rPr>
              <a:t>Ambient </a:t>
            </a:r>
          </a:p>
          <a:p>
            <a:pPr algn="ctr">
              <a:lnSpc>
                <a:spcPct val="100000"/>
              </a:lnSpc>
            </a:pPr>
            <a:r>
              <a:rPr lang="fr-FR" altLang="en-US" i="0" dirty="0">
                <a:solidFill>
                  <a:schemeClr val="tx1"/>
                </a:solidFill>
              </a:rPr>
              <a:t>State 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514FD80-540E-4BAD-A76D-A98B7CE955B4}"/>
              </a:ext>
            </a:extLst>
          </p:cNvPr>
          <p:cNvGrpSpPr/>
          <p:nvPr/>
        </p:nvGrpSpPr>
        <p:grpSpPr>
          <a:xfrm>
            <a:off x="1219200" y="4267200"/>
            <a:ext cx="2952986" cy="2257100"/>
            <a:chOff x="1219200" y="4267200"/>
            <a:chExt cx="2952986" cy="2257100"/>
          </a:xfrm>
        </p:grpSpPr>
        <p:sp>
          <p:nvSpPr>
            <p:cNvPr id="16407" name="Rectangle 23">
              <a:extLst>
                <a:ext uri="{FF2B5EF4-FFF2-40B4-BE49-F238E27FC236}">
                  <a16:creationId xmlns:a16="http://schemas.microsoft.com/office/drawing/2014/main" id="{F2FA29F2-7C5F-49FB-A025-34D809EBF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200" y="5791200"/>
              <a:ext cx="409575" cy="363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fr-FR" altLang="en-US" sz="24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6414" name="Line 36">
              <a:extLst>
                <a:ext uri="{FF2B5EF4-FFF2-40B4-BE49-F238E27FC236}">
                  <a16:creationId xmlns:a16="http://schemas.microsoft.com/office/drawing/2014/main" id="{2ADB63E8-A2C2-4288-9C83-6CCE36BC2F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600" y="58674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6423" name="Line 25">
              <a:extLst>
                <a:ext uri="{FF2B5EF4-FFF2-40B4-BE49-F238E27FC236}">
                  <a16:creationId xmlns:a16="http://schemas.microsoft.com/office/drawing/2014/main" id="{450894A2-855D-4147-AC5A-2AF005810E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4000" y="4267200"/>
              <a:ext cx="0" cy="16459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4" name="Rectangle 23">
              <a:extLst>
                <a:ext uri="{FF2B5EF4-FFF2-40B4-BE49-F238E27FC236}">
                  <a16:creationId xmlns:a16="http://schemas.microsoft.com/office/drawing/2014/main" id="{6505EF7D-F9CC-4F69-869C-3089E0182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4738633"/>
              <a:ext cx="618760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h-h</a:t>
              </a:r>
              <a:r>
                <a:rPr lang="fr-FR" altLang="en-US" sz="24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43" name="Line 25">
              <a:extLst>
                <a:ext uri="{FF2B5EF4-FFF2-40B4-BE49-F238E27FC236}">
                  <a16:creationId xmlns:a16="http://schemas.microsoft.com/office/drawing/2014/main" id="{03554FBE-4571-426F-9A90-2C52E4F7F0B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3610093" y="5686307"/>
              <a:ext cx="0" cy="11241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23">
              <a:extLst>
                <a:ext uri="{FF2B5EF4-FFF2-40B4-BE49-F238E27FC236}">
                  <a16:creationId xmlns:a16="http://schemas.microsoft.com/office/drawing/2014/main" id="{2B1ADF20-25A5-4299-AC08-73F73F635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3842" y="6157533"/>
              <a:ext cx="541816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s-</a:t>
              </a:r>
              <a:r>
                <a:rPr lang="fr-FR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fr-FR" altLang="en-US" sz="2400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fr-FR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35131BE-3AB9-4C69-9CAC-6C9F6695C944}"/>
              </a:ext>
            </a:extLst>
          </p:cNvPr>
          <p:cNvCxnSpPr>
            <a:stCxn id="16411" idx="6"/>
          </p:cNvCxnSpPr>
          <p:nvPr/>
        </p:nvCxnSpPr>
        <p:spPr bwMode="auto">
          <a:xfrm flipV="1">
            <a:off x="4175125" y="4267200"/>
            <a:ext cx="1236302" cy="793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Oval 28">
            <a:extLst>
              <a:ext uri="{FF2B5EF4-FFF2-40B4-BE49-F238E27FC236}">
                <a16:creationId xmlns:a16="http://schemas.microsoft.com/office/drawing/2014/main" id="{FB88347F-795A-49F7-AC52-E934B50047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4191000"/>
            <a:ext cx="136525" cy="136525"/>
          </a:xfrm>
          <a:prstGeom prst="ellipse">
            <a:avLst/>
          </a:prstGeom>
          <a:solidFill>
            <a:srgbClr val="FF0066"/>
          </a:solidFill>
          <a:ln w="127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9" name="Line 25">
            <a:extLst>
              <a:ext uri="{FF2B5EF4-FFF2-40B4-BE49-F238E27FC236}">
                <a16:creationId xmlns:a16="http://schemas.microsoft.com/office/drawing/2014/main" id="{0520E458-8ADD-45AE-B5E8-271BE1CD9A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343400"/>
            <a:ext cx="0" cy="109729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27">
            <a:extLst>
              <a:ext uri="{FF2B5EF4-FFF2-40B4-BE49-F238E27FC236}">
                <a16:creationId xmlns:a16="http://schemas.microsoft.com/office/drawing/2014/main" id="{3FC56F6B-E647-4573-8F2C-AD4FD697F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1" y="3839341"/>
            <a:ext cx="125996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Throttling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 animBg="1"/>
      <p:bldP spid="16396" grpId="0" animBg="1"/>
      <p:bldP spid="16397" grpId="0" animBg="1"/>
      <p:bldP spid="16399" grpId="0"/>
      <p:bldP spid="16400" grpId="0"/>
      <p:bldP spid="16401" grpId="0"/>
      <p:bldP spid="16402" grpId="0" animBg="1"/>
      <p:bldP spid="16404" grpId="0" animBg="1"/>
      <p:bldP spid="16405" grpId="0" animBg="1"/>
      <p:bldP spid="16406" grpId="0"/>
      <p:bldP spid="16408" grpId="0" animBg="1"/>
      <p:bldP spid="16409" grpId="0"/>
      <p:bldP spid="16410" grpId="0"/>
      <p:bldP spid="16411" grpId="0" animBg="1"/>
      <p:bldP spid="16420" grpId="0" animBg="1"/>
      <p:bldP spid="16422" grpId="0" animBg="1"/>
      <p:bldP spid="42" grpId="0"/>
      <p:bldP spid="48" grpId="0" animBg="1"/>
      <p:bldP spid="49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F4E29F6-8291-4529-A14A-63EC3F983E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0638" y="300038"/>
            <a:ext cx="4508500" cy="533400"/>
          </a:xfr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altLang="en-US"/>
              <a:t>Case 3- Control mass</a:t>
            </a:r>
          </a:p>
        </p:txBody>
      </p:sp>
      <p:sp>
        <p:nvSpPr>
          <p:cNvPr id="722955" name="Rectangle 11">
            <a:extLst>
              <a:ext uri="{FF2B5EF4-FFF2-40B4-BE49-F238E27FC236}">
                <a16:creationId xmlns:a16="http://schemas.microsoft.com/office/drawing/2014/main" id="{966660D5-78F6-41B3-9A66-F4A7D337A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1952625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fr-FR" i="0" dirty="0">
                <a:solidFill>
                  <a:schemeClr val="tx1"/>
                </a:solidFill>
                <a:latin typeface="Arial" charset="0"/>
                <a:cs typeface="Times New Roman (Arabic)" pitchFamily="26" charset="-78"/>
              </a:rPr>
              <a:t>Optimum Case: </a:t>
            </a:r>
          </a:p>
        </p:txBody>
      </p:sp>
      <p:sp>
        <p:nvSpPr>
          <p:cNvPr id="17413" name="Rectangle 12">
            <a:extLst>
              <a:ext uri="{FF2B5EF4-FFF2-40B4-BE49-F238E27FC236}">
                <a16:creationId xmlns:a16="http://schemas.microsoft.com/office/drawing/2014/main" id="{07E3429B-12F1-40B2-9054-778493F52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900238"/>
            <a:ext cx="681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Reversible process ending at state</a:t>
            </a:r>
            <a:r>
              <a:rPr lang="fr-FR" altLang="en-US" i="0">
                <a:solidFill>
                  <a:schemeClr val="tx1"/>
                </a:solidFill>
              </a:rPr>
              <a:t> (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fr-FR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i="0">
                <a:solidFill>
                  <a:schemeClr val="tx1"/>
                </a:solidFill>
              </a:rPr>
              <a:t>), without KE, PE.</a:t>
            </a:r>
          </a:p>
        </p:txBody>
      </p:sp>
      <p:sp>
        <p:nvSpPr>
          <p:cNvPr id="17414" name="Rectangle 13">
            <a:extLst>
              <a:ext uri="{FF2B5EF4-FFF2-40B4-BE49-F238E27FC236}">
                <a16:creationId xmlns:a16="http://schemas.microsoft.com/office/drawing/2014/main" id="{158F0A9D-A9C9-4569-858B-4F6769BE4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990600"/>
            <a:ext cx="5978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For a control mass having initial energies : 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+</a:t>
            </a:r>
            <a:r>
              <a:rPr lang="fr-FR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r-FR" altLang="en-US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/2+gz</a:t>
            </a:r>
          </a:p>
        </p:txBody>
      </p:sp>
      <p:sp>
        <p:nvSpPr>
          <p:cNvPr id="17415" name="Rectangle 14">
            <a:extLst>
              <a:ext uri="{FF2B5EF4-FFF2-40B4-BE49-F238E27FC236}">
                <a16:creationId xmlns:a16="http://schemas.microsoft.com/office/drawing/2014/main" id="{6D2A78EB-63FB-4E3F-A5B7-0AE4C019E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898" y="5685631"/>
            <a:ext cx="3781485" cy="366767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dirty="0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dirty="0">
                <a:solidFill>
                  <a:schemeClr val="tx1"/>
                </a:solidFill>
                <a:latin typeface="Symbol" panose="05050102010706020507" pitchFamily="18" charset="2"/>
              </a:rPr>
              <a:t> = f</a:t>
            </a:r>
            <a:r>
              <a:rPr lang="fr-FR" alt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-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fr-FR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T</a:t>
            </a:r>
            <a:r>
              <a:rPr lang="fr-FR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P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altLang="en-US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altLang="en-US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fr-FR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27" name="Rectangle 15">
            <a:extLst>
              <a:ext uri="{FF2B5EF4-FFF2-40B4-BE49-F238E27FC236}">
                <a16:creationId xmlns:a16="http://schemas.microsoft.com/office/drawing/2014/main" id="{4EFF354C-1002-4FDD-A779-2421E6BD0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433637"/>
            <a:ext cx="5138139" cy="366767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fr-FR" altLang="en-US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lang="fr-FR" altLang="en-US" dirty="0">
                <a:solidFill>
                  <a:schemeClr val="tx1"/>
                </a:solidFill>
              </a:rPr>
              <a:t>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m =  (</a:t>
            </a:r>
            <a:r>
              <a:rPr lang="fr-FR" altLang="en-US" dirty="0" err="1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f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altLang="en-US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fr-FR" altLang="en-US" dirty="0" err="1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f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altLang="en-US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-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fr-FR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T</a:t>
            </a:r>
            <a:r>
              <a:rPr lang="fr-FR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-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fr-FR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r-FR" alt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 + </a:t>
            </a:r>
            <a:r>
              <a:rPr lang="fr-FR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gz</a:t>
            </a:r>
            <a:endParaRPr lang="fr-FR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56B93FC-6366-449C-B17B-E00ED322F53E}"/>
              </a:ext>
            </a:extLst>
          </p:cNvPr>
          <p:cNvGrpSpPr/>
          <p:nvPr/>
        </p:nvGrpSpPr>
        <p:grpSpPr>
          <a:xfrm>
            <a:off x="290513" y="3251200"/>
            <a:ext cx="7329487" cy="1778000"/>
            <a:chOff x="290513" y="3251200"/>
            <a:chExt cx="7329487" cy="1778000"/>
          </a:xfrm>
        </p:grpSpPr>
        <p:sp>
          <p:nvSpPr>
            <p:cNvPr id="17411" name="Rectangle 5">
              <a:extLst>
                <a:ext uri="{FF2B5EF4-FFF2-40B4-BE49-F238E27FC236}">
                  <a16:creationId xmlns:a16="http://schemas.microsoft.com/office/drawing/2014/main" id="{E3A9FD12-5BFD-4948-AF5D-B5929F039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13" y="3251200"/>
              <a:ext cx="6215485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 dirty="0" err="1">
                  <a:solidFill>
                    <a:schemeClr val="tx1"/>
                  </a:solidFill>
                </a:rPr>
                <a:t>We</a:t>
              </a:r>
              <a:r>
                <a:rPr lang="fr-FR" altLang="en-US" i="0" dirty="0">
                  <a:solidFill>
                    <a:schemeClr val="tx1"/>
                  </a:solidFill>
                </a:rPr>
                <a:t> </a:t>
              </a:r>
              <a:r>
                <a:rPr lang="fr-FR" altLang="en-US" i="0" dirty="0" err="1">
                  <a:solidFill>
                    <a:schemeClr val="tx1"/>
                  </a:solidFill>
                </a:rPr>
                <a:t>still</a:t>
              </a:r>
              <a:r>
                <a:rPr lang="fr-FR" altLang="en-US" i="0" dirty="0">
                  <a:solidFill>
                    <a:schemeClr val="tx1"/>
                  </a:solidFill>
                </a:rPr>
                <a:t> </a:t>
              </a:r>
              <a:r>
                <a:rPr lang="fr-FR" altLang="en-US" i="0" dirty="0" err="1">
                  <a:solidFill>
                    <a:schemeClr val="tx1"/>
                  </a:solidFill>
                </a:rPr>
                <a:t>need</a:t>
              </a:r>
              <a:r>
                <a:rPr lang="fr-FR" altLang="en-US" i="0" dirty="0">
                  <a:solidFill>
                    <a:schemeClr val="tx1"/>
                  </a:solidFill>
                </a:rPr>
                <a:t> to </a:t>
              </a:r>
              <a:r>
                <a:rPr lang="fr-FR" altLang="en-US" i="0" dirty="0" err="1">
                  <a:solidFill>
                    <a:schemeClr val="tx1"/>
                  </a:solidFill>
                </a:rPr>
                <a:t>subtract</a:t>
              </a:r>
              <a:r>
                <a:rPr lang="fr-FR" altLang="en-US" i="0" dirty="0">
                  <a:solidFill>
                    <a:schemeClr val="tx1"/>
                  </a:solidFill>
                </a:rPr>
                <a:t> </a:t>
              </a:r>
              <a:r>
                <a:rPr lang="fr-FR" altLang="en-US" i="0" dirty="0" err="1">
                  <a:solidFill>
                    <a:schemeClr val="tx1"/>
                  </a:solidFill>
                </a:rPr>
                <a:t>work</a:t>
              </a:r>
              <a:r>
                <a:rPr lang="fr-FR" altLang="en-US" i="0" dirty="0">
                  <a:solidFill>
                    <a:schemeClr val="tx1"/>
                  </a:solidFill>
                </a:rPr>
                <a:t> </a:t>
              </a:r>
              <a:r>
                <a:rPr lang="fr-FR" altLang="en-US" i="0" dirty="0" err="1">
                  <a:solidFill>
                    <a:schemeClr val="tx1"/>
                  </a:solidFill>
                </a:rPr>
                <a:t>against</a:t>
              </a:r>
              <a:r>
                <a:rPr lang="fr-FR" altLang="en-US" i="0" dirty="0">
                  <a:solidFill>
                    <a:schemeClr val="tx1"/>
                  </a:solidFill>
                </a:rPr>
                <a:t> ambient: </a:t>
              </a:r>
              <a:r>
                <a:rPr lang="fr-FR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fr-FR" altLang="en-US" sz="24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fr-FR" altLang="en-US" i="0" dirty="0">
                  <a:solidFill>
                    <a:schemeClr val="tx1"/>
                  </a:solidFill>
                </a:rPr>
                <a:t> </a:t>
              </a:r>
              <a:r>
                <a:rPr lang="fr-FR" altLang="en-US" i="0" dirty="0">
                  <a:solidFill>
                    <a:schemeClr val="tx1"/>
                  </a:solidFill>
                  <a:latin typeface="Symbol" panose="05050102010706020507" pitchFamily="18" charset="2"/>
                </a:rPr>
                <a:t>(</a:t>
              </a:r>
              <a:r>
                <a:rPr lang="fr-FR" altLang="en-US" i="0" dirty="0">
                  <a:solidFill>
                    <a:schemeClr val="tx1"/>
                  </a:solidFill>
                  <a:latin typeface="Monotype Corsiva" panose="03010101010201010101" pitchFamily="66" charset="0"/>
                </a:rPr>
                <a:t>v</a:t>
              </a:r>
              <a:r>
                <a:rPr lang="en-US" altLang="en-US" i="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fr-FR" altLang="en-US" i="0" dirty="0">
                  <a:solidFill>
                    <a:schemeClr val="tx1"/>
                  </a:solidFill>
                  <a:latin typeface="Monotype Corsiva" panose="03010101010201010101" pitchFamily="66" charset="0"/>
                </a:rPr>
                <a:t>-v</a:t>
              </a:r>
              <a:r>
                <a:rPr lang="fr-FR" altLang="en-US" i="0" dirty="0">
                  <a:solidFill>
                    <a:schemeClr val="tx1"/>
                  </a:solidFill>
                  <a:latin typeface="Symbol" panose="05050102010706020507" pitchFamily="18" charset="2"/>
                </a:rPr>
                <a:t>)</a:t>
              </a:r>
              <a:endParaRPr lang="fr-FR" altLang="en-US" i="0" dirty="0">
                <a:solidFill>
                  <a:schemeClr val="tx1"/>
                </a:solidFill>
              </a:endParaRPr>
            </a:p>
          </p:txBody>
        </p:sp>
        <p:sp>
          <p:nvSpPr>
            <p:cNvPr id="17417" name="Rectangle 19">
              <a:extLst>
                <a:ext uri="{FF2B5EF4-FFF2-40B4-BE49-F238E27FC236}">
                  <a16:creationId xmlns:a16="http://schemas.microsoft.com/office/drawing/2014/main" id="{68977DD6-7B32-4AD7-85B6-029E2DF34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733800"/>
              <a:ext cx="2057400" cy="1295400"/>
            </a:xfrm>
            <a:prstGeom prst="rect">
              <a:avLst/>
            </a:prstGeom>
            <a:solidFill>
              <a:srgbClr val="CCC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18" name="Rectangle 20">
              <a:extLst>
                <a:ext uri="{FF2B5EF4-FFF2-40B4-BE49-F238E27FC236}">
                  <a16:creationId xmlns:a16="http://schemas.microsoft.com/office/drawing/2014/main" id="{DC48211E-F24A-47B3-A0EB-F6EB1443E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400" y="3886200"/>
              <a:ext cx="1905000" cy="9906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22965" name="Rectangle 21">
              <a:extLst>
                <a:ext uri="{FF2B5EF4-FFF2-40B4-BE49-F238E27FC236}">
                  <a16:creationId xmlns:a16="http://schemas.microsoft.com/office/drawing/2014/main" id="{7514B6B1-A9E7-4E5B-BC53-E865ACB77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0" y="3886200"/>
              <a:ext cx="152400" cy="990600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22966" name="Rectangle 22">
              <a:extLst>
                <a:ext uri="{FF2B5EF4-FFF2-40B4-BE49-F238E27FC236}">
                  <a16:creationId xmlns:a16="http://schemas.microsoft.com/office/drawing/2014/main" id="{A6E654A9-83E1-43AB-B96A-2CEE9D06E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400" y="4267200"/>
              <a:ext cx="1371600" cy="152400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421" name="Line 23">
              <a:extLst>
                <a:ext uri="{FF2B5EF4-FFF2-40B4-BE49-F238E27FC236}">
                  <a16:creationId xmlns:a16="http://schemas.microsoft.com/office/drawing/2014/main" id="{0C605496-E12C-47D6-8C4E-3E96D4D381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4000" y="4343400"/>
              <a:ext cx="762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7422" name="Text Box 24">
              <a:extLst>
                <a:ext uri="{FF2B5EF4-FFF2-40B4-BE49-F238E27FC236}">
                  <a16:creationId xmlns:a16="http://schemas.microsoft.com/office/drawing/2014/main" id="{10873A2C-3B83-49A0-A742-ACA1350203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962400"/>
              <a:ext cx="533801" cy="339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rev</a:t>
              </a:r>
              <a:endPara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23" name="Text Box 25">
              <a:extLst>
                <a:ext uri="{FF2B5EF4-FFF2-40B4-BE49-F238E27FC236}">
                  <a16:creationId xmlns:a16="http://schemas.microsoft.com/office/drawing/2014/main" id="{F60EC9E6-CABD-4FB5-83AD-C9A408606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8600" y="3854450"/>
              <a:ext cx="897683" cy="345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en-US" i="0" dirty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i="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altLang="en-US" i="0" dirty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-v</a:t>
              </a: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26" name="Line 28">
              <a:extLst>
                <a:ext uri="{FF2B5EF4-FFF2-40B4-BE49-F238E27FC236}">
                  <a16:creationId xmlns:a16="http://schemas.microsoft.com/office/drawing/2014/main" id="{FD8C1277-073B-45F1-BDB3-E578B4E4BD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8400" y="4191000"/>
              <a:ext cx="762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2" name="Rectangle 33">
            <a:extLst>
              <a:ext uri="{FF2B5EF4-FFF2-40B4-BE49-F238E27FC236}">
                <a16:creationId xmlns:a16="http://schemas.microsoft.com/office/drawing/2014/main" id="{E92E8859-33C1-4F99-989F-7ED180A73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40" y="5043433"/>
            <a:ext cx="339298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Availability of internal energy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C5D896C-AA2C-462C-9E32-772300096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02038" y="306388"/>
            <a:ext cx="2428875" cy="533400"/>
          </a:xfrm>
          <a:noFill/>
        </p:spPr>
        <p:txBody>
          <a:bodyPr/>
          <a:lstStyle/>
          <a:p>
            <a:r>
              <a:rPr lang="fr-FR" altLang="en-US"/>
              <a:t>Special cases</a:t>
            </a:r>
          </a:p>
        </p:txBody>
      </p:sp>
      <p:grpSp>
        <p:nvGrpSpPr>
          <p:cNvPr id="19459" name="Group 3">
            <a:extLst>
              <a:ext uri="{FF2B5EF4-FFF2-40B4-BE49-F238E27FC236}">
                <a16:creationId xmlns:a16="http://schemas.microsoft.com/office/drawing/2014/main" id="{0C60DBD5-B4EC-4C25-B237-51ACDF39F309}"/>
              </a:ext>
            </a:extLst>
          </p:cNvPr>
          <p:cNvGrpSpPr>
            <a:grpSpLocks/>
          </p:cNvGrpSpPr>
          <p:nvPr/>
        </p:nvGrpSpPr>
        <p:grpSpPr bwMode="auto">
          <a:xfrm>
            <a:off x="7327900" y="2063750"/>
            <a:ext cx="2349500" cy="977900"/>
            <a:chOff x="4420" y="1300"/>
            <a:chExt cx="1480" cy="616"/>
          </a:xfrm>
        </p:grpSpPr>
        <p:sp>
          <p:nvSpPr>
            <p:cNvPr id="19491" name="Rectangle 4">
              <a:extLst>
                <a:ext uri="{FF2B5EF4-FFF2-40B4-BE49-F238E27FC236}">
                  <a16:creationId xmlns:a16="http://schemas.microsoft.com/office/drawing/2014/main" id="{82B3A0D9-05DA-40CE-A192-A09024DDB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6" y="1540"/>
              <a:ext cx="80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9492" name="Line 5">
              <a:extLst>
                <a:ext uri="{FF2B5EF4-FFF2-40B4-BE49-F238E27FC236}">
                  <a16:creationId xmlns:a16="http://schemas.microsoft.com/office/drawing/2014/main" id="{BB061D2C-3FC9-47FC-BBB2-19F0877CEF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728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3" name="Line 6">
              <a:extLst>
                <a:ext uri="{FF2B5EF4-FFF2-40B4-BE49-F238E27FC236}">
                  <a16:creationId xmlns:a16="http://schemas.microsoft.com/office/drawing/2014/main" id="{013972BA-DD63-4DD6-B800-1CD6A4966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1300"/>
              <a:ext cx="0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4" name="Line 7">
              <a:extLst>
                <a:ext uri="{FF2B5EF4-FFF2-40B4-BE49-F238E27FC236}">
                  <a16:creationId xmlns:a16="http://schemas.microsoft.com/office/drawing/2014/main" id="{98B2BB80-26CA-427D-B725-31BE94825A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72" y="1728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60" name="Group 8">
            <a:extLst>
              <a:ext uri="{FF2B5EF4-FFF2-40B4-BE49-F238E27FC236}">
                <a16:creationId xmlns:a16="http://schemas.microsoft.com/office/drawing/2014/main" id="{901F773F-8448-437F-9F6F-98D907A37144}"/>
              </a:ext>
            </a:extLst>
          </p:cNvPr>
          <p:cNvGrpSpPr>
            <a:grpSpLocks/>
          </p:cNvGrpSpPr>
          <p:nvPr/>
        </p:nvGrpSpPr>
        <p:grpSpPr bwMode="auto">
          <a:xfrm>
            <a:off x="1052513" y="1730375"/>
            <a:ext cx="1298575" cy="1624013"/>
            <a:chOff x="663" y="1090"/>
            <a:chExt cx="818" cy="1023"/>
          </a:xfrm>
        </p:grpSpPr>
        <p:sp>
          <p:nvSpPr>
            <p:cNvPr id="19485" name="Freeform 9">
              <a:extLst>
                <a:ext uri="{FF2B5EF4-FFF2-40B4-BE49-F238E27FC236}">
                  <a16:creationId xmlns:a16="http://schemas.microsoft.com/office/drawing/2014/main" id="{423F37E9-4D9D-4030-8266-92B9ED953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1296"/>
              <a:ext cx="145" cy="721"/>
            </a:xfrm>
            <a:custGeom>
              <a:avLst/>
              <a:gdLst>
                <a:gd name="T0" fmla="*/ 144 w 145"/>
                <a:gd name="T1" fmla="*/ 48 h 721"/>
                <a:gd name="T2" fmla="*/ 144 w 145"/>
                <a:gd name="T3" fmla="*/ 720 h 721"/>
                <a:gd name="T4" fmla="*/ 0 w 145"/>
                <a:gd name="T5" fmla="*/ 528 h 721"/>
                <a:gd name="T6" fmla="*/ 0 w 145"/>
                <a:gd name="T7" fmla="*/ 144 h 721"/>
                <a:gd name="T8" fmla="*/ 144 w 145"/>
                <a:gd name="T9" fmla="*/ 0 h 721"/>
                <a:gd name="T10" fmla="*/ 144 w 145"/>
                <a:gd name="T11" fmla="*/ 96 h 7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5"/>
                <a:gd name="T19" fmla="*/ 0 h 721"/>
                <a:gd name="T20" fmla="*/ 145 w 145"/>
                <a:gd name="T21" fmla="*/ 721 h 7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5" h="721">
                  <a:moveTo>
                    <a:pt x="144" y="48"/>
                  </a:moveTo>
                  <a:lnTo>
                    <a:pt x="144" y="720"/>
                  </a:lnTo>
                  <a:lnTo>
                    <a:pt x="0" y="528"/>
                  </a:lnTo>
                  <a:lnTo>
                    <a:pt x="0" y="144"/>
                  </a:lnTo>
                  <a:lnTo>
                    <a:pt x="144" y="0"/>
                  </a:lnTo>
                  <a:lnTo>
                    <a:pt x="144" y="9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Freeform 10">
              <a:extLst>
                <a:ext uri="{FF2B5EF4-FFF2-40B4-BE49-F238E27FC236}">
                  <a16:creationId xmlns:a16="http://schemas.microsoft.com/office/drawing/2014/main" id="{241F7989-74B5-495B-8C03-D9164674EA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" y="1200"/>
              <a:ext cx="145" cy="241"/>
            </a:xfrm>
            <a:custGeom>
              <a:avLst/>
              <a:gdLst>
                <a:gd name="T0" fmla="*/ 0 w 145"/>
                <a:gd name="T1" fmla="*/ 0 h 241"/>
                <a:gd name="T2" fmla="*/ 144 w 145"/>
                <a:gd name="T3" fmla="*/ 0 h 241"/>
                <a:gd name="T4" fmla="*/ 144 w 1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45"/>
                <a:gd name="T10" fmla="*/ 0 h 241"/>
                <a:gd name="T11" fmla="*/ 145 w 1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5" h="241">
                  <a:moveTo>
                    <a:pt x="0" y="0"/>
                  </a:moveTo>
                  <a:lnTo>
                    <a:pt x="144" y="0"/>
                  </a:lnTo>
                  <a:lnTo>
                    <a:pt x="1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7" name="Freeform 11">
              <a:extLst>
                <a:ext uri="{FF2B5EF4-FFF2-40B4-BE49-F238E27FC236}">
                  <a16:creationId xmlns:a16="http://schemas.microsoft.com/office/drawing/2014/main" id="{5DC12239-E938-4623-902A-E593B379D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2016"/>
              <a:ext cx="241" cy="97"/>
            </a:xfrm>
            <a:custGeom>
              <a:avLst/>
              <a:gdLst>
                <a:gd name="T0" fmla="*/ 0 w 241"/>
                <a:gd name="T1" fmla="*/ 0 h 97"/>
                <a:gd name="T2" fmla="*/ 0 w 241"/>
                <a:gd name="T3" fmla="*/ 96 h 97"/>
                <a:gd name="T4" fmla="*/ 240 w 241"/>
                <a:gd name="T5" fmla="*/ 96 h 97"/>
                <a:gd name="T6" fmla="*/ 0 60000 65536"/>
                <a:gd name="T7" fmla="*/ 0 60000 65536"/>
                <a:gd name="T8" fmla="*/ 0 60000 65536"/>
                <a:gd name="T9" fmla="*/ 0 w 241"/>
                <a:gd name="T10" fmla="*/ 0 h 97"/>
                <a:gd name="T11" fmla="*/ 241 w 241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97">
                  <a:moveTo>
                    <a:pt x="0" y="0"/>
                  </a:moveTo>
                  <a:lnTo>
                    <a:pt x="0" y="96"/>
                  </a:lnTo>
                  <a:lnTo>
                    <a:pt x="240" y="9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Rectangle 12">
              <a:extLst>
                <a:ext uri="{FF2B5EF4-FFF2-40B4-BE49-F238E27FC236}">
                  <a16:creationId xmlns:a16="http://schemas.microsoft.com/office/drawing/2014/main" id="{9771779C-DA48-4891-A4A5-1B3751390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" y="1090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489" name="Rectangle 13">
              <a:extLst>
                <a:ext uri="{FF2B5EF4-FFF2-40B4-BE49-F238E27FC236}">
                  <a16:creationId xmlns:a16="http://schemas.microsoft.com/office/drawing/2014/main" id="{134CEF1A-46C1-4BC5-BC2F-391533EF0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7" y="1858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490" name="Line 14">
              <a:extLst>
                <a:ext uri="{FF2B5EF4-FFF2-40B4-BE49-F238E27FC236}">
                  <a16:creationId xmlns:a16="http://schemas.microsoft.com/office/drawing/2014/main" id="{024AD648-8FED-4078-B2CC-25577DAC2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6" y="1632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61" name="Group 15">
            <a:extLst>
              <a:ext uri="{FF2B5EF4-FFF2-40B4-BE49-F238E27FC236}">
                <a16:creationId xmlns:a16="http://schemas.microsoft.com/office/drawing/2014/main" id="{0E64617F-71C6-47F5-AC0A-09FE333F37F1}"/>
              </a:ext>
            </a:extLst>
          </p:cNvPr>
          <p:cNvGrpSpPr>
            <a:grpSpLocks/>
          </p:cNvGrpSpPr>
          <p:nvPr/>
        </p:nvGrpSpPr>
        <p:grpSpPr bwMode="auto">
          <a:xfrm>
            <a:off x="2652713" y="1654175"/>
            <a:ext cx="1374775" cy="1624013"/>
            <a:chOff x="1671" y="1042"/>
            <a:chExt cx="866" cy="1023"/>
          </a:xfrm>
        </p:grpSpPr>
        <p:sp>
          <p:nvSpPr>
            <p:cNvPr id="19479" name="Freeform 16">
              <a:extLst>
                <a:ext uri="{FF2B5EF4-FFF2-40B4-BE49-F238E27FC236}">
                  <a16:creationId xmlns:a16="http://schemas.microsoft.com/office/drawing/2014/main" id="{2240F732-9B38-40F0-98D5-C41106A6E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4" y="1344"/>
              <a:ext cx="145" cy="721"/>
            </a:xfrm>
            <a:custGeom>
              <a:avLst/>
              <a:gdLst>
                <a:gd name="T0" fmla="*/ 0 w 145"/>
                <a:gd name="T1" fmla="*/ 48 h 721"/>
                <a:gd name="T2" fmla="*/ 0 w 145"/>
                <a:gd name="T3" fmla="*/ 720 h 721"/>
                <a:gd name="T4" fmla="*/ 144 w 145"/>
                <a:gd name="T5" fmla="*/ 528 h 721"/>
                <a:gd name="T6" fmla="*/ 144 w 145"/>
                <a:gd name="T7" fmla="*/ 144 h 721"/>
                <a:gd name="T8" fmla="*/ 0 w 145"/>
                <a:gd name="T9" fmla="*/ 0 h 721"/>
                <a:gd name="T10" fmla="*/ 0 w 145"/>
                <a:gd name="T11" fmla="*/ 96 h 7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5"/>
                <a:gd name="T19" fmla="*/ 0 h 721"/>
                <a:gd name="T20" fmla="*/ 145 w 145"/>
                <a:gd name="T21" fmla="*/ 721 h 7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5" h="721">
                  <a:moveTo>
                    <a:pt x="0" y="48"/>
                  </a:moveTo>
                  <a:lnTo>
                    <a:pt x="0" y="720"/>
                  </a:lnTo>
                  <a:lnTo>
                    <a:pt x="144" y="528"/>
                  </a:lnTo>
                  <a:lnTo>
                    <a:pt x="144" y="144"/>
                  </a:lnTo>
                  <a:lnTo>
                    <a:pt x="0" y="0"/>
                  </a:lnTo>
                  <a:lnTo>
                    <a:pt x="0" y="9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Freeform 17">
              <a:extLst>
                <a:ext uri="{FF2B5EF4-FFF2-40B4-BE49-F238E27FC236}">
                  <a16:creationId xmlns:a16="http://schemas.microsoft.com/office/drawing/2014/main" id="{6327B98A-D46E-4270-8911-24D8AE897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1152"/>
              <a:ext cx="145" cy="241"/>
            </a:xfrm>
            <a:custGeom>
              <a:avLst/>
              <a:gdLst>
                <a:gd name="T0" fmla="*/ 0 w 145"/>
                <a:gd name="T1" fmla="*/ 0 h 241"/>
                <a:gd name="T2" fmla="*/ 144 w 145"/>
                <a:gd name="T3" fmla="*/ 0 h 241"/>
                <a:gd name="T4" fmla="*/ 144 w 1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45"/>
                <a:gd name="T10" fmla="*/ 0 h 241"/>
                <a:gd name="T11" fmla="*/ 145 w 1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5" h="241">
                  <a:moveTo>
                    <a:pt x="0" y="0"/>
                  </a:moveTo>
                  <a:lnTo>
                    <a:pt x="144" y="0"/>
                  </a:lnTo>
                  <a:lnTo>
                    <a:pt x="1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Rectangle 18">
              <a:extLst>
                <a:ext uri="{FF2B5EF4-FFF2-40B4-BE49-F238E27FC236}">
                  <a16:creationId xmlns:a16="http://schemas.microsoft.com/office/drawing/2014/main" id="{95960EBF-2D91-4440-8BB7-27FCACB70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1" y="1042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482" name="Freeform 19">
              <a:extLst>
                <a:ext uri="{FF2B5EF4-FFF2-40B4-BE49-F238E27FC236}">
                  <a16:creationId xmlns:a16="http://schemas.microsoft.com/office/drawing/2014/main" id="{18CC40F6-1B16-4B05-9138-6866FB2B9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920"/>
              <a:ext cx="241" cy="97"/>
            </a:xfrm>
            <a:custGeom>
              <a:avLst/>
              <a:gdLst>
                <a:gd name="T0" fmla="*/ 0 w 241"/>
                <a:gd name="T1" fmla="*/ 0 h 97"/>
                <a:gd name="T2" fmla="*/ 0 w 241"/>
                <a:gd name="T3" fmla="*/ 96 h 97"/>
                <a:gd name="T4" fmla="*/ 240 w 241"/>
                <a:gd name="T5" fmla="*/ 96 h 97"/>
                <a:gd name="T6" fmla="*/ 0 60000 65536"/>
                <a:gd name="T7" fmla="*/ 0 60000 65536"/>
                <a:gd name="T8" fmla="*/ 0 60000 65536"/>
                <a:gd name="T9" fmla="*/ 0 w 241"/>
                <a:gd name="T10" fmla="*/ 0 h 97"/>
                <a:gd name="T11" fmla="*/ 241 w 241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97">
                  <a:moveTo>
                    <a:pt x="0" y="0"/>
                  </a:moveTo>
                  <a:lnTo>
                    <a:pt x="0" y="96"/>
                  </a:lnTo>
                  <a:lnTo>
                    <a:pt x="240" y="9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Rectangle 20">
              <a:extLst>
                <a:ext uri="{FF2B5EF4-FFF2-40B4-BE49-F238E27FC236}">
                  <a16:creationId xmlns:a16="http://schemas.microsoft.com/office/drawing/2014/main" id="{A91B5B66-D472-4EA4-9E8F-9533C01EF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171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484" name="Line 21">
              <a:extLst>
                <a:ext uri="{FF2B5EF4-FFF2-40B4-BE49-F238E27FC236}">
                  <a16:creationId xmlns:a16="http://schemas.microsoft.com/office/drawing/2014/main" id="{96CCD14E-9F9C-40BE-A193-D298C9906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2" y="1680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462" name="Group 22">
            <a:extLst>
              <a:ext uri="{FF2B5EF4-FFF2-40B4-BE49-F238E27FC236}">
                <a16:creationId xmlns:a16="http://schemas.microsoft.com/office/drawing/2014/main" id="{FE5EDFCC-1F95-4FFE-9E9C-C727D2064441}"/>
              </a:ext>
            </a:extLst>
          </p:cNvPr>
          <p:cNvGrpSpPr>
            <a:grpSpLocks/>
          </p:cNvGrpSpPr>
          <p:nvPr/>
        </p:nvGrpSpPr>
        <p:grpSpPr bwMode="auto">
          <a:xfrm>
            <a:off x="4481513" y="2187575"/>
            <a:ext cx="2555875" cy="973138"/>
            <a:chOff x="2823" y="1378"/>
            <a:chExt cx="1610" cy="613"/>
          </a:xfrm>
        </p:grpSpPr>
        <p:sp>
          <p:nvSpPr>
            <p:cNvPr id="19474" name="Rectangle 23">
              <a:extLst>
                <a:ext uri="{FF2B5EF4-FFF2-40B4-BE49-F238E27FC236}">
                  <a16:creationId xmlns:a16="http://schemas.microsoft.com/office/drawing/2014/main" id="{DBE06228-64C8-4BA9-8E94-46C339E50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0" y="1492"/>
              <a:ext cx="760" cy="4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9475" name="Line 24">
              <a:extLst>
                <a:ext uri="{FF2B5EF4-FFF2-40B4-BE49-F238E27FC236}">
                  <a16:creationId xmlns:a16="http://schemas.microsoft.com/office/drawing/2014/main" id="{392BE863-FC5A-4747-8D0D-97BE2AF13B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0" y="1632"/>
              <a:ext cx="1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Line 25">
              <a:extLst>
                <a:ext uri="{FF2B5EF4-FFF2-40B4-BE49-F238E27FC236}">
                  <a16:creationId xmlns:a16="http://schemas.microsoft.com/office/drawing/2014/main" id="{9EBDCD19-430E-44B9-A38D-61229CDA06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2" y="1776"/>
              <a:ext cx="12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Rectangle 26">
              <a:extLst>
                <a:ext uri="{FF2B5EF4-FFF2-40B4-BE49-F238E27FC236}">
                  <a16:creationId xmlns:a16="http://schemas.microsoft.com/office/drawing/2014/main" id="{595244A6-C629-49B7-9001-BBD90C990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3" y="1378"/>
              <a:ext cx="3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>
                  <a:solidFill>
                    <a:schemeClr val="tx1"/>
                  </a:solidFill>
                </a:rPr>
                <a:t>hot</a:t>
              </a:r>
            </a:p>
          </p:txBody>
        </p:sp>
        <p:sp>
          <p:nvSpPr>
            <p:cNvPr id="19478" name="Rectangle 27">
              <a:extLst>
                <a:ext uri="{FF2B5EF4-FFF2-40B4-BE49-F238E27FC236}">
                  <a16:creationId xmlns:a16="http://schemas.microsoft.com/office/drawing/2014/main" id="{02099F56-75EA-4396-8033-AA5A8CE9C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3" y="1762"/>
              <a:ext cx="41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fr-FR" altLang="en-US" i="0">
                  <a:solidFill>
                    <a:schemeClr val="tx1"/>
                  </a:solidFill>
                </a:rPr>
                <a:t>cold</a:t>
              </a:r>
            </a:p>
          </p:txBody>
        </p:sp>
      </p:grpSp>
      <p:sp>
        <p:nvSpPr>
          <p:cNvPr id="19463" name="Rectangle 28">
            <a:extLst>
              <a:ext uri="{FF2B5EF4-FFF2-40B4-BE49-F238E27FC236}">
                <a16:creationId xmlns:a16="http://schemas.microsoft.com/office/drawing/2014/main" id="{94BA5699-7783-48AC-9642-108B9B1D4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273175"/>
            <a:ext cx="1019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Turbine</a:t>
            </a:r>
          </a:p>
        </p:txBody>
      </p:sp>
      <p:sp>
        <p:nvSpPr>
          <p:cNvPr id="19464" name="Rectangle 29">
            <a:extLst>
              <a:ext uri="{FF2B5EF4-FFF2-40B4-BE49-F238E27FC236}">
                <a16:creationId xmlns:a16="http://schemas.microsoft.com/office/drawing/2014/main" id="{29F2711E-867F-4478-8431-A3FCC31B9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1273175"/>
            <a:ext cx="15414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Compressor</a:t>
            </a:r>
          </a:p>
        </p:txBody>
      </p:sp>
      <p:sp>
        <p:nvSpPr>
          <p:cNvPr id="19465" name="Rectangle 30">
            <a:extLst>
              <a:ext uri="{FF2B5EF4-FFF2-40B4-BE49-F238E27FC236}">
                <a16:creationId xmlns:a16="http://schemas.microsoft.com/office/drawing/2014/main" id="{F0638DD7-5E6A-4B15-BCB8-B32FDA8B0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2213" y="1196975"/>
            <a:ext cx="199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Heat Exchanger </a:t>
            </a:r>
          </a:p>
        </p:txBody>
      </p:sp>
      <p:sp>
        <p:nvSpPr>
          <p:cNvPr id="19466" name="Rectangle 31">
            <a:extLst>
              <a:ext uri="{FF2B5EF4-FFF2-40B4-BE49-F238E27FC236}">
                <a16:creationId xmlns:a16="http://schemas.microsoft.com/office/drawing/2014/main" id="{7974D392-2573-41DF-9805-12B8F8956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8113" y="1273175"/>
            <a:ext cx="785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Mixer</a:t>
            </a:r>
          </a:p>
        </p:txBody>
      </p:sp>
      <p:sp>
        <p:nvSpPr>
          <p:cNvPr id="19467" name="Rectangle 32">
            <a:extLst>
              <a:ext uri="{FF2B5EF4-FFF2-40B4-BE49-F238E27FC236}">
                <a16:creationId xmlns:a16="http://schemas.microsoft.com/office/drawing/2014/main" id="{6B4C3D07-C83F-4E41-B548-8CE439115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787775"/>
            <a:ext cx="1465262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exergy paid</a:t>
            </a:r>
          </a:p>
        </p:txBody>
      </p:sp>
      <p:sp>
        <p:nvSpPr>
          <p:cNvPr id="19468" name="Rectangle 33">
            <a:extLst>
              <a:ext uri="{FF2B5EF4-FFF2-40B4-BE49-F238E27FC236}">
                <a16:creationId xmlns:a16="http://schemas.microsoft.com/office/drawing/2014/main" id="{FB13434F-1C3D-41C7-89C5-A318F6B66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5006975"/>
            <a:ext cx="1735137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</a:rPr>
              <a:t>exergy gained</a:t>
            </a:r>
          </a:p>
        </p:txBody>
      </p:sp>
      <p:sp>
        <p:nvSpPr>
          <p:cNvPr id="19469" name="Rectangle 34">
            <a:extLst>
              <a:ext uri="{FF2B5EF4-FFF2-40B4-BE49-F238E27FC236}">
                <a16:creationId xmlns:a16="http://schemas.microsoft.com/office/drawing/2014/main" id="{A227040D-0482-4414-BBA1-8C4BB0AB7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4321175"/>
            <a:ext cx="724397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 dirty="0">
                <a:solidFill>
                  <a:schemeClr val="tx1"/>
                </a:solidFill>
                <a:latin typeface="+mn-lt"/>
              </a:rPr>
              <a:t>m (</a:t>
            </a:r>
            <a:r>
              <a:rPr lang="fr-FR" altLang="en-US" dirty="0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 -  </a:t>
            </a:r>
            <a:r>
              <a:rPr lang="fr-FR" altLang="en-US" dirty="0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 dirty="0">
                <a:solidFill>
                  <a:schemeClr val="tx1"/>
                </a:solidFill>
                <a:latin typeface="+mn-lt"/>
              </a:rPr>
              <a:t>2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)	   W	          </a:t>
            </a:r>
            <a:r>
              <a:rPr lang="fr-FR" altLang="en-US" i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fr-FR" altLang="en-US" sz="2400" i="0" baseline="-25000" dirty="0" err="1">
                <a:solidFill>
                  <a:schemeClr val="tx1"/>
                </a:solidFill>
                <a:latin typeface="+mn-lt"/>
              </a:rPr>
              <a:t>hot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fr-FR" altLang="en-US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 dirty="0" err="1">
                <a:solidFill>
                  <a:schemeClr val="tx1"/>
                </a:solidFill>
                <a:latin typeface="+mn-lt"/>
              </a:rPr>
              <a:t>hot,in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- </a:t>
            </a:r>
            <a:r>
              <a:rPr lang="fr-FR" altLang="en-US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 dirty="0" err="1">
                <a:solidFill>
                  <a:schemeClr val="tx1"/>
                </a:solidFill>
                <a:latin typeface="+mn-lt"/>
              </a:rPr>
              <a:t>hot,out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)           </a:t>
            </a:r>
            <a:r>
              <a:rPr lang="fr-FR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 S 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m</a:t>
            </a:r>
            <a:r>
              <a:rPr lang="fr-FR" altLang="en-US" sz="2400" i="0" baseline="-25000" dirty="0">
                <a:solidFill>
                  <a:schemeClr val="tx1"/>
                </a:solidFill>
                <a:latin typeface="+mn-lt"/>
              </a:rPr>
              <a:t>in</a:t>
            </a:r>
            <a:r>
              <a:rPr lang="fr-FR" altLang="en-US" i="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altLang="en-US" dirty="0" err="1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 dirty="0" err="1">
                <a:solidFill>
                  <a:schemeClr val="tx1"/>
                </a:solidFill>
                <a:latin typeface="+mn-lt"/>
              </a:rPr>
              <a:t>in</a:t>
            </a:r>
            <a:endParaRPr lang="fr-FR" altLang="en-US" sz="2400" i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470" name="Rectangle 35">
            <a:extLst>
              <a:ext uri="{FF2B5EF4-FFF2-40B4-BE49-F238E27FC236}">
                <a16:creationId xmlns:a16="http://schemas.microsoft.com/office/drawing/2014/main" id="{D07ABB32-BF8C-477F-9414-53EAE507A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713" y="5616575"/>
            <a:ext cx="689131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fr-FR" altLang="en-US" i="0">
                <a:solidFill>
                  <a:schemeClr val="tx1"/>
                </a:solidFill>
                <a:latin typeface="+mn-lt"/>
              </a:rPr>
              <a:t>W	    m(</a:t>
            </a:r>
            <a:r>
              <a:rPr lang="fr-FR" altLang="en-US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2</a:t>
            </a:r>
            <a:r>
              <a:rPr lang="fr-FR" altLang="en-US" i="0">
                <a:solidFill>
                  <a:schemeClr val="tx1"/>
                </a:solidFill>
                <a:latin typeface="+mn-lt"/>
              </a:rPr>
              <a:t> - </a:t>
            </a:r>
            <a:r>
              <a:rPr lang="fr-FR" altLang="en-US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1</a:t>
            </a:r>
            <a:r>
              <a:rPr lang="fr-FR" altLang="en-US" i="0">
                <a:solidFill>
                  <a:schemeClr val="tx1"/>
                </a:solidFill>
                <a:latin typeface="+mn-lt"/>
              </a:rPr>
              <a:t>)	  m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cold</a:t>
            </a:r>
            <a:r>
              <a:rPr lang="fr-FR" altLang="en-US" i="0">
                <a:solidFill>
                  <a:schemeClr val="tx1"/>
                </a:solidFill>
                <a:latin typeface="+mn-lt"/>
              </a:rPr>
              <a:t>(</a:t>
            </a:r>
            <a:r>
              <a:rPr lang="fr-FR" altLang="en-US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cold,out</a:t>
            </a:r>
            <a:r>
              <a:rPr lang="fr-FR" altLang="en-US" i="0">
                <a:solidFill>
                  <a:schemeClr val="tx1"/>
                </a:solidFill>
                <a:latin typeface="+mn-lt"/>
              </a:rPr>
              <a:t>- </a:t>
            </a:r>
            <a:r>
              <a:rPr lang="fr-FR" altLang="en-US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cold,in</a:t>
            </a:r>
            <a:r>
              <a:rPr lang="fr-FR" altLang="en-US" i="0">
                <a:solidFill>
                  <a:schemeClr val="tx1"/>
                </a:solidFill>
                <a:latin typeface="+mn-lt"/>
              </a:rPr>
              <a:t>)         m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out</a:t>
            </a:r>
            <a:r>
              <a:rPr lang="fr-FR" altLang="en-US" i="0">
                <a:solidFill>
                  <a:schemeClr val="tx1"/>
                </a:solidFill>
                <a:latin typeface="+mn-lt"/>
              </a:rPr>
              <a:t> </a:t>
            </a:r>
            <a:r>
              <a:rPr lang="fr-FR" altLang="en-US">
                <a:solidFill>
                  <a:schemeClr val="tx1"/>
                </a:solidFill>
                <a:latin typeface="+mn-lt"/>
              </a:rPr>
              <a:t>a</a:t>
            </a:r>
            <a:r>
              <a:rPr lang="fr-FR" altLang="en-US" sz="2400" i="0" baseline="-25000">
                <a:solidFill>
                  <a:schemeClr val="tx1"/>
                </a:solidFill>
                <a:latin typeface="+mn-lt"/>
              </a:rPr>
              <a:t>out</a:t>
            </a:r>
          </a:p>
        </p:txBody>
      </p:sp>
      <p:sp>
        <p:nvSpPr>
          <p:cNvPr id="19471" name="Line 36">
            <a:extLst>
              <a:ext uri="{FF2B5EF4-FFF2-40B4-BE49-F238E27FC236}">
                <a16:creationId xmlns:a16="http://schemas.microsoft.com/office/drawing/2014/main" id="{C79C9128-AC96-480B-B0F6-38F25E770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143000"/>
            <a:ext cx="0" cy="487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72" name="Line 37">
            <a:extLst>
              <a:ext uri="{FF2B5EF4-FFF2-40B4-BE49-F238E27FC236}">
                <a16:creationId xmlns:a16="http://schemas.microsoft.com/office/drawing/2014/main" id="{9F971BC1-96EC-4AFA-BD30-A43DAC8A3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1143000"/>
            <a:ext cx="0" cy="487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73" name="Line 38">
            <a:extLst>
              <a:ext uri="{FF2B5EF4-FFF2-40B4-BE49-F238E27FC236}">
                <a16:creationId xmlns:a16="http://schemas.microsoft.com/office/drawing/2014/main" id="{D28EC537-57C3-4405-966C-021D4580AD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143000"/>
            <a:ext cx="0" cy="487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|72.5|6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2.4|77.2|28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.2|171.5|95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6|34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8.8|11.7|22.6|11.3|37.7|27.1|2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6|48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2|38.8|11.7|61.4|15.8|6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25919</TotalTime>
  <Words>906</Words>
  <Application>Microsoft Office PowerPoint</Application>
  <PresentationFormat>A4 Paper (210x297 mm)</PresentationFormat>
  <Paragraphs>154</Paragraphs>
  <Slides>10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Monotype Corsiva</vt:lpstr>
      <vt:lpstr>Symbol</vt:lpstr>
      <vt:lpstr>Times New Roman</vt:lpstr>
      <vt:lpstr>Wingdings</vt:lpstr>
      <vt:lpstr>Default Design</vt:lpstr>
      <vt:lpstr>Equation</vt:lpstr>
      <vt:lpstr>Thermodynamics</vt:lpstr>
      <vt:lpstr>Generalized Balance Laws</vt:lpstr>
      <vt:lpstr>General Expression of Work</vt:lpstr>
      <vt:lpstr>Reversible Work</vt:lpstr>
      <vt:lpstr>Definitions</vt:lpstr>
      <vt:lpstr>Case 1: Exergy of a heat source, KE and PE</vt:lpstr>
      <vt:lpstr>Case 2- Steady State Steady Flow process </vt:lpstr>
      <vt:lpstr>Case 3- Control mass</vt:lpstr>
      <vt:lpstr>Special cases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845</cp:revision>
  <dcterms:created xsi:type="dcterms:W3CDTF">2002-03-24T06:41:14Z</dcterms:created>
  <dcterms:modified xsi:type="dcterms:W3CDTF">2020-12-24T02:41:30Z</dcterms:modified>
</cp:coreProperties>
</file>