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7" r:id="rId2"/>
    <p:sldId id="586" r:id="rId3"/>
    <p:sldId id="589" r:id="rId4"/>
    <p:sldId id="591" r:id="rId5"/>
    <p:sldId id="588" r:id="rId6"/>
    <p:sldId id="592" r:id="rId7"/>
    <p:sldId id="400" r:id="rId8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58A4BA05-814E-44B7-847C-F7E994529AB2}"/>
    <pc:docChg chg="modSld modShowInfo">
      <pc:chgData name="Mohamed Nabil Sabry" userId="63bbbcbf96592b02" providerId="LiveId" clId="{58A4BA05-814E-44B7-847C-F7E994529AB2}" dt="2024-10-25T15:24:14.227" v="1" actId="2744"/>
      <pc:docMkLst>
        <pc:docMk/>
      </pc:docMkLst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0" sldId="317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0" sldId="317"/>
            <ac:picMk id="3" creationId="{750E0A15-63A3-C5FE-65AF-CB84D5381CCC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0" sldId="400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0" sldId="400"/>
            <ac:picMk id="8" creationId="{7B396ED7-0553-E697-F579-D99CEC0E3B6F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0" sldId="586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0" sldId="586"/>
            <ac:picMk id="4" creationId="{25A6196F-A04D-8657-A73A-B87CB26ECADD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1923645494" sldId="588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1923645494" sldId="588"/>
            <ac:picMk id="58386" creationId="{70F450C5-7745-84E5-6EC6-C7D51D9BDCED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1085002043" sldId="589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1085002043" sldId="589"/>
            <ac:picMk id="12" creationId="{F2210C00-935C-192A-656F-93E09EC55586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16489651" sldId="591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16489651" sldId="591"/>
            <ac:picMk id="20" creationId="{6CB56A95-E31C-C03F-33F7-C72D3A4111A6}"/>
          </ac:picMkLst>
        </pc:picChg>
      </pc:sldChg>
      <pc:sldChg chg="delSp modTransition modAnim">
        <pc:chgData name="Mohamed Nabil Sabry" userId="63bbbcbf96592b02" providerId="LiveId" clId="{58A4BA05-814E-44B7-847C-F7E994529AB2}" dt="2024-10-25T15:23:53.362" v="0"/>
        <pc:sldMkLst>
          <pc:docMk/>
          <pc:sldMk cId="1705001075" sldId="592"/>
        </pc:sldMkLst>
        <pc:picChg chg="del">
          <ac:chgData name="Mohamed Nabil Sabry" userId="63bbbcbf96592b02" providerId="LiveId" clId="{58A4BA05-814E-44B7-847C-F7E994529AB2}" dt="2024-10-25T15:23:53.362" v="0"/>
          <ac:picMkLst>
            <pc:docMk/>
            <pc:sldMk cId="1705001075" sldId="592"/>
            <ac:picMk id="14" creationId="{24F3CE3D-7B42-4F50-6D19-A98A663DDA1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1B91F54-6313-47ED-93FC-2891E2A256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2951D5A-5E19-41D6-97E6-F43A7FCE98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66974" y="1956816"/>
            <a:ext cx="7030773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6. Principle of Entropy Increase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D008225A-FB77-4AC3-AF95-8DE88E43B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49375" y="273050"/>
            <a:ext cx="5965825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Principle of Entropy Increase</a:t>
            </a:r>
          </a:p>
        </p:txBody>
      </p:sp>
      <p:sp>
        <p:nvSpPr>
          <p:cNvPr id="56323" name="Rectangle 4">
            <a:extLst>
              <a:ext uri="{FF2B5EF4-FFF2-40B4-BE49-F238E27FC236}">
                <a16:creationId xmlns:a16="http://schemas.microsoft.com/office/drawing/2014/main" id="{38452E10-CE03-4EBE-84BB-9FD4132FF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1646238"/>
            <a:ext cx="34813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For an isolated 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en-US" altLang="en-US" sz="1800" i="0">
                <a:latin typeface="Arial" panose="020B0604020202020204" pitchFamily="34" charset="0"/>
              </a:rPr>
              <a:t>, </a:t>
            </a:r>
            <a:r>
              <a:rPr lang="en-US" altLang="en-US" sz="1800"/>
              <a:t>Q = 0</a:t>
            </a:r>
          </a:p>
        </p:txBody>
      </p:sp>
      <p:sp>
        <p:nvSpPr>
          <p:cNvPr id="56324" name="Rectangle 5">
            <a:extLst>
              <a:ext uri="{FF2B5EF4-FFF2-40B4-BE49-F238E27FC236}">
                <a16:creationId xmlns:a16="http://schemas.microsoft.com/office/drawing/2014/main" id="{79EA3204-4B22-43FE-81E4-2B9C15F70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4363" y="1646238"/>
            <a:ext cx="1912937" cy="3667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Symbol" panose="05050102010706020507" pitchFamily="18" charset="2"/>
              </a:rPr>
              <a:t>D</a:t>
            </a:r>
            <a:r>
              <a:rPr lang="en-US" altLang="en-US" sz="1800"/>
              <a:t>S</a:t>
            </a:r>
            <a:r>
              <a:rPr lang="en-US" altLang="en-US" sz="1800" i="0">
                <a:latin typeface="Arial" panose="020B0604020202020204" pitchFamily="34" charset="0"/>
              </a:rPr>
              <a:t> = </a:t>
            </a:r>
            <a:r>
              <a:rPr lang="en-US" altLang="en-US" sz="1800" i="0">
                <a:latin typeface="Symbol" panose="05050102010706020507" pitchFamily="18" charset="2"/>
              </a:rPr>
              <a:t>D</a:t>
            </a:r>
            <a:r>
              <a:rPr lang="en-US" altLang="en-US" sz="1800"/>
              <a:t>S</a:t>
            </a:r>
            <a:r>
              <a:rPr lang="en-US" altLang="en-US" baseline="-25000"/>
              <a:t>irrev</a:t>
            </a:r>
            <a:r>
              <a:rPr lang="en-US" altLang="en-US" sz="1800" i="0">
                <a:latin typeface="Arial" panose="020B0604020202020204" pitchFamily="34" charset="0"/>
              </a:rPr>
              <a:t>  </a:t>
            </a:r>
            <a:r>
              <a:rPr lang="en-US" altLang="en-US" sz="1800" i="0">
                <a:latin typeface="Symbol" panose="05050102010706020507" pitchFamily="18" charset="2"/>
                <a:sym typeface="Symbol" panose="05050102010706020507" pitchFamily="18" charset="2"/>
              </a:rPr>
              <a:t></a:t>
            </a:r>
            <a:r>
              <a:rPr lang="en-US" altLang="en-US" sz="1800" i="0">
                <a:latin typeface="Symbol" panose="05050102010706020507" pitchFamily="18" charset="2"/>
              </a:rPr>
              <a:t>  </a:t>
            </a:r>
            <a:r>
              <a:rPr lang="en-US" altLang="en-US" sz="1800" i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6325" name="AutoShape 6">
            <a:extLst>
              <a:ext uri="{FF2B5EF4-FFF2-40B4-BE49-F238E27FC236}">
                <a16:creationId xmlns:a16="http://schemas.microsoft.com/office/drawing/2014/main" id="{CD89674B-776B-418D-A302-5EABDDA01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0963" y="1722438"/>
            <a:ext cx="444500" cy="139700"/>
          </a:xfrm>
          <a:prstGeom prst="rightArrow">
            <a:avLst>
              <a:gd name="adj1" fmla="val 50000"/>
              <a:gd name="adj2" fmla="val 159106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6326" name="Group 38">
            <a:extLst>
              <a:ext uri="{FF2B5EF4-FFF2-40B4-BE49-F238E27FC236}">
                <a16:creationId xmlns:a16="http://schemas.microsoft.com/office/drawing/2014/main" id="{8D428492-11D6-48B7-91FD-44D21C06638D}"/>
              </a:ext>
            </a:extLst>
          </p:cNvPr>
          <p:cNvGrpSpPr>
            <a:grpSpLocks/>
          </p:cNvGrpSpPr>
          <p:nvPr/>
        </p:nvGrpSpPr>
        <p:grpSpPr bwMode="auto">
          <a:xfrm>
            <a:off x="1122363" y="2332038"/>
            <a:ext cx="2457450" cy="2457450"/>
            <a:chOff x="576" y="1296"/>
            <a:chExt cx="1548" cy="1548"/>
          </a:xfrm>
        </p:grpSpPr>
        <p:sp>
          <p:nvSpPr>
            <p:cNvPr id="56339" name="Rectangle 8">
              <a:extLst>
                <a:ext uri="{FF2B5EF4-FFF2-40B4-BE49-F238E27FC236}">
                  <a16:creationId xmlns:a16="http://schemas.microsoft.com/office/drawing/2014/main" id="{38EAB582-694E-48F9-A271-09F68F3055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296"/>
              <a:ext cx="1548" cy="1548"/>
            </a:xfrm>
            <a:prstGeom prst="rect">
              <a:avLst/>
            </a:prstGeom>
            <a:solidFill>
              <a:schemeClr val="bg1"/>
            </a:solidFill>
            <a:ln w="57150" cmpd="thinThick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40" name="Rectangle 9">
              <a:extLst>
                <a:ext uri="{FF2B5EF4-FFF2-40B4-BE49-F238E27FC236}">
                  <a16:creationId xmlns:a16="http://schemas.microsoft.com/office/drawing/2014/main" id="{3C0D249C-EABA-4675-99AF-2EFB20FD9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" y="1344"/>
              <a:ext cx="1436" cy="1452"/>
            </a:xfrm>
            <a:prstGeom prst="rect">
              <a:avLst/>
            </a:prstGeom>
            <a:noFill/>
            <a:ln w="57150" cmpd="thickThin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41" name="Rectangle 10">
              <a:extLst>
                <a:ext uri="{FF2B5EF4-FFF2-40B4-BE49-F238E27FC236}">
                  <a16:creationId xmlns:a16="http://schemas.microsoft.com/office/drawing/2014/main" id="{F382E36E-2680-4D89-AC56-360213D9C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" y="1522"/>
              <a:ext cx="376" cy="184"/>
            </a:xfrm>
            <a:prstGeom prst="rect">
              <a:avLst/>
            </a:prstGeom>
            <a:solidFill>
              <a:srgbClr val="FF00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42" name="Rectangle 11">
              <a:extLst>
                <a:ext uri="{FF2B5EF4-FFF2-40B4-BE49-F238E27FC236}">
                  <a16:creationId xmlns:a16="http://schemas.microsoft.com/office/drawing/2014/main" id="{C817BE83-BEBC-45AE-A8ED-F5EE06488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" y="2290"/>
              <a:ext cx="376" cy="184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43" name="Oval 12">
              <a:extLst>
                <a:ext uri="{FF2B5EF4-FFF2-40B4-BE49-F238E27FC236}">
                  <a16:creationId xmlns:a16="http://schemas.microsoft.com/office/drawing/2014/main" id="{131CE2F3-E74C-4678-B390-C03BD73C7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8" y="1906"/>
              <a:ext cx="184" cy="18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44" name="Line 13">
              <a:extLst>
                <a:ext uri="{FF2B5EF4-FFF2-40B4-BE49-F238E27FC236}">
                  <a16:creationId xmlns:a16="http://schemas.microsoft.com/office/drawing/2014/main" id="{2C69DDB6-C212-4610-8DCD-A37A7EE901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" y="171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5" name="Line 14">
              <a:extLst>
                <a:ext uri="{FF2B5EF4-FFF2-40B4-BE49-F238E27FC236}">
                  <a16:creationId xmlns:a16="http://schemas.microsoft.com/office/drawing/2014/main" id="{3EFCF58C-A81C-40C0-8B66-689D2D021D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0" y="209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6" name="Line 15">
              <a:extLst>
                <a:ext uri="{FF2B5EF4-FFF2-40B4-BE49-F238E27FC236}">
                  <a16:creationId xmlns:a16="http://schemas.microsoft.com/office/drawing/2014/main" id="{46F117BF-9B0D-4DEC-8850-550C2C6CFE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6" y="1998"/>
              <a:ext cx="3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47" name="Rectangle 16">
              <a:extLst>
                <a:ext uri="{FF2B5EF4-FFF2-40B4-BE49-F238E27FC236}">
                  <a16:creationId xmlns:a16="http://schemas.microsoft.com/office/drawing/2014/main" id="{37824811-19F0-40DD-A240-83DA9D951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4" y="1906"/>
              <a:ext cx="328" cy="1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6348" name="Group 17">
              <a:extLst>
                <a:ext uri="{FF2B5EF4-FFF2-40B4-BE49-F238E27FC236}">
                  <a16:creationId xmlns:a16="http://schemas.microsoft.com/office/drawing/2014/main" id="{FE054A9A-5DA7-4A4B-A47D-780DE8F59F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5" y="2096"/>
              <a:ext cx="38" cy="75"/>
              <a:chOff x="1653" y="2066"/>
              <a:chExt cx="38" cy="75"/>
            </a:xfrm>
          </p:grpSpPr>
          <p:sp>
            <p:nvSpPr>
              <p:cNvPr id="56357" name="Arc 18">
                <a:extLst>
                  <a:ext uri="{FF2B5EF4-FFF2-40B4-BE49-F238E27FC236}">
                    <a16:creationId xmlns:a16="http://schemas.microsoft.com/office/drawing/2014/main" id="{C3ED10FF-B46E-4C19-8497-3198D74EFB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1" y="2102"/>
                <a:ext cx="20" cy="39"/>
              </a:xfrm>
              <a:custGeom>
                <a:avLst/>
                <a:gdLst>
                  <a:gd name="T0" fmla="*/ 0 w 22707"/>
                  <a:gd name="T1" fmla="*/ 0 h 43200"/>
                  <a:gd name="T2" fmla="*/ 0 w 22707"/>
                  <a:gd name="T3" fmla="*/ 0 h 43200"/>
                  <a:gd name="T4" fmla="*/ 0 w 22707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2707"/>
                  <a:gd name="T10" fmla="*/ 0 h 43200"/>
                  <a:gd name="T11" fmla="*/ 22707 w 22707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07" h="43200" fill="none" extrusionOk="0">
                    <a:moveTo>
                      <a:pt x="0" y="28"/>
                    </a:moveTo>
                    <a:cubicBezTo>
                      <a:pt x="368" y="9"/>
                      <a:pt x="737" y="-1"/>
                      <a:pt x="1107" y="0"/>
                    </a:cubicBezTo>
                    <a:cubicBezTo>
                      <a:pt x="13036" y="0"/>
                      <a:pt x="22707" y="9670"/>
                      <a:pt x="22707" y="21600"/>
                    </a:cubicBezTo>
                    <a:cubicBezTo>
                      <a:pt x="22707" y="33529"/>
                      <a:pt x="13036" y="43199"/>
                      <a:pt x="1107" y="43200"/>
                    </a:cubicBezTo>
                  </a:path>
                  <a:path w="22707" h="43200" stroke="0" extrusionOk="0">
                    <a:moveTo>
                      <a:pt x="0" y="28"/>
                    </a:moveTo>
                    <a:cubicBezTo>
                      <a:pt x="368" y="9"/>
                      <a:pt x="737" y="-1"/>
                      <a:pt x="1107" y="0"/>
                    </a:cubicBezTo>
                    <a:cubicBezTo>
                      <a:pt x="13036" y="0"/>
                      <a:pt x="22707" y="9670"/>
                      <a:pt x="22707" y="21600"/>
                    </a:cubicBezTo>
                    <a:cubicBezTo>
                      <a:pt x="22707" y="33529"/>
                      <a:pt x="13036" y="43199"/>
                      <a:pt x="1107" y="43200"/>
                    </a:cubicBezTo>
                    <a:lnTo>
                      <a:pt x="1107" y="21600"/>
                    </a:lnTo>
                    <a:lnTo>
                      <a:pt x="0" y="28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58" name="Arc 19">
                <a:extLst>
                  <a:ext uri="{FF2B5EF4-FFF2-40B4-BE49-F238E27FC236}">
                    <a16:creationId xmlns:a16="http://schemas.microsoft.com/office/drawing/2014/main" id="{8489D39E-FA87-4464-84B3-509AED0416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3" y="2066"/>
                <a:ext cx="19" cy="39"/>
              </a:xfrm>
              <a:custGeom>
                <a:avLst/>
                <a:gdLst>
                  <a:gd name="T0" fmla="*/ 0 w 21600"/>
                  <a:gd name="T1" fmla="*/ 0 h 43172"/>
                  <a:gd name="T2" fmla="*/ 0 w 21600"/>
                  <a:gd name="T3" fmla="*/ 0 h 43172"/>
                  <a:gd name="T4" fmla="*/ 0 w 21600"/>
                  <a:gd name="T5" fmla="*/ 0 h 4317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72"/>
                  <a:gd name="T11" fmla="*/ 21600 w 21600"/>
                  <a:gd name="T12" fmla="*/ 43172 h 431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72" fill="none" extrusionOk="0">
                    <a:moveTo>
                      <a:pt x="21600" y="43172"/>
                    </a:moveTo>
                    <a:cubicBezTo>
                      <a:pt x="9670" y="43172"/>
                      <a:pt x="0" y="33501"/>
                      <a:pt x="0" y="21572"/>
                    </a:cubicBezTo>
                    <a:cubicBezTo>
                      <a:pt x="-1" y="10072"/>
                      <a:pt x="9009" y="589"/>
                      <a:pt x="20493" y="0"/>
                    </a:cubicBezTo>
                  </a:path>
                  <a:path w="21600" h="43172" stroke="0" extrusionOk="0">
                    <a:moveTo>
                      <a:pt x="21600" y="43172"/>
                    </a:moveTo>
                    <a:cubicBezTo>
                      <a:pt x="9670" y="43172"/>
                      <a:pt x="0" y="33501"/>
                      <a:pt x="0" y="21572"/>
                    </a:cubicBezTo>
                    <a:cubicBezTo>
                      <a:pt x="-1" y="10072"/>
                      <a:pt x="9009" y="589"/>
                      <a:pt x="20493" y="0"/>
                    </a:cubicBezTo>
                    <a:lnTo>
                      <a:pt x="21600" y="21572"/>
                    </a:lnTo>
                    <a:lnTo>
                      <a:pt x="21600" y="43172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349" name="Group 20">
              <a:extLst>
                <a:ext uri="{FF2B5EF4-FFF2-40B4-BE49-F238E27FC236}">
                  <a16:creationId xmlns:a16="http://schemas.microsoft.com/office/drawing/2014/main" id="{9EB2C238-58E5-4453-9106-CDAABAE3C5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37" y="2167"/>
              <a:ext cx="38" cy="75"/>
              <a:chOff x="1655" y="2137"/>
              <a:chExt cx="38" cy="75"/>
            </a:xfrm>
          </p:grpSpPr>
          <p:sp>
            <p:nvSpPr>
              <p:cNvPr id="56355" name="Arc 21">
                <a:extLst>
                  <a:ext uri="{FF2B5EF4-FFF2-40B4-BE49-F238E27FC236}">
                    <a16:creationId xmlns:a16="http://schemas.microsoft.com/office/drawing/2014/main" id="{9CA1AA22-DFE9-49A7-8150-3CD1FA4C82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73" y="2173"/>
                <a:ext cx="20" cy="39"/>
              </a:xfrm>
              <a:custGeom>
                <a:avLst/>
                <a:gdLst>
                  <a:gd name="T0" fmla="*/ 0 w 22707"/>
                  <a:gd name="T1" fmla="*/ 0 h 43200"/>
                  <a:gd name="T2" fmla="*/ 0 w 22707"/>
                  <a:gd name="T3" fmla="*/ 0 h 43200"/>
                  <a:gd name="T4" fmla="*/ 0 w 22707"/>
                  <a:gd name="T5" fmla="*/ 0 h 43200"/>
                  <a:gd name="T6" fmla="*/ 0 60000 65536"/>
                  <a:gd name="T7" fmla="*/ 0 60000 65536"/>
                  <a:gd name="T8" fmla="*/ 0 60000 65536"/>
                  <a:gd name="T9" fmla="*/ 0 w 22707"/>
                  <a:gd name="T10" fmla="*/ 0 h 43200"/>
                  <a:gd name="T11" fmla="*/ 22707 w 22707"/>
                  <a:gd name="T12" fmla="*/ 43200 h 432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2707" h="43200" fill="none" extrusionOk="0">
                    <a:moveTo>
                      <a:pt x="0" y="28"/>
                    </a:moveTo>
                    <a:cubicBezTo>
                      <a:pt x="368" y="9"/>
                      <a:pt x="737" y="-1"/>
                      <a:pt x="1107" y="0"/>
                    </a:cubicBezTo>
                    <a:cubicBezTo>
                      <a:pt x="13036" y="0"/>
                      <a:pt x="22707" y="9670"/>
                      <a:pt x="22707" y="21600"/>
                    </a:cubicBezTo>
                    <a:cubicBezTo>
                      <a:pt x="22707" y="33529"/>
                      <a:pt x="13036" y="43199"/>
                      <a:pt x="1107" y="43200"/>
                    </a:cubicBezTo>
                  </a:path>
                  <a:path w="22707" h="43200" stroke="0" extrusionOk="0">
                    <a:moveTo>
                      <a:pt x="0" y="28"/>
                    </a:moveTo>
                    <a:cubicBezTo>
                      <a:pt x="368" y="9"/>
                      <a:pt x="737" y="-1"/>
                      <a:pt x="1107" y="0"/>
                    </a:cubicBezTo>
                    <a:cubicBezTo>
                      <a:pt x="13036" y="0"/>
                      <a:pt x="22707" y="9670"/>
                      <a:pt x="22707" y="21600"/>
                    </a:cubicBezTo>
                    <a:cubicBezTo>
                      <a:pt x="22707" y="33529"/>
                      <a:pt x="13036" y="43199"/>
                      <a:pt x="1107" y="43200"/>
                    </a:cubicBezTo>
                    <a:lnTo>
                      <a:pt x="1107" y="21600"/>
                    </a:lnTo>
                    <a:lnTo>
                      <a:pt x="0" y="28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56" name="Arc 22">
                <a:extLst>
                  <a:ext uri="{FF2B5EF4-FFF2-40B4-BE49-F238E27FC236}">
                    <a16:creationId xmlns:a16="http://schemas.microsoft.com/office/drawing/2014/main" id="{75D4E248-250A-4BC6-AFB0-1CE5CAC77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5" y="2137"/>
                <a:ext cx="19" cy="39"/>
              </a:xfrm>
              <a:custGeom>
                <a:avLst/>
                <a:gdLst>
                  <a:gd name="T0" fmla="*/ 0 w 21600"/>
                  <a:gd name="T1" fmla="*/ 0 h 43172"/>
                  <a:gd name="T2" fmla="*/ 0 w 21600"/>
                  <a:gd name="T3" fmla="*/ 0 h 43172"/>
                  <a:gd name="T4" fmla="*/ 0 w 21600"/>
                  <a:gd name="T5" fmla="*/ 0 h 43172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43172"/>
                  <a:gd name="T11" fmla="*/ 21600 w 21600"/>
                  <a:gd name="T12" fmla="*/ 43172 h 431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43172" fill="none" extrusionOk="0">
                    <a:moveTo>
                      <a:pt x="21600" y="43172"/>
                    </a:moveTo>
                    <a:cubicBezTo>
                      <a:pt x="9670" y="43172"/>
                      <a:pt x="0" y="33501"/>
                      <a:pt x="0" y="21572"/>
                    </a:cubicBezTo>
                    <a:cubicBezTo>
                      <a:pt x="-1" y="10072"/>
                      <a:pt x="9009" y="589"/>
                      <a:pt x="20493" y="0"/>
                    </a:cubicBezTo>
                  </a:path>
                  <a:path w="21600" h="43172" stroke="0" extrusionOk="0">
                    <a:moveTo>
                      <a:pt x="21600" y="43172"/>
                    </a:moveTo>
                    <a:cubicBezTo>
                      <a:pt x="9670" y="43172"/>
                      <a:pt x="0" y="33501"/>
                      <a:pt x="0" y="21572"/>
                    </a:cubicBezTo>
                    <a:cubicBezTo>
                      <a:pt x="-1" y="10072"/>
                      <a:pt x="9009" y="589"/>
                      <a:pt x="20493" y="0"/>
                    </a:cubicBezTo>
                    <a:lnTo>
                      <a:pt x="21600" y="21572"/>
                    </a:lnTo>
                    <a:lnTo>
                      <a:pt x="21600" y="43172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6350" name="Line 23">
              <a:extLst>
                <a:ext uri="{FF2B5EF4-FFF2-40B4-BE49-F238E27FC236}">
                  <a16:creationId xmlns:a16="http://schemas.microsoft.com/office/drawing/2014/main" id="{06441942-27FC-4368-934E-52E88966EF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80" y="2238"/>
              <a:ext cx="479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51" name="Rectangle 24">
              <a:extLst>
                <a:ext uri="{FF2B5EF4-FFF2-40B4-BE49-F238E27FC236}">
                  <a16:creationId xmlns:a16="http://schemas.microsoft.com/office/drawing/2014/main" id="{8FFF76A7-4F83-4ACE-B0E5-A736D61142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2" y="2208"/>
              <a:ext cx="39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600" i="0">
                  <a:latin typeface="Arial" panose="020B0604020202020204" pitchFamily="34" charset="0"/>
                </a:rPr>
                <a:t>Heat</a:t>
              </a:r>
            </a:p>
          </p:txBody>
        </p:sp>
        <p:sp>
          <p:nvSpPr>
            <p:cNvPr id="56352" name="Rectangle 25">
              <a:extLst>
                <a:ext uri="{FF2B5EF4-FFF2-40B4-BE49-F238E27FC236}">
                  <a16:creationId xmlns:a16="http://schemas.microsoft.com/office/drawing/2014/main" id="{2106945B-272D-482E-A6F1-B0FE3D888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5" y="16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h</a:t>
              </a:r>
            </a:p>
          </p:txBody>
        </p:sp>
        <p:sp>
          <p:nvSpPr>
            <p:cNvPr id="56353" name="Rectangle 26">
              <a:extLst>
                <a:ext uri="{FF2B5EF4-FFF2-40B4-BE49-F238E27FC236}">
                  <a16:creationId xmlns:a16="http://schemas.microsoft.com/office/drawing/2014/main" id="{6A1D5D1D-56C4-480E-91EE-8D0B7F5742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" y="2020"/>
              <a:ext cx="2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Q</a:t>
              </a:r>
              <a:r>
                <a:rPr lang="en-US" altLang="en-US" baseline="-25000"/>
                <a:t>c</a:t>
              </a:r>
            </a:p>
          </p:txBody>
        </p:sp>
        <p:sp>
          <p:nvSpPr>
            <p:cNvPr id="56354" name="Rectangle 27">
              <a:extLst>
                <a:ext uri="{FF2B5EF4-FFF2-40B4-BE49-F238E27FC236}">
                  <a16:creationId xmlns:a16="http://schemas.microsoft.com/office/drawing/2014/main" id="{D84A5B74-C689-4693-8030-CE05671BDE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7" y="1786"/>
              <a:ext cx="26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/>
                <a:t>W</a:t>
              </a:r>
            </a:p>
          </p:txBody>
        </p:sp>
      </p:grpSp>
      <p:sp>
        <p:nvSpPr>
          <p:cNvPr id="56327" name="Rectangle 28">
            <a:extLst>
              <a:ext uri="{FF2B5EF4-FFF2-40B4-BE49-F238E27FC236}">
                <a16:creationId xmlns:a16="http://schemas.microsoft.com/office/drawing/2014/main" id="{A6940AAD-5285-4666-9D74-F10B0D6F74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7688" y="2265363"/>
            <a:ext cx="2457450" cy="245745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8" name="Rectangle 29">
            <a:extLst>
              <a:ext uri="{FF2B5EF4-FFF2-40B4-BE49-F238E27FC236}">
                <a16:creationId xmlns:a16="http://schemas.microsoft.com/office/drawing/2014/main" id="{C20009AE-0708-4F11-AE7D-6735D8D54E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9288" y="2341563"/>
            <a:ext cx="2279650" cy="23050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9" name="Rectangle 30">
            <a:extLst>
              <a:ext uri="{FF2B5EF4-FFF2-40B4-BE49-F238E27FC236}">
                <a16:creationId xmlns:a16="http://schemas.microsoft.com/office/drawing/2014/main" id="{DD83C0BC-6F1A-4B3B-A529-BFE89C299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6763" y="2636838"/>
            <a:ext cx="1981200" cy="1752600"/>
          </a:xfrm>
          <a:prstGeom prst="rect">
            <a:avLst/>
          </a:prstGeom>
          <a:solidFill>
            <a:srgbClr val="FF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30" name="Rectangle 31">
            <a:extLst>
              <a:ext uri="{FF2B5EF4-FFF2-40B4-BE49-F238E27FC236}">
                <a16:creationId xmlns:a16="http://schemas.microsoft.com/office/drawing/2014/main" id="{D6A9B041-A951-4418-BA36-7901118D2A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75" y="3224213"/>
            <a:ext cx="1068388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/>
              <a:t>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Uniform</a:t>
            </a:r>
          </a:p>
        </p:txBody>
      </p:sp>
      <p:sp>
        <p:nvSpPr>
          <p:cNvPr id="56331" name="AutoShape 35">
            <a:extLst>
              <a:ext uri="{FF2B5EF4-FFF2-40B4-BE49-F238E27FC236}">
                <a16:creationId xmlns:a16="http://schemas.microsoft.com/office/drawing/2014/main" id="{F874D02A-E43E-4454-91F3-9CD731BA8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2913" y="3405188"/>
            <a:ext cx="1054100" cy="368300"/>
          </a:xfrm>
          <a:prstGeom prst="rightArrow">
            <a:avLst>
              <a:gd name="adj1" fmla="val 50000"/>
              <a:gd name="adj2" fmla="val 143117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39">
            <a:extLst>
              <a:ext uri="{FF2B5EF4-FFF2-40B4-BE49-F238E27FC236}">
                <a16:creationId xmlns:a16="http://schemas.microsoft.com/office/drawing/2014/main" id="{6F1CC9E5-5252-4F50-8330-CCC70CF33AC4}"/>
              </a:ext>
            </a:extLst>
          </p:cNvPr>
          <p:cNvGrpSpPr>
            <a:grpSpLocks/>
          </p:cNvGrpSpPr>
          <p:nvPr/>
        </p:nvGrpSpPr>
        <p:grpSpPr bwMode="auto">
          <a:xfrm>
            <a:off x="727075" y="5076825"/>
            <a:ext cx="7218363" cy="790575"/>
            <a:chOff x="327" y="3025"/>
            <a:chExt cx="4547" cy="498"/>
          </a:xfrm>
        </p:grpSpPr>
        <p:sp>
          <p:nvSpPr>
            <p:cNvPr id="56334" name="Rectangle 32">
              <a:extLst>
                <a:ext uri="{FF2B5EF4-FFF2-40B4-BE49-F238E27FC236}">
                  <a16:creationId xmlns:a16="http://schemas.microsoft.com/office/drawing/2014/main" id="{2EB0B90E-98C8-4117-A9C9-54450747F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" y="3025"/>
              <a:ext cx="179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Take the whole univers :</a:t>
              </a:r>
            </a:p>
          </p:txBody>
        </p:sp>
        <p:sp>
          <p:nvSpPr>
            <p:cNvPr id="56335" name="Rectangle 33">
              <a:extLst>
                <a:ext uri="{FF2B5EF4-FFF2-40B4-BE49-F238E27FC236}">
                  <a16:creationId xmlns:a16="http://schemas.microsoft.com/office/drawing/2014/main" id="{5DE84E7C-B2FD-4AC6-9598-FA830077F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5" y="3261"/>
              <a:ext cx="1448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Isolated System (?)</a:t>
              </a:r>
            </a:p>
          </p:txBody>
        </p:sp>
        <p:sp>
          <p:nvSpPr>
            <p:cNvPr id="56336" name="Rectangle 34">
              <a:extLst>
                <a:ext uri="{FF2B5EF4-FFF2-40B4-BE49-F238E27FC236}">
                  <a16:creationId xmlns:a16="http://schemas.microsoft.com/office/drawing/2014/main" id="{6BD84854-0EF7-4DB6-9BE8-CFAD887E5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9" y="3242"/>
              <a:ext cx="1335" cy="23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</a:rPr>
                <a:t>Thermal death (?)</a:t>
              </a:r>
            </a:p>
          </p:txBody>
        </p:sp>
        <p:sp>
          <p:nvSpPr>
            <p:cNvPr id="56337" name="AutoShape 36">
              <a:extLst>
                <a:ext uri="{FF2B5EF4-FFF2-40B4-BE49-F238E27FC236}">
                  <a16:creationId xmlns:a16="http://schemas.microsoft.com/office/drawing/2014/main" id="{8C52E294-7D30-4794-B2A2-ABEE8ACC9B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0" y="3292"/>
              <a:ext cx="760" cy="136"/>
            </a:xfrm>
            <a:prstGeom prst="rightArrow">
              <a:avLst>
                <a:gd name="adj1" fmla="val 50000"/>
                <a:gd name="adj2" fmla="val 196494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38" name="Rectangle 37">
              <a:extLst>
                <a:ext uri="{FF2B5EF4-FFF2-40B4-BE49-F238E27FC236}">
                  <a16:creationId xmlns:a16="http://schemas.microsoft.com/office/drawing/2014/main" id="{B96B14D0-9A82-4D49-9223-9586CC4F2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9" y="3198"/>
              <a:ext cx="248" cy="3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i="0">
                  <a:latin typeface="Arial" panose="020B0604020202020204" pitchFamily="34" charset="0"/>
                </a:rPr>
                <a:t>?</a:t>
              </a:r>
            </a:p>
          </p:txBody>
        </p:sp>
      </p:grpSp>
      <p:graphicFrame>
        <p:nvGraphicFramePr>
          <p:cNvPr id="56333" name="Object 2">
            <a:extLst>
              <a:ext uri="{FF2B5EF4-FFF2-40B4-BE49-F238E27FC236}">
                <a16:creationId xmlns:a16="http://schemas.microsoft.com/office/drawing/2014/main" id="{08CB09A4-6806-4E04-BF5E-F58C129F2D78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806575" y="1189038"/>
          <a:ext cx="3125788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48728" imgH="253890" progId="Equation.3">
                  <p:embed/>
                </p:oleObj>
              </mc:Choice>
              <mc:Fallback>
                <p:oleObj name="Equation" r:id="rId4" imgW="1548728" imgH="253890" progId="Equation.3">
                  <p:embed/>
                  <p:pic>
                    <p:nvPicPr>
                      <p:cNvPr id="56333" name="Object 2">
                        <a:extLst>
                          <a:ext uri="{FF2B5EF4-FFF2-40B4-BE49-F238E27FC236}">
                            <a16:creationId xmlns:a16="http://schemas.microsoft.com/office/drawing/2014/main" id="{08CB09A4-6806-4E04-BF5E-F58C129F2D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1189038"/>
                        <a:ext cx="3125788" cy="512762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ffectLst>
                        <a:prstShdw prst="shdw17" dist="17961" dir="2700000">
                          <a:srgbClr val="997A3D"/>
                        </a:prstShdw>
                      </a:effectLst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>
            <a:extLst>
              <a:ext uri="{FF2B5EF4-FFF2-40B4-BE49-F238E27FC236}">
                <a16:creationId xmlns:a16="http://schemas.microsoft.com/office/drawing/2014/main" id="{A3BFEB35-0539-48B2-B0C8-E5A917C117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4698" y="279698"/>
            <a:ext cx="5376473" cy="588366"/>
          </a:xfrm>
        </p:spPr>
        <p:txBody>
          <a:bodyPr/>
          <a:lstStyle/>
          <a:p>
            <a:r>
              <a:rPr lang="en-US" altLang="en-US" dirty="0"/>
              <a:t>Implications of First Law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15C9C-DD92-DB93-6393-5AF33AE38F77}"/>
              </a:ext>
            </a:extLst>
          </p:cNvPr>
          <p:cNvSpPr txBox="1"/>
          <p:nvPr/>
        </p:nvSpPr>
        <p:spPr>
          <a:xfrm>
            <a:off x="457200" y="1515875"/>
            <a:ext cx="898515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Energy can be neither created nor destroyed: It can only be transformed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B05335-6479-FA56-97B9-A01380BAB13A}"/>
              </a:ext>
            </a:extLst>
          </p:cNvPr>
          <p:cNvSpPr txBox="1"/>
          <p:nvPr/>
        </p:nvSpPr>
        <p:spPr>
          <a:xfrm>
            <a:off x="457200" y="2571690"/>
            <a:ext cx="875592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Mass can be neither created nor destroyed: It can only be transformed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1BE0C3-46E5-949A-345F-71437E3D6E40}"/>
              </a:ext>
            </a:extLst>
          </p:cNvPr>
          <p:cNvSpPr txBox="1"/>
          <p:nvPr/>
        </p:nvSpPr>
        <p:spPr>
          <a:xfrm>
            <a:off x="2689153" y="3159760"/>
            <a:ext cx="970137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/>
              <a:t>E=mc</a:t>
            </a:r>
            <a:r>
              <a:rPr lang="en-US" sz="2000" baseline="30000" dirty="0"/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B3696D-1847-2F78-B5A3-668497388CB1}"/>
              </a:ext>
            </a:extLst>
          </p:cNvPr>
          <p:cNvSpPr txBox="1"/>
          <p:nvPr/>
        </p:nvSpPr>
        <p:spPr>
          <a:xfrm>
            <a:off x="457200" y="1108958"/>
            <a:ext cx="3078087" cy="400110"/>
          </a:xfrm>
          <a:prstGeom prst="rect">
            <a:avLst/>
          </a:prstGeom>
          <a:solidFill>
            <a:schemeClr val="accent5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000" dirty="0"/>
              <a:t>Conservation of Energy</a:t>
            </a:r>
            <a:endParaRPr lang="en-US" sz="2000" baseline="30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4CB437-DE42-2DFB-6456-10352CADF8D3}"/>
              </a:ext>
            </a:extLst>
          </p:cNvPr>
          <p:cNvSpPr txBox="1"/>
          <p:nvPr/>
        </p:nvSpPr>
        <p:spPr>
          <a:xfrm>
            <a:off x="463648" y="2190690"/>
            <a:ext cx="2848857" cy="400110"/>
          </a:xfrm>
          <a:prstGeom prst="rect">
            <a:avLst/>
          </a:prstGeom>
          <a:solidFill>
            <a:schemeClr val="accent5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000" dirty="0"/>
              <a:t>Conservation of Mass</a:t>
            </a:r>
            <a:endParaRPr lang="en-US" sz="2000" baseline="30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9D41F6-C579-D704-E9A6-8ABB533531AE}"/>
              </a:ext>
            </a:extLst>
          </p:cNvPr>
          <p:cNvSpPr txBox="1"/>
          <p:nvPr/>
        </p:nvSpPr>
        <p:spPr>
          <a:xfrm>
            <a:off x="484703" y="3152745"/>
            <a:ext cx="2204450" cy="400110"/>
          </a:xfrm>
          <a:prstGeom prst="rect">
            <a:avLst/>
          </a:prstGeom>
          <a:solidFill>
            <a:schemeClr val="accent5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000" dirty="0"/>
              <a:t>Special relativity</a:t>
            </a:r>
            <a:endParaRPr lang="en-US" sz="2000" baseline="30000" dirty="0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EA7625B9-7754-9497-3875-9E1BB07B0259}"/>
              </a:ext>
            </a:extLst>
          </p:cNvPr>
          <p:cNvSpPr/>
          <p:nvPr/>
        </p:nvSpPr>
        <p:spPr bwMode="auto">
          <a:xfrm>
            <a:off x="4592845" y="3632585"/>
            <a:ext cx="484632" cy="978408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77490D-2FE6-EBCE-88B0-782C6C843C3B}"/>
              </a:ext>
            </a:extLst>
          </p:cNvPr>
          <p:cNvSpPr txBox="1"/>
          <p:nvPr/>
        </p:nvSpPr>
        <p:spPr>
          <a:xfrm>
            <a:off x="3014791" y="4646553"/>
            <a:ext cx="3640740" cy="400110"/>
          </a:xfrm>
          <a:prstGeom prst="rect">
            <a:avLst/>
          </a:prstGeom>
          <a:solidFill>
            <a:schemeClr val="accent5">
              <a:lumMod val="9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000" dirty="0"/>
              <a:t>The material world is unified</a:t>
            </a:r>
            <a:endParaRPr lang="en-US" sz="2000" baseline="30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206454-9140-632C-0F1B-BA75A52FF1FE}"/>
              </a:ext>
            </a:extLst>
          </p:cNvPr>
          <p:cNvSpPr txBox="1"/>
          <p:nvPr/>
        </p:nvSpPr>
        <p:spPr>
          <a:xfrm>
            <a:off x="2514600" y="5497621"/>
            <a:ext cx="5410455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en-US" sz="2000" dirty="0"/>
              <a:t>NB: There is no conservation law for ideas</a:t>
            </a:r>
            <a:endParaRPr lang="en-US" sz="2000" baseline="30000" dirty="0"/>
          </a:p>
        </p:txBody>
      </p:sp>
    </p:spTree>
    <p:extLst>
      <p:ext uri="{BB962C8B-B14F-4D97-AF65-F5344CB8AC3E}">
        <p14:creationId xmlns:p14="http://schemas.microsoft.com/office/powerpoint/2010/main" val="108500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1390D-BB41-BD86-28FD-1405ED4C3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093" y="276524"/>
            <a:ext cx="6966653" cy="588366"/>
          </a:xfrm>
        </p:spPr>
        <p:txBody>
          <a:bodyPr/>
          <a:lstStyle/>
          <a:p>
            <a:r>
              <a:rPr lang="en-US" dirty="0"/>
              <a:t>Is the universe an isolated system?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F1D963F-448D-0B67-5BC9-80AC85AE1184}"/>
              </a:ext>
            </a:extLst>
          </p:cNvPr>
          <p:cNvSpPr/>
          <p:nvPr/>
        </p:nvSpPr>
        <p:spPr bwMode="auto">
          <a:xfrm>
            <a:off x="2133600" y="1447800"/>
            <a:ext cx="1503618" cy="13362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The whole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charset="0"/>
                <a:cs typeface="Arial" charset="0"/>
              </a:rPr>
              <a:t>Material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World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(Planets </a:t>
            </a:r>
            <a:r>
              <a:rPr lang="en-US" dirty="0">
                <a:latin typeface="Arial" charset="0"/>
                <a:cs typeface="Arial" charset="0"/>
              </a:rPr>
              <a:t>…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Galaxies …)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19DC9F-AC5D-0508-AED7-574A330C40B0}"/>
              </a:ext>
            </a:extLst>
          </p:cNvPr>
          <p:cNvSpPr/>
          <p:nvPr/>
        </p:nvSpPr>
        <p:spPr bwMode="auto">
          <a:xfrm>
            <a:off x="4919359" y="1447800"/>
            <a:ext cx="1567738" cy="1336263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The whole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Arial" charset="0"/>
                <a:cs typeface="Arial" charset="0"/>
              </a:rPr>
              <a:t>Immaterial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World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(Ideas </a:t>
            </a:r>
            <a:r>
              <a:rPr lang="en-US" dirty="0">
                <a:latin typeface="Arial" charset="0"/>
                <a:cs typeface="Arial" charset="0"/>
              </a:rPr>
              <a:t>…</a:t>
            </a:r>
          </a:p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rPr>
              <a:t>Passions …)</a:t>
            </a:r>
          </a:p>
        </p:txBody>
      </p:sp>
      <p:sp>
        <p:nvSpPr>
          <p:cNvPr id="7" name="Arrow: Left-Right 6">
            <a:extLst>
              <a:ext uri="{FF2B5EF4-FFF2-40B4-BE49-F238E27FC236}">
                <a16:creationId xmlns:a16="http://schemas.microsoft.com/office/drawing/2014/main" id="{F51C7E35-E777-2D1C-050E-84B100D7DE9F}"/>
              </a:ext>
            </a:extLst>
          </p:cNvPr>
          <p:cNvSpPr/>
          <p:nvPr/>
        </p:nvSpPr>
        <p:spPr bwMode="auto">
          <a:xfrm>
            <a:off x="3670212" y="1873615"/>
            <a:ext cx="1216152" cy="484632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F4A60E3-12D4-3B02-EAEF-8B8C199D3508}"/>
              </a:ext>
            </a:extLst>
          </p:cNvPr>
          <p:cNvGrpSpPr/>
          <p:nvPr/>
        </p:nvGrpSpPr>
        <p:grpSpPr>
          <a:xfrm>
            <a:off x="602133" y="1219200"/>
            <a:ext cx="3121367" cy="2895600"/>
            <a:chOff x="602133" y="1219200"/>
            <a:chExt cx="3121367" cy="28956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BBDEA1F-CED8-E12A-5A1E-5B09AEB54238}"/>
                </a:ext>
              </a:extLst>
            </p:cNvPr>
            <p:cNvSpPr/>
            <p:nvPr/>
          </p:nvSpPr>
          <p:spPr bwMode="auto">
            <a:xfrm>
              <a:off x="655422" y="1219200"/>
              <a:ext cx="3014790" cy="2895600"/>
            </a:xfrm>
            <a:prstGeom prst="rect">
              <a:avLst/>
            </a:prstGeom>
            <a:noFill/>
            <a:ln w="28575" cap="flat" cmpd="sng" algn="ctr">
              <a:solidFill>
                <a:srgbClr val="FD012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6E91B70-52DD-7161-24A7-56C469C34CB4}"/>
                </a:ext>
              </a:extLst>
            </p:cNvPr>
            <p:cNvSpPr txBox="1"/>
            <p:nvPr/>
          </p:nvSpPr>
          <p:spPr>
            <a:xfrm>
              <a:off x="602133" y="3704606"/>
              <a:ext cx="31213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Is this an isolated system?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B192B23-6D26-3C40-C41F-0D645264C9F2}"/>
              </a:ext>
            </a:extLst>
          </p:cNvPr>
          <p:cNvGrpSpPr/>
          <p:nvPr/>
        </p:nvGrpSpPr>
        <p:grpSpPr>
          <a:xfrm>
            <a:off x="1981200" y="1219200"/>
            <a:ext cx="4919790" cy="2377440"/>
            <a:chOff x="1981200" y="1219200"/>
            <a:chExt cx="4919790" cy="237744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2C29E6C-5329-D9D2-6E5F-5C35493D332C}"/>
                </a:ext>
              </a:extLst>
            </p:cNvPr>
            <p:cNvSpPr/>
            <p:nvPr/>
          </p:nvSpPr>
          <p:spPr bwMode="auto">
            <a:xfrm>
              <a:off x="1981200" y="1219200"/>
              <a:ext cx="4919790" cy="2377440"/>
            </a:xfrm>
            <a:prstGeom prst="rect">
              <a:avLst/>
            </a:prstGeom>
            <a:noFill/>
            <a:ln w="28575" cap="flat" cmpd="sng" algn="ctr">
              <a:solidFill>
                <a:schemeClr val="accent5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81FC30C-68AA-FA1D-D826-D98D4E019C91}"/>
                </a:ext>
              </a:extLst>
            </p:cNvPr>
            <p:cNvSpPr txBox="1"/>
            <p:nvPr/>
          </p:nvSpPr>
          <p:spPr>
            <a:xfrm>
              <a:off x="3637219" y="3158119"/>
              <a:ext cx="32207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Is this an isolated system?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E7404B1-2324-F7CC-D47A-3C56AF38DEA6}"/>
              </a:ext>
            </a:extLst>
          </p:cNvPr>
          <p:cNvGrpSpPr/>
          <p:nvPr/>
        </p:nvGrpSpPr>
        <p:grpSpPr>
          <a:xfrm>
            <a:off x="1057506" y="4538316"/>
            <a:ext cx="8543694" cy="1495674"/>
            <a:chOff x="1057506" y="4538316"/>
            <a:chExt cx="8543694" cy="149567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51BB0DA-3AC6-DE50-9BB6-68F67D25D33C}"/>
                </a:ext>
              </a:extLst>
            </p:cNvPr>
            <p:cNvSpPr txBox="1"/>
            <p:nvPr/>
          </p:nvSpPr>
          <p:spPr>
            <a:xfrm>
              <a:off x="1057506" y="4936923"/>
              <a:ext cx="427649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Second Law only applies statistically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AC43A75-57BA-0229-68A3-6F48F0F505F5}"/>
                </a:ext>
              </a:extLst>
            </p:cNvPr>
            <p:cNvSpPr txBox="1"/>
            <p:nvPr/>
          </p:nvSpPr>
          <p:spPr>
            <a:xfrm>
              <a:off x="5703228" y="4538316"/>
              <a:ext cx="358604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Small numbers: does not apply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5B65E50-FA6A-265B-407D-7EB17D2E5354}"/>
                </a:ext>
              </a:extLst>
            </p:cNvPr>
            <p:cNvSpPr txBox="1"/>
            <p:nvPr/>
          </p:nvSpPr>
          <p:spPr>
            <a:xfrm>
              <a:off x="5703228" y="5040868"/>
              <a:ext cx="290737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Large numbers:  applies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A911544-A3EE-36F0-F16C-33A5EB48D727}"/>
                </a:ext>
              </a:extLst>
            </p:cNvPr>
            <p:cNvSpPr txBox="1"/>
            <p:nvPr/>
          </p:nvSpPr>
          <p:spPr>
            <a:xfrm>
              <a:off x="5695014" y="5664658"/>
              <a:ext cx="390618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huge numbers: ?? Exceptions ??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8F8CEF37-FD23-FFFB-42DA-24EB1B1C17C8}"/>
                </a:ext>
              </a:extLst>
            </p:cNvPr>
            <p:cNvCxnSpPr>
              <a:stCxn id="12" idx="3"/>
              <a:endCxn id="13" idx="1"/>
            </p:cNvCxnSpPr>
            <p:nvPr/>
          </p:nvCxnSpPr>
          <p:spPr bwMode="auto">
            <a:xfrm flipV="1">
              <a:off x="5334000" y="4722982"/>
              <a:ext cx="369228" cy="398607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A58CB12-3C61-E7B4-0B02-0682790BF54B}"/>
                </a:ext>
              </a:extLst>
            </p:cNvPr>
            <p:cNvCxnSpPr>
              <a:cxnSpLocks/>
              <a:stCxn id="12" idx="3"/>
              <a:endCxn id="14" idx="1"/>
            </p:cNvCxnSpPr>
            <p:nvPr/>
          </p:nvCxnSpPr>
          <p:spPr bwMode="auto">
            <a:xfrm>
              <a:off x="5334000" y="5121589"/>
              <a:ext cx="369228" cy="103945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82C4F0E-8186-83B8-902B-A4345205DFC9}"/>
                </a:ext>
              </a:extLst>
            </p:cNvPr>
            <p:cNvCxnSpPr>
              <a:cxnSpLocks/>
              <a:stCxn id="12" idx="3"/>
              <a:endCxn id="15" idx="1"/>
            </p:cNvCxnSpPr>
            <p:nvPr/>
          </p:nvCxnSpPr>
          <p:spPr bwMode="auto">
            <a:xfrm>
              <a:off x="5334000" y="5121589"/>
              <a:ext cx="361014" cy="727735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648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>
            <a:extLst>
              <a:ext uri="{FF2B5EF4-FFF2-40B4-BE49-F238E27FC236}">
                <a16:creationId xmlns:a16="http://schemas.microsoft.com/office/drawing/2014/main" id="{A3BFEB35-0539-48B2-B0C8-E5A917C117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24790" y="279698"/>
            <a:ext cx="6556284" cy="588366"/>
          </a:xfrm>
        </p:spPr>
        <p:txBody>
          <a:bodyPr/>
          <a:lstStyle/>
          <a:p>
            <a:r>
              <a:rPr lang="en-US" altLang="en-US" dirty="0"/>
              <a:t>Entropy and information theory</a:t>
            </a:r>
          </a:p>
        </p:txBody>
      </p:sp>
      <p:grpSp>
        <p:nvGrpSpPr>
          <p:cNvPr id="3" name="Group 97">
            <a:extLst>
              <a:ext uri="{FF2B5EF4-FFF2-40B4-BE49-F238E27FC236}">
                <a16:creationId xmlns:a16="http://schemas.microsoft.com/office/drawing/2014/main" id="{956E5608-E44F-4747-A176-98551CA54F7A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748817"/>
            <a:ext cx="8534400" cy="2119313"/>
            <a:chOff x="384" y="2400"/>
            <a:chExt cx="5376" cy="1335"/>
          </a:xfrm>
        </p:grpSpPr>
        <p:sp>
          <p:nvSpPr>
            <p:cNvPr id="4" name="Rectangle 19">
              <a:extLst>
                <a:ext uri="{FF2B5EF4-FFF2-40B4-BE49-F238E27FC236}">
                  <a16:creationId xmlns:a16="http://schemas.microsoft.com/office/drawing/2014/main" id="{CC144741-E33C-4078-BA88-F2A988F72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547"/>
              <a:ext cx="26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Maxwell has imagined a demon who:</a:t>
              </a:r>
            </a:p>
          </p:txBody>
        </p:sp>
        <p:sp>
          <p:nvSpPr>
            <p:cNvPr id="5" name="Rectangle 20">
              <a:extLst>
                <a:ext uri="{FF2B5EF4-FFF2-40B4-BE49-F238E27FC236}">
                  <a16:creationId xmlns:a16="http://schemas.microsoft.com/office/drawing/2014/main" id="{F509E555-80A7-433D-97A1-96FD5519EA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2" y="2784"/>
              <a:ext cx="2336" cy="58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Allows     of passing towards A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Allows     of passing towards B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 Refuses all other movements</a:t>
              </a:r>
            </a:p>
          </p:txBody>
        </p:sp>
        <p:sp>
          <p:nvSpPr>
            <p:cNvPr id="6" name="Rectangle 21">
              <a:extLst>
                <a:ext uri="{FF2B5EF4-FFF2-40B4-BE49-F238E27FC236}">
                  <a16:creationId xmlns:a16="http://schemas.microsoft.com/office/drawing/2014/main" id="{2E9BD096-A00B-4569-A63D-B6327822E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" y="3504"/>
              <a:ext cx="1917" cy="231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 i="0" dirty="0">
                  <a:latin typeface="Arial" panose="020B0604020202020204" pitchFamily="34" charset="0"/>
                  <a:cs typeface="Arial" panose="020B0604020202020204" pitchFamily="34" charset="0"/>
                </a:rPr>
                <a:t>Mixing is not irreversible?</a:t>
              </a:r>
            </a:p>
          </p:txBody>
        </p:sp>
        <p:sp>
          <p:nvSpPr>
            <p:cNvPr id="7" name="AutoShape 22">
              <a:extLst>
                <a:ext uri="{FF2B5EF4-FFF2-40B4-BE49-F238E27FC236}">
                  <a16:creationId xmlns:a16="http://schemas.microsoft.com/office/drawing/2014/main" id="{59AD6F64-9C6D-4A03-A028-1C18A0AEEE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3552"/>
              <a:ext cx="240" cy="144"/>
            </a:xfrm>
            <a:prstGeom prst="rightArrow">
              <a:avLst>
                <a:gd name="adj1" fmla="val 50000"/>
                <a:gd name="adj2" fmla="val 41667"/>
              </a:avLst>
            </a:prstGeom>
            <a:solidFill>
              <a:srgbClr val="CCCCFF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Oval 92">
              <a:extLst>
                <a:ext uri="{FF2B5EF4-FFF2-40B4-BE49-F238E27FC236}">
                  <a16:creationId xmlns:a16="http://schemas.microsoft.com/office/drawing/2014/main" id="{B9F1C660-246D-4234-B29D-FDD59604B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874"/>
              <a:ext cx="96" cy="96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93">
              <a:extLst>
                <a:ext uri="{FF2B5EF4-FFF2-40B4-BE49-F238E27FC236}">
                  <a16:creationId xmlns:a16="http://schemas.microsoft.com/office/drawing/2014/main" id="{DB32A463-FD22-4E6A-A45F-D8B1D6E85F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024"/>
              <a:ext cx="96" cy="96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" name="Group 96">
              <a:extLst>
                <a:ext uri="{FF2B5EF4-FFF2-40B4-BE49-F238E27FC236}">
                  <a16:creationId xmlns:a16="http://schemas.microsoft.com/office/drawing/2014/main" id="{33533304-6F60-4F40-B6EC-2EFEA3C9DD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8" y="2400"/>
              <a:ext cx="2112" cy="1056"/>
              <a:chOff x="3648" y="2400"/>
              <a:chExt cx="2112" cy="1056"/>
            </a:xfrm>
          </p:grpSpPr>
          <p:sp>
            <p:nvSpPr>
              <p:cNvPr id="11" name="Rectangle 25">
                <a:extLst>
                  <a:ext uri="{FF2B5EF4-FFF2-40B4-BE49-F238E27FC236}">
                    <a16:creationId xmlns:a16="http://schemas.microsoft.com/office/drawing/2014/main" id="{065173D7-6693-45EF-A86B-3603E02948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8" y="2400"/>
                <a:ext cx="2112" cy="1056"/>
              </a:xfrm>
              <a:prstGeom prst="rect">
                <a:avLst/>
              </a:prstGeom>
              <a:solidFill>
                <a:srgbClr val="CCCCFF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23">
                <a:extLst>
                  <a:ext uri="{FF2B5EF4-FFF2-40B4-BE49-F238E27FC236}">
                    <a16:creationId xmlns:a16="http://schemas.microsoft.com/office/drawing/2014/main" id="{8C1C91FD-8461-4D97-9058-DADA2F126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448"/>
                <a:ext cx="960" cy="96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Rectangle 24">
                <a:extLst>
                  <a:ext uri="{FF2B5EF4-FFF2-40B4-BE49-F238E27FC236}">
                    <a16:creationId xmlns:a16="http://schemas.microsoft.com/office/drawing/2014/main" id="{95FCB108-46A5-4E06-AD85-E7CABF814E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960" cy="96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Rectangle 26" descr="Dashed vertical">
                <a:extLst>
                  <a:ext uri="{FF2B5EF4-FFF2-40B4-BE49-F238E27FC236}">
                    <a16:creationId xmlns:a16="http://schemas.microsoft.com/office/drawing/2014/main" id="{99637F4B-A787-4A23-A8C5-886C24FB4E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6" y="2784"/>
                <a:ext cx="96" cy="288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12700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Oval 28">
                <a:extLst>
                  <a:ext uri="{FF2B5EF4-FFF2-40B4-BE49-F238E27FC236}">
                    <a16:creationId xmlns:a16="http://schemas.microsoft.com/office/drawing/2014/main" id="{3D96D5E6-BADC-4B89-91E6-DDEB972886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2544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Oval 29">
                <a:extLst>
                  <a:ext uri="{FF2B5EF4-FFF2-40B4-BE49-F238E27FC236}">
                    <a16:creationId xmlns:a16="http://schemas.microsoft.com/office/drawing/2014/main" id="{CE9F70E8-D91A-4E70-8837-8E4F46D42D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4" y="2784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Oval 30">
                <a:extLst>
                  <a:ext uri="{FF2B5EF4-FFF2-40B4-BE49-F238E27FC236}">
                    <a16:creationId xmlns:a16="http://schemas.microsoft.com/office/drawing/2014/main" id="{24DF1465-6312-4752-8BE4-F18139F6FE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268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Oval 31">
                <a:extLst>
                  <a:ext uri="{FF2B5EF4-FFF2-40B4-BE49-F238E27FC236}">
                    <a16:creationId xmlns:a16="http://schemas.microsoft.com/office/drawing/2014/main" id="{8BC1A3F6-0F64-4A4F-8951-9D39879F8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6" y="2976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" name="Oval 32">
                <a:extLst>
                  <a:ext uri="{FF2B5EF4-FFF2-40B4-BE49-F238E27FC236}">
                    <a16:creationId xmlns:a16="http://schemas.microsoft.com/office/drawing/2014/main" id="{2A2C69C6-255C-4314-93BB-32274FE0AD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76" y="3024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Oval 33">
                <a:extLst>
                  <a:ext uri="{FF2B5EF4-FFF2-40B4-BE49-F238E27FC236}">
                    <a16:creationId xmlns:a16="http://schemas.microsoft.com/office/drawing/2014/main" id="{E2871CCF-D37D-4282-B146-3CACC90817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2" y="316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Oval 34">
                <a:extLst>
                  <a:ext uri="{FF2B5EF4-FFF2-40B4-BE49-F238E27FC236}">
                    <a16:creationId xmlns:a16="http://schemas.microsoft.com/office/drawing/2014/main" id="{864B38F6-8FA1-4A54-B3CB-C83B4A1F2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316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2" name="Oval 35">
                <a:extLst>
                  <a:ext uri="{FF2B5EF4-FFF2-40B4-BE49-F238E27FC236}">
                    <a16:creationId xmlns:a16="http://schemas.microsoft.com/office/drawing/2014/main" id="{E36DF627-AF25-46B9-9480-2FAB1E961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4" y="249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Oval 36">
                <a:extLst>
                  <a:ext uri="{FF2B5EF4-FFF2-40B4-BE49-F238E27FC236}">
                    <a16:creationId xmlns:a16="http://schemas.microsoft.com/office/drawing/2014/main" id="{1FF0914D-4E3A-4EED-AB91-4D212F320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6" y="3264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Oval 37">
                <a:extLst>
                  <a:ext uri="{FF2B5EF4-FFF2-40B4-BE49-F238E27FC236}">
                    <a16:creationId xmlns:a16="http://schemas.microsoft.com/office/drawing/2014/main" id="{C36603DF-D79F-4C12-A41D-6DCE54E1DE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2" y="2832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Oval 38">
                <a:extLst>
                  <a:ext uri="{FF2B5EF4-FFF2-40B4-BE49-F238E27FC236}">
                    <a16:creationId xmlns:a16="http://schemas.microsoft.com/office/drawing/2014/main" id="{6EFD6666-5864-4650-887C-DB257E94C7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2640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Oval 39">
                <a:extLst>
                  <a:ext uri="{FF2B5EF4-FFF2-40B4-BE49-F238E27FC236}">
                    <a16:creationId xmlns:a16="http://schemas.microsoft.com/office/drawing/2014/main" id="{F0A43736-A37B-4FBF-9F1A-E7BEEC174E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32" y="2544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Oval 40">
                <a:extLst>
                  <a:ext uri="{FF2B5EF4-FFF2-40B4-BE49-F238E27FC236}">
                    <a16:creationId xmlns:a16="http://schemas.microsoft.com/office/drawing/2014/main" id="{8E8FEC64-CB25-45E9-99FF-CD3819CF9B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4" y="2688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Oval 41">
                <a:extLst>
                  <a:ext uri="{FF2B5EF4-FFF2-40B4-BE49-F238E27FC236}">
                    <a16:creationId xmlns:a16="http://schemas.microsoft.com/office/drawing/2014/main" id="{23BFD295-766B-4E82-95E3-DC8D76E256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8" y="2880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Oval 42">
                <a:extLst>
                  <a:ext uri="{FF2B5EF4-FFF2-40B4-BE49-F238E27FC236}">
                    <a16:creationId xmlns:a16="http://schemas.microsoft.com/office/drawing/2014/main" id="{B3673213-0BFD-4734-BD14-6A5CFB392A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4" y="2736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Oval 43">
                <a:extLst>
                  <a:ext uri="{FF2B5EF4-FFF2-40B4-BE49-F238E27FC236}">
                    <a16:creationId xmlns:a16="http://schemas.microsoft.com/office/drawing/2014/main" id="{5F8F59D9-DDD6-491A-BDD2-4653C0346A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28" y="3120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Oval 44">
                <a:extLst>
                  <a:ext uri="{FF2B5EF4-FFF2-40B4-BE49-F238E27FC236}">
                    <a16:creationId xmlns:a16="http://schemas.microsoft.com/office/drawing/2014/main" id="{7B2D05C0-B919-4B75-B3D8-49DC540A9A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0" y="3072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Oval 45">
                <a:extLst>
                  <a:ext uri="{FF2B5EF4-FFF2-40B4-BE49-F238E27FC236}">
                    <a16:creationId xmlns:a16="http://schemas.microsoft.com/office/drawing/2014/main" id="{E6A58D9F-AA5A-4610-BB0E-9048D60413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84" y="3216"/>
                <a:ext cx="96" cy="96"/>
              </a:xfrm>
              <a:prstGeom prst="ellipse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46">
                <a:extLst>
                  <a:ext uri="{FF2B5EF4-FFF2-40B4-BE49-F238E27FC236}">
                    <a16:creationId xmlns:a16="http://schemas.microsoft.com/office/drawing/2014/main" id="{2C8F5907-B6BC-48B6-A9B0-DA7F289F5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92" y="3024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Oval 47">
                <a:extLst>
                  <a:ext uri="{FF2B5EF4-FFF2-40B4-BE49-F238E27FC236}">
                    <a16:creationId xmlns:a16="http://schemas.microsoft.com/office/drawing/2014/main" id="{BDE8FD43-1FE9-44F7-9886-9C1480ED56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96" y="3216"/>
                <a:ext cx="96" cy="96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5" name="Group 49">
                <a:extLst>
                  <a:ext uri="{FF2B5EF4-FFF2-40B4-BE49-F238E27FC236}">
                    <a16:creationId xmlns:a16="http://schemas.microsoft.com/office/drawing/2014/main" id="{9E9A41FF-4F61-4E63-846D-002371AA0C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72" y="2592"/>
                <a:ext cx="520" cy="610"/>
                <a:chOff x="3584" y="2462"/>
                <a:chExt cx="1460" cy="1714"/>
              </a:xfrm>
            </p:grpSpPr>
            <p:sp>
              <p:nvSpPr>
                <p:cNvPr id="45" name="Freeform 50" descr="Granite">
                  <a:extLst>
                    <a:ext uri="{FF2B5EF4-FFF2-40B4-BE49-F238E27FC236}">
                      <a16:creationId xmlns:a16="http://schemas.microsoft.com/office/drawing/2014/main" id="{56448F1C-C6D6-4932-8012-BE04A6C43D9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26" y="3295"/>
                  <a:ext cx="406" cy="449"/>
                </a:xfrm>
                <a:custGeom>
                  <a:avLst/>
                  <a:gdLst>
                    <a:gd name="T0" fmla="*/ 344 w 406"/>
                    <a:gd name="T1" fmla="*/ 296 h 449"/>
                    <a:gd name="T2" fmla="*/ 306 w 406"/>
                    <a:gd name="T3" fmla="*/ 356 h 449"/>
                    <a:gd name="T4" fmla="*/ 229 w 406"/>
                    <a:gd name="T5" fmla="*/ 394 h 449"/>
                    <a:gd name="T6" fmla="*/ 152 w 406"/>
                    <a:gd name="T7" fmla="*/ 344 h 449"/>
                    <a:gd name="T8" fmla="*/ 104 w 406"/>
                    <a:gd name="T9" fmla="*/ 248 h 449"/>
                    <a:gd name="T10" fmla="*/ 56 w 406"/>
                    <a:gd name="T11" fmla="*/ 104 h 449"/>
                    <a:gd name="T12" fmla="*/ 8 w 406"/>
                    <a:gd name="T13" fmla="*/ 8 h 449"/>
                    <a:gd name="T14" fmla="*/ 8 w 406"/>
                    <a:gd name="T15" fmla="*/ 56 h 449"/>
                    <a:gd name="T16" fmla="*/ 56 w 406"/>
                    <a:gd name="T17" fmla="*/ 248 h 449"/>
                    <a:gd name="T18" fmla="*/ 152 w 406"/>
                    <a:gd name="T19" fmla="*/ 392 h 449"/>
                    <a:gd name="T20" fmla="*/ 248 w 406"/>
                    <a:gd name="T21" fmla="*/ 440 h 449"/>
                    <a:gd name="T22" fmla="*/ 382 w 406"/>
                    <a:gd name="T23" fmla="*/ 339 h 449"/>
                    <a:gd name="T24" fmla="*/ 392 w 406"/>
                    <a:gd name="T25" fmla="*/ 296 h 449"/>
                    <a:gd name="T26" fmla="*/ 344 w 406"/>
                    <a:gd name="T27" fmla="*/ 296 h 449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06"/>
                    <a:gd name="T43" fmla="*/ 0 h 449"/>
                    <a:gd name="T44" fmla="*/ 406 w 406"/>
                    <a:gd name="T45" fmla="*/ 449 h 449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06" h="449">
                      <a:moveTo>
                        <a:pt x="344" y="296"/>
                      </a:moveTo>
                      <a:cubicBezTo>
                        <a:pt x="330" y="306"/>
                        <a:pt x="325" y="340"/>
                        <a:pt x="306" y="356"/>
                      </a:cubicBezTo>
                      <a:cubicBezTo>
                        <a:pt x="287" y="372"/>
                        <a:pt x="255" y="396"/>
                        <a:pt x="229" y="394"/>
                      </a:cubicBezTo>
                      <a:cubicBezTo>
                        <a:pt x="203" y="392"/>
                        <a:pt x="173" y="368"/>
                        <a:pt x="152" y="344"/>
                      </a:cubicBezTo>
                      <a:cubicBezTo>
                        <a:pt x="131" y="320"/>
                        <a:pt x="120" y="288"/>
                        <a:pt x="104" y="248"/>
                      </a:cubicBezTo>
                      <a:cubicBezTo>
                        <a:pt x="88" y="208"/>
                        <a:pt x="72" y="144"/>
                        <a:pt x="56" y="104"/>
                      </a:cubicBezTo>
                      <a:cubicBezTo>
                        <a:pt x="40" y="64"/>
                        <a:pt x="16" y="16"/>
                        <a:pt x="8" y="8"/>
                      </a:cubicBezTo>
                      <a:cubicBezTo>
                        <a:pt x="0" y="0"/>
                        <a:pt x="0" y="16"/>
                        <a:pt x="8" y="56"/>
                      </a:cubicBezTo>
                      <a:cubicBezTo>
                        <a:pt x="16" y="96"/>
                        <a:pt x="32" y="192"/>
                        <a:pt x="56" y="248"/>
                      </a:cubicBezTo>
                      <a:cubicBezTo>
                        <a:pt x="80" y="304"/>
                        <a:pt x="120" y="360"/>
                        <a:pt x="152" y="392"/>
                      </a:cubicBezTo>
                      <a:cubicBezTo>
                        <a:pt x="184" y="424"/>
                        <a:pt x="210" y="449"/>
                        <a:pt x="248" y="440"/>
                      </a:cubicBezTo>
                      <a:cubicBezTo>
                        <a:pt x="286" y="431"/>
                        <a:pt x="358" y="363"/>
                        <a:pt x="382" y="339"/>
                      </a:cubicBezTo>
                      <a:cubicBezTo>
                        <a:pt x="406" y="315"/>
                        <a:pt x="398" y="303"/>
                        <a:pt x="392" y="296"/>
                      </a:cubicBezTo>
                      <a:cubicBezTo>
                        <a:pt x="386" y="289"/>
                        <a:pt x="360" y="288"/>
                        <a:pt x="344" y="296"/>
                      </a:cubicBezTo>
                      <a:close/>
                    </a:path>
                  </a:pathLst>
                </a:custGeom>
                <a:blipFill dpi="0" rotWithShape="1">
                  <a:blip r:embed="rId4"/>
                  <a:srcRect/>
                  <a:tile tx="0" ty="0" sx="100000" sy="100000" flip="none" algn="tl"/>
                </a:blip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46" name="Group 51">
                  <a:extLst>
                    <a:ext uri="{FF2B5EF4-FFF2-40B4-BE49-F238E27FC236}">
                      <a16:creationId xmlns:a16="http://schemas.microsoft.com/office/drawing/2014/main" id="{961DDDE9-D753-4F66-AD99-956C90C358F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84" y="2462"/>
                  <a:ext cx="1460" cy="1714"/>
                  <a:chOff x="3584" y="2486"/>
                  <a:chExt cx="1460" cy="1714"/>
                </a:xfrm>
              </p:grpSpPr>
              <p:sp>
                <p:nvSpPr>
                  <p:cNvPr id="47" name="Freeform 52" descr="Granite">
                    <a:extLst>
                      <a:ext uri="{FF2B5EF4-FFF2-40B4-BE49-F238E27FC236}">
                        <a16:creationId xmlns:a16="http://schemas.microsoft.com/office/drawing/2014/main" id="{7A4AB45C-F065-4226-BDC7-CF353B322A5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84" y="3003"/>
                    <a:ext cx="1216" cy="1197"/>
                  </a:xfrm>
                  <a:custGeom>
                    <a:avLst/>
                    <a:gdLst>
                      <a:gd name="T0" fmla="*/ 584 w 1216"/>
                      <a:gd name="T1" fmla="*/ 21 h 1197"/>
                      <a:gd name="T2" fmla="*/ 632 w 1216"/>
                      <a:gd name="T3" fmla="*/ 69 h 1197"/>
                      <a:gd name="T4" fmla="*/ 680 w 1216"/>
                      <a:gd name="T5" fmla="*/ 69 h 1197"/>
                      <a:gd name="T6" fmla="*/ 776 w 1216"/>
                      <a:gd name="T7" fmla="*/ 117 h 1197"/>
                      <a:gd name="T8" fmla="*/ 824 w 1216"/>
                      <a:gd name="T9" fmla="*/ 165 h 1197"/>
                      <a:gd name="T10" fmla="*/ 920 w 1216"/>
                      <a:gd name="T11" fmla="*/ 405 h 1197"/>
                      <a:gd name="T12" fmla="*/ 1064 w 1216"/>
                      <a:gd name="T13" fmla="*/ 213 h 1197"/>
                      <a:gd name="T14" fmla="*/ 1064 w 1216"/>
                      <a:gd name="T15" fmla="*/ 117 h 1197"/>
                      <a:gd name="T16" fmla="*/ 1160 w 1216"/>
                      <a:gd name="T17" fmla="*/ 69 h 1197"/>
                      <a:gd name="T18" fmla="*/ 1208 w 1216"/>
                      <a:gd name="T19" fmla="*/ 165 h 1197"/>
                      <a:gd name="T20" fmla="*/ 1112 w 1216"/>
                      <a:gd name="T21" fmla="*/ 261 h 1197"/>
                      <a:gd name="T22" fmla="*/ 968 w 1216"/>
                      <a:gd name="T23" fmla="*/ 549 h 1197"/>
                      <a:gd name="T24" fmla="*/ 776 w 1216"/>
                      <a:gd name="T25" fmla="*/ 405 h 1197"/>
                      <a:gd name="T26" fmla="*/ 728 w 1216"/>
                      <a:gd name="T27" fmla="*/ 309 h 1197"/>
                      <a:gd name="T28" fmla="*/ 776 w 1216"/>
                      <a:gd name="T29" fmla="*/ 597 h 1197"/>
                      <a:gd name="T30" fmla="*/ 824 w 1216"/>
                      <a:gd name="T31" fmla="*/ 789 h 1197"/>
                      <a:gd name="T32" fmla="*/ 920 w 1216"/>
                      <a:gd name="T33" fmla="*/ 1077 h 1197"/>
                      <a:gd name="T34" fmla="*/ 1016 w 1216"/>
                      <a:gd name="T35" fmla="*/ 1125 h 1197"/>
                      <a:gd name="T36" fmla="*/ 1016 w 1216"/>
                      <a:gd name="T37" fmla="*/ 1173 h 1197"/>
                      <a:gd name="T38" fmla="*/ 872 w 1216"/>
                      <a:gd name="T39" fmla="*/ 1173 h 1197"/>
                      <a:gd name="T40" fmla="*/ 776 w 1216"/>
                      <a:gd name="T41" fmla="*/ 1029 h 1197"/>
                      <a:gd name="T42" fmla="*/ 632 w 1216"/>
                      <a:gd name="T43" fmla="*/ 741 h 1197"/>
                      <a:gd name="T44" fmla="*/ 554 w 1216"/>
                      <a:gd name="T45" fmla="*/ 624 h 1197"/>
                      <a:gd name="T46" fmla="*/ 503 w 1216"/>
                      <a:gd name="T47" fmla="*/ 778 h 1197"/>
                      <a:gd name="T48" fmla="*/ 440 w 1216"/>
                      <a:gd name="T49" fmla="*/ 1077 h 1197"/>
                      <a:gd name="T50" fmla="*/ 392 w 1216"/>
                      <a:gd name="T51" fmla="*/ 1173 h 1197"/>
                      <a:gd name="T52" fmla="*/ 248 w 1216"/>
                      <a:gd name="T53" fmla="*/ 1173 h 1197"/>
                      <a:gd name="T54" fmla="*/ 263 w 1216"/>
                      <a:gd name="T55" fmla="*/ 1092 h 1197"/>
                      <a:gd name="T56" fmla="*/ 326 w 1216"/>
                      <a:gd name="T57" fmla="*/ 1035 h 1197"/>
                      <a:gd name="T58" fmla="*/ 344 w 1216"/>
                      <a:gd name="T59" fmla="*/ 933 h 1197"/>
                      <a:gd name="T60" fmla="*/ 344 w 1216"/>
                      <a:gd name="T61" fmla="*/ 501 h 1197"/>
                      <a:gd name="T62" fmla="*/ 344 w 1216"/>
                      <a:gd name="T63" fmla="*/ 261 h 1197"/>
                      <a:gd name="T64" fmla="*/ 296 w 1216"/>
                      <a:gd name="T65" fmla="*/ 453 h 1197"/>
                      <a:gd name="T66" fmla="*/ 152 w 1216"/>
                      <a:gd name="T67" fmla="*/ 645 h 1197"/>
                      <a:gd name="T68" fmla="*/ 152 w 1216"/>
                      <a:gd name="T69" fmla="*/ 693 h 1197"/>
                      <a:gd name="T70" fmla="*/ 104 w 1216"/>
                      <a:gd name="T71" fmla="*/ 741 h 1197"/>
                      <a:gd name="T72" fmla="*/ 8 w 1216"/>
                      <a:gd name="T73" fmla="*/ 693 h 1197"/>
                      <a:gd name="T74" fmla="*/ 56 w 1216"/>
                      <a:gd name="T75" fmla="*/ 597 h 1197"/>
                      <a:gd name="T76" fmla="*/ 104 w 1216"/>
                      <a:gd name="T77" fmla="*/ 597 h 1197"/>
                      <a:gd name="T78" fmla="*/ 200 w 1216"/>
                      <a:gd name="T79" fmla="*/ 405 h 1197"/>
                      <a:gd name="T80" fmla="*/ 248 w 1216"/>
                      <a:gd name="T81" fmla="*/ 117 h 1197"/>
                      <a:gd name="T82" fmla="*/ 337 w 1216"/>
                      <a:gd name="T83" fmla="*/ 59 h 1197"/>
                      <a:gd name="T84" fmla="*/ 440 w 1216"/>
                      <a:gd name="T85" fmla="*/ 69 h 1197"/>
                      <a:gd name="T86" fmla="*/ 480 w 1216"/>
                      <a:gd name="T87" fmla="*/ 8 h 1197"/>
                      <a:gd name="T88" fmla="*/ 584 w 1216"/>
                      <a:gd name="T89" fmla="*/ 21 h 1197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1216"/>
                      <a:gd name="T136" fmla="*/ 0 h 1197"/>
                      <a:gd name="T137" fmla="*/ 1216 w 1216"/>
                      <a:gd name="T138" fmla="*/ 1197 h 1197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1216" h="1197">
                        <a:moveTo>
                          <a:pt x="584" y="21"/>
                        </a:moveTo>
                        <a:cubicBezTo>
                          <a:pt x="608" y="37"/>
                          <a:pt x="616" y="61"/>
                          <a:pt x="632" y="69"/>
                        </a:cubicBezTo>
                        <a:cubicBezTo>
                          <a:pt x="648" y="77"/>
                          <a:pt x="656" y="61"/>
                          <a:pt x="680" y="69"/>
                        </a:cubicBezTo>
                        <a:cubicBezTo>
                          <a:pt x="704" y="77"/>
                          <a:pt x="752" y="101"/>
                          <a:pt x="776" y="117"/>
                        </a:cubicBezTo>
                        <a:cubicBezTo>
                          <a:pt x="800" y="133"/>
                          <a:pt x="800" y="117"/>
                          <a:pt x="824" y="165"/>
                        </a:cubicBezTo>
                        <a:cubicBezTo>
                          <a:pt x="848" y="213"/>
                          <a:pt x="880" y="397"/>
                          <a:pt x="920" y="405"/>
                        </a:cubicBezTo>
                        <a:cubicBezTo>
                          <a:pt x="960" y="413"/>
                          <a:pt x="1040" y="261"/>
                          <a:pt x="1064" y="213"/>
                        </a:cubicBezTo>
                        <a:cubicBezTo>
                          <a:pt x="1088" y="165"/>
                          <a:pt x="1048" y="141"/>
                          <a:pt x="1064" y="117"/>
                        </a:cubicBezTo>
                        <a:cubicBezTo>
                          <a:pt x="1080" y="93"/>
                          <a:pt x="1136" y="61"/>
                          <a:pt x="1160" y="69"/>
                        </a:cubicBezTo>
                        <a:cubicBezTo>
                          <a:pt x="1184" y="77"/>
                          <a:pt x="1216" y="133"/>
                          <a:pt x="1208" y="165"/>
                        </a:cubicBezTo>
                        <a:cubicBezTo>
                          <a:pt x="1200" y="197"/>
                          <a:pt x="1152" y="197"/>
                          <a:pt x="1112" y="261"/>
                        </a:cubicBezTo>
                        <a:cubicBezTo>
                          <a:pt x="1072" y="325"/>
                          <a:pt x="1024" y="525"/>
                          <a:pt x="968" y="549"/>
                        </a:cubicBezTo>
                        <a:cubicBezTo>
                          <a:pt x="912" y="573"/>
                          <a:pt x="816" y="445"/>
                          <a:pt x="776" y="405"/>
                        </a:cubicBezTo>
                        <a:cubicBezTo>
                          <a:pt x="736" y="365"/>
                          <a:pt x="728" y="277"/>
                          <a:pt x="728" y="309"/>
                        </a:cubicBezTo>
                        <a:cubicBezTo>
                          <a:pt x="728" y="341"/>
                          <a:pt x="760" y="517"/>
                          <a:pt x="776" y="597"/>
                        </a:cubicBezTo>
                        <a:cubicBezTo>
                          <a:pt x="792" y="677"/>
                          <a:pt x="800" y="709"/>
                          <a:pt x="824" y="789"/>
                        </a:cubicBezTo>
                        <a:cubicBezTo>
                          <a:pt x="848" y="869"/>
                          <a:pt x="888" y="1021"/>
                          <a:pt x="920" y="1077"/>
                        </a:cubicBezTo>
                        <a:cubicBezTo>
                          <a:pt x="952" y="1133"/>
                          <a:pt x="1000" y="1109"/>
                          <a:pt x="1016" y="1125"/>
                        </a:cubicBezTo>
                        <a:cubicBezTo>
                          <a:pt x="1032" y="1141"/>
                          <a:pt x="1040" y="1165"/>
                          <a:pt x="1016" y="1173"/>
                        </a:cubicBezTo>
                        <a:cubicBezTo>
                          <a:pt x="992" y="1181"/>
                          <a:pt x="912" y="1197"/>
                          <a:pt x="872" y="1173"/>
                        </a:cubicBezTo>
                        <a:cubicBezTo>
                          <a:pt x="832" y="1149"/>
                          <a:pt x="816" y="1101"/>
                          <a:pt x="776" y="1029"/>
                        </a:cubicBezTo>
                        <a:cubicBezTo>
                          <a:pt x="736" y="957"/>
                          <a:pt x="669" y="808"/>
                          <a:pt x="632" y="741"/>
                        </a:cubicBezTo>
                        <a:cubicBezTo>
                          <a:pt x="595" y="674"/>
                          <a:pt x="575" y="618"/>
                          <a:pt x="554" y="624"/>
                        </a:cubicBezTo>
                        <a:cubicBezTo>
                          <a:pt x="533" y="630"/>
                          <a:pt x="522" y="703"/>
                          <a:pt x="503" y="778"/>
                        </a:cubicBezTo>
                        <a:cubicBezTo>
                          <a:pt x="484" y="853"/>
                          <a:pt x="458" y="1011"/>
                          <a:pt x="440" y="1077"/>
                        </a:cubicBezTo>
                        <a:cubicBezTo>
                          <a:pt x="422" y="1143"/>
                          <a:pt x="424" y="1157"/>
                          <a:pt x="392" y="1173"/>
                        </a:cubicBezTo>
                        <a:cubicBezTo>
                          <a:pt x="360" y="1189"/>
                          <a:pt x="269" y="1186"/>
                          <a:pt x="248" y="1173"/>
                        </a:cubicBezTo>
                        <a:cubicBezTo>
                          <a:pt x="227" y="1160"/>
                          <a:pt x="250" y="1115"/>
                          <a:pt x="263" y="1092"/>
                        </a:cubicBezTo>
                        <a:cubicBezTo>
                          <a:pt x="276" y="1069"/>
                          <a:pt x="312" y="1061"/>
                          <a:pt x="326" y="1035"/>
                        </a:cubicBezTo>
                        <a:cubicBezTo>
                          <a:pt x="340" y="1009"/>
                          <a:pt x="341" y="1022"/>
                          <a:pt x="344" y="933"/>
                        </a:cubicBezTo>
                        <a:cubicBezTo>
                          <a:pt x="347" y="844"/>
                          <a:pt x="344" y="613"/>
                          <a:pt x="344" y="501"/>
                        </a:cubicBezTo>
                        <a:cubicBezTo>
                          <a:pt x="344" y="389"/>
                          <a:pt x="352" y="269"/>
                          <a:pt x="344" y="261"/>
                        </a:cubicBezTo>
                        <a:cubicBezTo>
                          <a:pt x="336" y="253"/>
                          <a:pt x="328" y="389"/>
                          <a:pt x="296" y="453"/>
                        </a:cubicBezTo>
                        <a:cubicBezTo>
                          <a:pt x="264" y="517"/>
                          <a:pt x="176" y="605"/>
                          <a:pt x="152" y="645"/>
                        </a:cubicBezTo>
                        <a:cubicBezTo>
                          <a:pt x="128" y="685"/>
                          <a:pt x="160" y="677"/>
                          <a:pt x="152" y="693"/>
                        </a:cubicBezTo>
                        <a:cubicBezTo>
                          <a:pt x="144" y="709"/>
                          <a:pt x="128" y="741"/>
                          <a:pt x="104" y="741"/>
                        </a:cubicBezTo>
                        <a:cubicBezTo>
                          <a:pt x="80" y="741"/>
                          <a:pt x="16" y="717"/>
                          <a:pt x="8" y="693"/>
                        </a:cubicBezTo>
                        <a:cubicBezTo>
                          <a:pt x="0" y="669"/>
                          <a:pt x="40" y="613"/>
                          <a:pt x="56" y="597"/>
                        </a:cubicBezTo>
                        <a:cubicBezTo>
                          <a:pt x="72" y="581"/>
                          <a:pt x="80" y="629"/>
                          <a:pt x="104" y="597"/>
                        </a:cubicBezTo>
                        <a:cubicBezTo>
                          <a:pt x="128" y="565"/>
                          <a:pt x="176" y="485"/>
                          <a:pt x="200" y="405"/>
                        </a:cubicBezTo>
                        <a:cubicBezTo>
                          <a:pt x="224" y="325"/>
                          <a:pt x="225" y="175"/>
                          <a:pt x="248" y="117"/>
                        </a:cubicBezTo>
                        <a:cubicBezTo>
                          <a:pt x="271" y="59"/>
                          <a:pt x="305" y="67"/>
                          <a:pt x="337" y="59"/>
                        </a:cubicBezTo>
                        <a:cubicBezTo>
                          <a:pt x="369" y="51"/>
                          <a:pt x="416" y="77"/>
                          <a:pt x="440" y="69"/>
                        </a:cubicBezTo>
                        <a:cubicBezTo>
                          <a:pt x="464" y="61"/>
                          <a:pt x="456" y="16"/>
                          <a:pt x="480" y="8"/>
                        </a:cubicBezTo>
                        <a:cubicBezTo>
                          <a:pt x="504" y="0"/>
                          <a:pt x="562" y="18"/>
                          <a:pt x="584" y="21"/>
                        </a:cubicBezTo>
                        <a:close/>
                      </a:path>
                    </a:pathLst>
                  </a:custGeom>
                  <a:blipFill dpi="0" rotWithShape="1">
                    <a:blip r:embed="rId4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48" name="Group 53">
                    <a:extLst>
                      <a:ext uri="{FF2B5EF4-FFF2-40B4-BE49-F238E27FC236}">
                        <a16:creationId xmlns:a16="http://schemas.microsoft.com/office/drawing/2014/main" id="{15B7E352-D96C-4920-9F92-7AB660B15FE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516" y="2486"/>
                    <a:ext cx="528" cy="1546"/>
                    <a:chOff x="4516" y="2482"/>
                    <a:chExt cx="528" cy="1546"/>
                  </a:xfrm>
                </p:grpSpPr>
                <p:sp>
                  <p:nvSpPr>
                    <p:cNvPr id="58374" name="Rectangle 54">
                      <a:extLst>
                        <a:ext uri="{FF2B5EF4-FFF2-40B4-BE49-F238E27FC236}">
                          <a16:creationId xmlns:a16="http://schemas.microsoft.com/office/drawing/2014/main" id="{0316BC93-6610-4372-8711-45A325E9F76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480214">
                      <a:off x="4712" y="2911"/>
                      <a:ext cx="47" cy="191"/>
                    </a:xfrm>
                    <a:prstGeom prst="rect">
                      <a:avLst/>
                    </a:prstGeom>
                    <a:solidFill>
                      <a:srgbClr val="0000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•"/>
                        <a:defRPr sz="2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»"/>
                        <a:defRPr sz="2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•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SzTx/>
                        <a:buFontTx/>
                        <a:buNone/>
                      </a:pPr>
                      <a:endParaRPr lang="en-US" altLang="en-US" sz="1800">
                        <a:solidFill>
                          <a:srgbClr val="00009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58375" name="Rectangle 55">
                      <a:extLst>
                        <a:ext uri="{FF2B5EF4-FFF2-40B4-BE49-F238E27FC236}">
                          <a16:creationId xmlns:a16="http://schemas.microsoft.com/office/drawing/2014/main" id="{85712ECA-CA3A-4597-B2E5-3BB74505DDA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 rot="480214">
                      <a:off x="4624" y="3215"/>
                      <a:ext cx="48" cy="813"/>
                    </a:xfrm>
                    <a:prstGeom prst="rect">
                      <a:avLst/>
                    </a:prstGeom>
                    <a:solidFill>
                      <a:srgbClr val="00009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•"/>
                        <a:defRPr sz="2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–"/>
                        <a:defRPr sz="2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»"/>
                        <a:defRPr sz="2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•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30000"/>
                        </a:spcBef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SzPct val="100000"/>
                        <a:buChar char="–"/>
                        <a:defRPr sz="14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>
                        <a:spcBef>
                          <a:spcPct val="0"/>
                        </a:spcBef>
                        <a:buSzTx/>
                        <a:buFontTx/>
                        <a:buNone/>
                      </a:pPr>
                      <a:endParaRPr lang="en-US" altLang="en-US" sz="1800">
                        <a:solidFill>
                          <a:srgbClr val="000099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58376" name="Group 56">
                      <a:extLst>
                        <a:ext uri="{FF2B5EF4-FFF2-40B4-BE49-F238E27FC236}">
                          <a16:creationId xmlns:a16="http://schemas.microsoft.com/office/drawing/2014/main" id="{324C4396-C7FF-4413-8968-607E7664529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rot="480214">
                      <a:off x="4516" y="2482"/>
                      <a:ext cx="528" cy="432"/>
                      <a:chOff x="4800" y="2256"/>
                      <a:chExt cx="528" cy="432"/>
                    </a:xfrm>
                  </p:grpSpPr>
                  <p:sp>
                    <p:nvSpPr>
                      <p:cNvPr id="58377" name="AutoShape 57">
                        <a:extLst>
                          <a:ext uri="{FF2B5EF4-FFF2-40B4-BE49-F238E27FC236}">
                            <a16:creationId xmlns:a16="http://schemas.microsoft.com/office/drawing/2014/main" id="{537D4580-2DFD-403B-8E5B-534D3167B6B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 flipV="1">
                        <a:off x="4848" y="2256"/>
                        <a:ext cx="432" cy="432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0 w 21600"/>
                          <a:gd name="T3" fmla="*/ 0 h 21600"/>
                          <a:gd name="T4" fmla="*/ 0 w 21600"/>
                          <a:gd name="T5" fmla="*/ 0 h 21600"/>
                          <a:gd name="T6" fmla="*/ 0 w 21600"/>
                          <a:gd name="T7" fmla="*/ 0 h 2160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350 w 21600"/>
                          <a:gd name="T13" fmla="*/ 0 h 21600"/>
                          <a:gd name="T14" fmla="*/ 21250 w 21600"/>
                          <a:gd name="T15" fmla="*/ 12650 h 2160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1600" h="21600">
                            <a:moveTo>
                              <a:pt x="3487" y="10575"/>
                            </a:moveTo>
                            <a:cubicBezTo>
                              <a:pt x="3609" y="6623"/>
                              <a:pt x="6847" y="3483"/>
                              <a:pt x="10800" y="3484"/>
                            </a:cubicBezTo>
                            <a:cubicBezTo>
                              <a:pt x="14752" y="3484"/>
                              <a:pt x="17990" y="6623"/>
                              <a:pt x="18112" y="10575"/>
                            </a:cubicBezTo>
                            <a:lnTo>
                              <a:pt x="21594" y="10467"/>
                            </a:lnTo>
                            <a:cubicBezTo>
                              <a:pt x="21415" y="4635"/>
                              <a:pt x="16635" y="-1"/>
                              <a:pt x="10799" y="0"/>
                            </a:cubicBezTo>
                            <a:cubicBezTo>
                              <a:pt x="4964" y="0"/>
                              <a:pt x="184" y="4635"/>
                              <a:pt x="5" y="10467"/>
                            </a:cubicBezTo>
                            <a:lnTo>
                              <a:pt x="3487" y="10575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378" name="Rectangle 58">
                        <a:extLst>
                          <a:ext uri="{FF2B5EF4-FFF2-40B4-BE49-F238E27FC236}">
                            <a16:creationId xmlns:a16="http://schemas.microsoft.com/office/drawing/2014/main" id="{573D177A-E1EB-4F76-AEDD-4EBD78FCEEC4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040" y="2474"/>
                        <a:ext cx="48" cy="144"/>
                      </a:xfrm>
                      <a:prstGeom prst="rect">
                        <a:avLst/>
                      </a:prstGeom>
                      <a:solidFill>
                        <a:srgbClr val="0000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1pPr>
                        <a:lvl2pPr marL="742950" indent="-28575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28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2pPr>
                        <a:lvl3pPr marL="11430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»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3pPr>
                        <a:lvl4pPr marL="16002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4pPr>
                        <a:lvl5pPr marL="20574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>
                          <a:spcBef>
                            <a:spcPct val="0"/>
                          </a:spcBef>
                          <a:buSzTx/>
                          <a:buFontTx/>
                          <a:buNone/>
                        </a:pPr>
                        <a:endParaRPr lang="en-US" altLang="en-US" sz="1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8379" name="AutoShape 59">
                        <a:extLst>
                          <a:ext uri="{FF2B5EF4-FFF2-40B4-BE49-F238E27FC236}">
                            <a16:creationId xmlns:a16="http://schemas.microsoft.com/office/drawing/2014/main" id="{9C783056-1E74-4B38-BFB0-5A872FC7F3B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800" y="2371"/>
                        <a:ext cx="144" cy="125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rgbClr val="0000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1pPr>
                        <a:lvl2pPr marL="742950" indent="-28575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28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2pPr>
                        <a:lvl3pPr marL="11430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»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3pPr>
                        <a:lvl4pPr marL="16002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4pPr>
                        <a:lvl5pPr marL="20574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>
                          <a:spcBef>
                            <a:spcPct val="0"/>
                          </a:spcBef>
                          <a:buSzTx/>
                          <a:buFontTx/>
                          <a:buNone/>
                        </a:pPr>
                        <a:endParaRPr lang="en-US" altLang="en-US" sz="1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8380" name="AutoShape 60">
                        <a:extLst>
                          <a:ext uri="{FF2B5EF4-FFF2-40B4-BE49-F238E27FC236}">
                            <a16:creationId xmlns:a16="http://schemas.microsoft.com/office/drawing/2014/main" id="{8BCE6E52-F27B-4A47-A53C-8441FA2651D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992" y="2371"/>
                        <a:ext cx="144" cy="125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rgbClr val="0000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1pPr>
                        <a:lvl2pPr marL="742950" indent="-28575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28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2pPr>
                        <a:lvl3pPr marL="11430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»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3pPr>
                        <a:lvl4pPr marL="16002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4pPr>
                        <a:lvl5pPr marL="20574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>
                          <a:spcBef>
                            <a:spcPct val="0"/>
                          </a:spcBef>
                          <a:buSzTx/>
                          <a:buFontTx/>
                          <a:buNone/>
                        </a:pPr>
                        <a:endParaRPr lang="en-US" altLang="en-US" sz="1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58381" name="AutoShape 61">
                        <a:extLst>
                          <a:ext uri="{FF2B5EF4-FFF2-40B4-BE49-F238E27FC236}">
                            <a16:creationId xmlns:a16="http://schemas.microsoft.com/office/drawing/2014/main" id="{DB1F51C9-2975-4C88-BED9-A4B4C003C0B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184" y="2371"/>
                        <a:ext cx="144" cy="125"/>
                      </a:xfrm>
                      <a:prstGeom prst="triangle">
                        <a:avLst>
                          <a:gd name="adj" fmla="val 50000"/>
                        </a:avLst>
                      </a:prstGeom>
                      <a:solidFill>
                        <a:srgbClr val="000099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1pPr>
                        <a:lvl2pPr marL="742950" indent="-28575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28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2pPr>
                        <a:lvl3pPr marL="11430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»"/>
                          <a:defRPr sz="2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3pPr>
                        <a:lvl4pPr marL="16002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•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4pPr>
                        <a:lvl5pPr marL="2057400" indent="-22860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5pPr>
                        <a:lvl6pPr marL="25146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6pPr>
                        <a:lvl7pPr marL="29718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7pPr>
                        <a:lvl8pPr marL="34290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8pPr>
                        <a:lvl9pPr marL="3886200" indent="-228600" eaLnBrk="0" fontAlgn="base" hangingPunct="0">
                          <a:lnSpc>
                            <a:spcPct val="90000"/>
                          </a:lnSpc>
                          <a:spcBef>
                            <a:spcPct val="30000"/>
                          </a:spcBef>
                          <a:spcAft>
                            <a:spcPct val="0"/>
                          </a:spcAft>
                          <a:buSzPct val="100000"/>
                          <a:buChar char="–"/>
                          <a:defRPr sz="1400" b="1">
                            <a:solidFill>
                              <a:schemeClr val="tx1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defRPr>
                        </a:lvl9pPr>
                      </a:lstStyle>
                      <a:p>
                        <a:pPr>
                          <a:spcBef>
                            <a:spcPct val="0"/>
                          </a:spcBef>
                          <a:buSzTx/>
                          <a:buFontTx/>
                          <a:buNone/>
                        </a:pPr>
                        <a:endParaRPr lang="en-US" altLang="en-US" sz="1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endParaRPr>
                      </a:p>
                    </p:txBody>
                  </p:sp>
                </p:grpSp>
              </p:grpSp>
              <p:grpSp>
                <p:nvGrpSpPr>
                  <p:cNvPr id="49" name="Group 62">
                    <a:extLst>
                      <a:ext uri="{FF2B5EF4-FFF2-40B4-BE49-F238E27FC236}">
                        <a16:creationId xmlns:a16="http://schemas.microsoft.com/office/drawing/2014/main" id="{64B07382-CD81-4B7D-BA00-5F7AB6D4E87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900" y="2538"/>
                    <a:ext cx="480" cy="534"/>
                    <a:chOff x="3900" y="2528"/>
                    <a:chExt cx="480" cy="534"/>
                  </a:xfrm>
                </p:grpSpPr>
                <p:sp>
                  <p:nvSpPr>
                    <p:cNvPr id="50" name="Freeform 63">
                      <a:extLst>
                        <a:ext uri="{FF2B5EF4-FFF2-40B4-BE49-F238E27FC236}">
                          <a16:creationId xmlns:a16="http://schemas.microsoft.com/office/drawing/2014/main" id="{5E4808BF-99A5-410B-8EFC-437841268C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958" y="2692"/>
                      <a:ext cx="336" cy="370"/>
                    </a:xfrm>
                    <a:custGeom>
                      <a:avLst/>
                      <a:gdLst>
                        <a:gd name="T0" fmla="*/ 137 w 336"/>
                        <a:gd name="T1" fmla="*/ 5 h 370"/>
                        <a:gd name="T2" fmla="*/ 77 w 336"/>
                        <a:gd name="T3" fmla="*/ 13 h 370"/>
                        <a:gd name="T4" fmla="*/ 29 w 336"/>
                        <a:gd name="T5" fmla="*/ 49 h 370"/>
                        <a:gd name="T6" fmla="*/ 2 w 336"/>
                        <a:gd name="T7" fmla="*/ 104 h 370"/>
                        <a:gd name="T8" fmla="*/ 14 w 336"/>
                        <a:gd name="T9" fmla="*/ 177 h 370"/>
                        <a:gd name="T10" fmla="*/ 83 w 336"/>
                        <a:gd name="T11" fmla="*/ 309 h 370"/>
                        <a:gd name="T12" fmla="*/ 102 w 336"/>
                        <a:gd name="T13" fmla="*/ 357 h 370"/>
                        <a:gd name="T14" fmla="*/ 165 w 336"/>
                        <a:gd name="T15" fmla="*/ 362 h 370"/>
                        <a:gd name="T16" fmla="*/ 219 w 336"/>
                        <a:gd name="T17" fmla="*/ 363 h 370"/>
                        <a:gd name="T18" fmla="*/ 243 w 336"/>
                        <a:gd name="T19" fmla="*/ 321 h 370"/>
                        <a:gd name="T20" fmla="*/ 277 w 336"/>
                        <a:gd name="T21" fmla="*/ 238 h 370"/>
                        <a:gd name="T22" fmla="*/ 310 w 336"/>
                        <a:gd name="T23" fmla="*/ 166 h 370"/>
                        <a:gd name="T24" fmla="*/ 319 w 336"/>
                        <a:gd name="T25" fmla="*/ 47 h 370"/>
                        <a:gd name="T26" fmla="*/ 210 w 336"/>
                        <a:gd name="T27" fmla="*/ 7 h 370"/>
                        <a:gd name="T28" fmla="*/ 137 w 336"/>
                        <a:gd name="T29" fmla="*/ 5 h 370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w 336"/>
                        <a:gd name="T46" fmla="*/ 0 h 370"/>
                        <a:gd name="T47" fmla="*/ 336 w 336"/>
                        <a:gd name="T48" fmla="*/ 370 h 370"/>
                      </a:gdLst>
                      <a:ahLst/>
                      <a:cxnLst>
                        <a:cxn ang="T30">
                          <a:pos x="T0" y="T1"/>
                        </a:cxn>
                        <a:cxn ang="T31">
                          <a:pos x="T2" y="T3"/>
                        </a:cxn>
                        <a:cxn ang="T32">
                          <a:pos x="T4" y="T5"/>
                        </a:cxn>
                        <a:cxn ang="T33">
                          <a:pos x="T6" y="T7"/>
                        </a:cxn>
                        <a:cxn ang="T34">
                          <a:pos x="T8" y="T9"/>
                        </a:cxn>
                        <a:cxn ang="T35">
                          <a:pos x="T10" y="T11"/>
                        </a:cxn>
                        <a:cxn ang="T36">
                          <a:pos x="T12" y="T13"/>
                        </a:cxn>
                        <a:cxn ang="T37">
                          <a:pos x="T14" y="T15"/>
                        </a:cxn>
                        <a:cxn ang="T38">
                          <a:pos x="T16" y="T17"/>
                        </a:cxn>
                        <a:cxn ang="T39">
                          <a:pos x="T18" y="T19"/>
                        </a:cxn>
                        <a:cxn ang="T40">
                          <a:pos x="T20" y="T21"/>
                        </a:cxn>
                        <a:cxn ang="T41">
                          <a:pos x="T22" y="T23"/>
                        </a:cxn>
                        <a:cxn ang="T42">
                          <a:pos x="T24" y="T25"/>
                        </a:cxn>
                        <a:cxn ang="T43">
                          <a:pos x="T26" y="T27"/>
                        </a:cxn>
                        <a:cxn ang="T44">
                          <a:pos x="T28" y="T29"/>
                        </a:cxn>
                      </a:cxnLst>
                      <a:rect l="T45" t="T46" r="T47" b="T48"/>
                      <a:pathLst>
                        <a:path w="336" h="370">
                          <a:moveTo>
                            <a:pt x="137" y="5"/>
                          </a:moveTo>
                          <a:cubicBezTo>
                            <a:pt x="114" y="6"/>
                            <a:pt x="94" y="6"/>
                            <a:pt x="77" y="13"/>
                          </a:cubicBezTo>
                          <a:cubicBezTo>
                            <a:pt x="59" y="20"/>
                            <a:pt x="41" y="34"/>
                            <a:pt x="29" y="49"/>
                          </a:cubicBezTo>
                          <a:cubicBezTo>
                            <a:pt x="17" y="64"/>
                            <a:pt x="4" y="83"/>
                            <a:pt x="2" y="104"/>
                          </a:cubicBezTo>
                          <a:cubicBezTo>
                            <a:pt x="0" y="125"/>
                            <a:pt x="0" y="143"/>
                            <a:pt x="14" y="177"/>
                          </a:cubicBezTo>
                          <a:cubicBezTo>
                            <a:pt x="28" y="211"/>
                            <a:pt x="68" y="279"/>
                            <a:pt x="83" y="309"/>
                          </a:cubicBezTo>
                          <a:cubicBezTo>
                            <a:pt x="98" y="339"/>
                            <a:pt x="88" y="348"/>
                            <a:pt x="102" y="357"/>
                          </a:cubicBezTo>
                          <a:cubicBezTo>
                            <a:pt x="116" y="366"/>
                            <a:pt x="146" y="361"/>
                            <a:pt x="165" y="362"/>
                          </a:cubicBezTo>
                          <a:cubicBezTo>
                            <a:pt x="184" y="363"/>
                            <a:pt x="206" y="370"/>
                            <a:pt x="219" y="363"/>
                          </a:cubicBezTo>
                          <a:cubicBezTo>
                            <a:pt x="232" y="356"/>
                            <a:pt x="233" y="342"/>
                            <a:pt x="243" y="321"/>
                          </a:cubicBezTo>
                          <a:cubicBezTo>
                            <a:pt x="253" y="300"/>
                            <a:pt x="266" y="264"/>
                            <a:pt x="277" y="238"/>
                          </a:cubicBezTo>
                          <a:cubicBezTo>
                            <a:pt x="288" y="212"/>
                            <a:pt x="303" y="198"/>
                            <a:pt x="310" y="166"/>
                          </a:cubicBezTo>
                          <a:cubicBezTo>
                            <a:pt x="317" y="134"/>
                            <a:pt x="336" y="74"/>
                            <a:pt x="319" y="47"/>
                          </a:cubicBezTo>
                          <a:cubicBezTo>
                            <a:pt x="302" y="20"/>
                            <a:pt x="243" y="14"/>
                            <a:pt x="210" y="7"/>
                          </a:cubicBezTo>
                          <a:cubicBezTo>
                            <a:pt x="178" y="0"/>
                            <a:pt x="160" y="4"/>
                            <a:pt x="137" y="5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C2C2C"/>
                        </a:gs>
                        <a:gs pos="50000">
                          <a:srgbClr val="5F5F5F"/>
                        </a:gs>
                        <a:gs pos="100000">
                          <a:srgbClr val="2C2C2C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1" name="Freeform 64">
                      <a:extLst>
                        <a:ext uri="{FF2B5EF4-FFF2-40B4-BE49-F238E27FC236}">
                          <a16:creationId xmlns:a16="http://schemas.microsoft.com/office/drawing/2014/main" id="{CF620AAF-E1AA-4B9D-B6D4-F0EDD0CCDD7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900" y="2528"/>
                      <a:ext cx="144" cy="240"/>
                    </a:xfrm>
                    <a:custGeom>
                      <a:avLst/>
                      <a:gdLst>
                        <a:gd name="T0" fmla="*/ 48 w 144"/>
                        <a:gd name="T1" fmla="*/ 0 h 240"/>
                        <a:gd name="T2" fmla="*/ 0 w 144"/>
                        <a:gd name="T3" fmla="*/ 96 h 240"/>
                        <a:gd name="T4" fmla="*/ 48 w 144"/>
                        <a:gd name="T5" fmla="*/ 192 h 240"/>
                        <a:gd name="T6" fmla="*/ 96 w 144"/>
                        <a:gd name="T7" fmla="*/ 240 h 240"/>
                        <a:gd name="T8" fmla="*/ 144 w 144"/>
                        <a:gd name="T9" fmla="*/ 192 h 240"/>
                        <a:gd name="T10" fmla="*/ 96 w 144"/>
                        <a:gd name="T11" fmla="*/ 144 h 240"/>
                        <a:gd name="T12" fmla="*/ 48 w 144"/>
                        <a:gd name="T13" fmla="*/ 96 h 240"/>
                        <a:gd name="T14" fmla="*/ 48 w 144"/>
                        <a:gd name="T15" fmla="*/ 0 h 24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144"/>
                        <a:gd name="T25" fmla="*/ 0 h 240"/>
                        <a:gd name="T26" fmla="*/ 144 w 144"/>
                        <a:gd name="T27" fmla="*/ 240 h 24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144" h="240">
                          <a:moveTo>
                            <a:pt x="48" y="0"/>
                          </a:moveTo>
                          <a:cubicBezTo>
                            <a:pt x="40" y="0"/>
                            <a:pt x="0" y="64"/>
                            <a:pt x="0" y="96"/>
                          </a:cubicBezTo>
                          <a:cubicBezTo>
                            <a:pt x="0" y="128"/>
                            <a:pt x="32" y="168"/>
                            <a:pt x="48" y="192"/>
                          </a:cubicBezTo>
                          <a:cubicBezTo>
                            <a:pt x="64" y="216"/>
                            <a:pt x="80" y="240"/>
                            <a:pt x="96" y="240"/>
                          </a:cubicBezTo>
                          <a:cubicBezTo>
                            <a:pt x="112" y="240"/>
                            <a:pt x="144" y="208"/>
                            <a:pt x="144" y="192"/>
                          </a:cubicBezTo>
                          <a:cubicBezTo>
                            <a:pt x="144" y="176"/>
                            <a:pt x="112" y="160"/>
                            <a:pt x="96" y="144"/>
                          </a:cubicBezTo>
                          <a:cubicBezTo>
                            <a:pt x="80" y="128"/>
                            <a:pt x="56" y="120"/>
                            <a:pt x="48" y="96"/>
                          </a:cubicBezTo>
                          <a:cubicBezTo>
                            <a:pt x="40" y="72"/>
                            <a:pt x="56" y="0"/>
                            <a:pt x="48" y="0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2" name="Freeform 65">
                      <a:extLst>
                        <a:ext uri="{FF2B5EF4-FFF2-40B4-BE49-F238E27FC236}">
                          <a16:creationId xmlns:a16="http://schemas.microsoft.com/office/drawing/2014/main" id="{3D47A45C-5BCA-4166-B7F8-EE60955028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H="1">
                      <a:off x="4236" y="2544"/>
                      <a:ext cx="144" cy="240"/>
                    </a:xfrm>
                    <a:custGeom>
                      <a:avLst/>
                      <a:gdLst>
                        <a:gd name="T0" fmla="*/ 48 w 144"/>
                        <a:gd name="T1" fmla="*/ 0 h 240"/>
                        <a:gd name="T2" fmla="*/ 0 w 144"/>
                        <a:gd name="T3" fmla="*/ 96 h 240"/>
                        <a:gd name="T4" fmla="*/ 48 w 144"/>
                        <a:gd name="T5" fmla="*/ 192 h 240"/>
                        <a:gd name="T6" fmla="*/ 96 w 144"/>
                        <a:gd name="T7" fmla="*/ 240 h 240"/>
                        <a:gd name="T8" fmla="*/ 144 w 144"/>
                        <a:gd name="T9" fmla="*/ 192 h 240"/>
                        <a:gd name="T10" fmla="*/ 96 w 144"/>
                        <a:gd name="T11" fmla="*/ 144 h 240"/>
                        <a:gd name="T12" fmla="*/ 48 w 144"/>
                        <a:gd name="T13" fmla="*/ 96 h 240"/>
                        <a:gd name="T14" fmla="*/ 48 w 144"/>
                        <a:gd name="T15" fmla="*/ 0 h 240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144"/>
                        <a:gd name="T25" fmla="*/ 0 h 240"/>
                        <a:gd name="T26" fmla="*/ 144 w 144"/>
                        <a:gd name="T27" fmla="*/ 240 h 240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144" h="240">
                          <a:moveTo>
                            <a:pt x="48" y="0"/>
                          </a:moveTo>
                          <a:cubicBezTo>
                            <a:pt x="40" y="0"/>
                            <a:pt x="0" y="64"/>
                            <a:pt x="0" y="96"/>
                          </a:cubicBezTo>
                          <a:cubicBezTo>
                            <a:pt x="0" y="128"/>
                            <a:pt x="32" y="168"/>
                            <a:pt x="48" y="192"/>
                          </a:cubicBezTo>
                          <a:cubicBezTo>
                            <a:pt x="64" y="216"/>
                            <a:pt x="80" y="240"/>
                            <a:pt x="96" y="240"/>
                          </a:cubicBezTo>
                          <a:cubicBezTo>
                            <a:pt x="112" y="240"/>
                            <a:pt x="144" y="208"/>
                            <a:pt x="144" y="192"/>
                          </a:cubicBezTo>
                          <a:cubicBezTo>
                            <a:pt x="144" y="176"/>
                            <a:pt x="112" y="160"/>
                            <a:pt x="96" y="144"/>
                          </a:cubicBezTo>
                          <a:cubicBezTo>
                            <a:pt x="80" y="128"/>
                            <a:pt x="56" y="120"/>
                            <a:pt x="48" y="96"/>
                          </a:cubicBezTo>
                          <a:cubicBezTo>
                            <a:pt x="40" y="72"/>
                            <a:pt x="56" y="0"/>
                            <a:pt x="48" y="0"/>
                          </a:cubicBezTo>
                          <a:close/>
                        </a:path>
                      </a:pathLst>
                    </a:custGeom>
                    <a:solidFill>
                      <a:srgbClr val="FFFF99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3" name="Group 66">
                      <a:extLst>
                        <a:ext uri="{FF2B5EF4-FFF2-40B4-BE49-F238E27FC236}">
                          <a16:creationId xmlns:a16="http://schemas.microsoft.com/office/drawing/2014/main" id="{8E6A4A68-C938-45BB-9F57-1A5DE1996A8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28" y="2679"/>
                      <a:ext cx="77" cy="136"/>
                      <a:chOff x="3928" y="2679"/>
                      <a:chExt cx="77" cy="136"/>
                    </a:xfrm>
                  </p:grpSpPr>
                  <p:sp>
                    <p:nvSpPr>
                      <p:cNvPr id="58372" name="Freeform 67">
                        <a:extLst>
                          <a:ext uri="{FF2B5EF4-FFF2-40B4-BE49-F238E27FC236}">
                            <a16:creationId xmlns:a16="http://schemas.microsoft.com/office/drawing/2014/main" id="{E8A673C0-A00E-41EC-B28E-D23F1FDEFBF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 rot="567740">
                        <a:off x="3928" y="2682"/>
                        <a:ext cx="60" cy="133"/>
                      </a:xfrm>
                      <a:custGeom>
                        <a:avLst/>
                        <a:gdLst>
                          <a:gd name="T0" fmla="*/ 6 w 60"/>
                          <a:gd name="T1" fmla="*/ 0 h 133"/>
                          <a:gd name="T2" fmla="*/ 2 w 60"/>
                          <a:gd name="T3" fmla="*/ 51 h 133"/>
                          <a:gd name="T4" fmla="*/ 10 w 60"/>
                          <a:gd name="T5" fmla="*/ 93 h 133"/>
                          <a:gd name="T6" fmla="*/ 60 w 60"/>
                          <a:gd name="T7" fmla="*/ 133 h 133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60"/>
                          <a:gd name="T13" fmla="*/ 0 h 133"/>
                          <a:gd name="T14" fmla="*/ 60 w 60"/>
                          <a:gd name="T15" fmla="*/ 133 h 133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60" h="133">
                            <a:moveTo>
                              <a:pt x="6" y="0"/>
                            </a:moveTo>
                            <a:cubicBezTo>
                              <a:pt x="3" y="18"/>
                              <a:pt x="1" y="36"/>
                              <a:pt x="2" y="51"/>
                            </a:cubicBezTo>
                            <a:cubicBezTo>
                              <a:pt x="3" y="66"/>
                              <a:pt x="0" y="79"/>
                              <a:pt x="10" y="93"/>
                            </a:cubicBezTo>
                            <a:cubicBezTo>
                              <a:pt x="20" y="107"/>
                              <a:pt x="52" y="126"/>
                              <a:pt x="60" y="133"/>
                            </a:cubicBez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373" name="Freeform 68">
                        <a:extLst>
                          <a:ext uri="{FF2B5EF4-FFF2-40B4-BE49-F238E27FC236}">
                            <a16:creationId xmlns:a16="http://schemas.microsoft.com/office/drawing/2014/main" id="{555C2705-BBB0-4BE9-AAB6-72ECD0906BC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44" y="2679"/>
                        <a:ext cx="61" cy="134"/>
                      </a:xfrm>
                      <a:custGeom>
                        <a:avLst/>
                        <a:gdLst>
                          <a:gd name="T0" fmla="*/ 0 w 61"/>
                          <a:gd name="T1" fmla="*/ 0 h 134"/>
                          <a:gd name="T2" fmla="*/ 30 w 61"/>
                          <a:gd name="T3" fmla="*/ 134 h 134"/>
                          <a:gd name="T4" fmla="*/ 61 w 61"/>
                          <a:gd name="T5" fmla="*/ 112 h 134"/>
                          <a:gd name="T6" fmla="*/ 0 w 61"/>
                          <a:gd name="T7" fmla="*/ 0 h 13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61"/>
                          <a:gd name="T13" fmla="*/ 0 h 134"/>
                          <a:gd name="T14" fmla="*/ 61 w 61"/>
                          <a:gd name="T15" fmla="*/ 134 h 134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61" h="134">
                            <a:moveTo>
                              <a:pt x="0" y="0"/>
                            </a:moveTo>
                            <a:lnTo>
                              <a:pt x="30" y="134"/>
                            </a:lnTo>
                            <a:lnTo>
                              <a:pt x="61" y="112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54" name="Group 69">
                      <a:extLst>
                        <a:ext uri="{FF2B5EF4-FFF2-40B4-BE49-F238E27FC236}">
                          <a16:creationId xmlns:a16="http://schemas.microsoft.com/office/drawing/2014/main" id="{C78B26E6-70F2-4361-951B-79B5824E434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flipH="1">
                      <a:off x="4248" y="2672"/>
                      <a:ext cx="77" cy="136"/>
                      <a:chOff x="3928" y="2679"/>
                      <a:chExt cx="77" cy="136"/>
                    </a:xfrm>
                  </p:grpSpPr>
                  <p:sp>
                    <p:nvSpPr>
                      <p:cNvPr id="58369" name="Freeform 70">
                        <a:extLst>
                          <a:ext uri="{FF2B5EF4-FFF2-40B4-BE49-F238E27FC236}">
                            <a16:creationId xmlns:a16="http://schemas.microsoft.com/office/drawing/2014/main" id="{8D8F2990-9F2F-4D28-9BC7-C60C7DC8A52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 rot="567740">
                        <a:off x="3928" y="2682"/>
                        <a:ext cx="60" cy="133"/>
                      </a:xfrm>
                      <a:custGeom>
                        <a:avLst/>
                        <a:gdLst>
                          <a:gd name="T0" fmla="*/ 6 w 60"/>
                          <a:gd name="T1" fmla="*/ 0 h 133"/>
                          <a:gd name="T2" fmla="*/ 2 w 60"/>
                          <a:gd name="T3" fmla="*/ 51 h 133"/>
                          <a:gd name="T4" fmla="*/ 10 w 60"/>
                          <a:gd name="T5" fmla="*/ 93 h 133"/>
                          <a:gd name="T6" fmla="*/ 60 w 60"/>
                          <a:gd name="T7" fmla="*/ 133 h 133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60"/>
                          <a:gd name="T13" fmla="*/ 0 h 133"/>
                          <a:gd name="T14" fmla="*/ 60 w 60"/>
                          <a:gd name="T15" fmla="*/ 133 h 133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60" h="133">
                            <a:moveTo>
                              <a:pt x="6" y="0"/>
                            </a:moveTo>
                            <a:cubicBezTo>
                              <a:pt x="3" y="18"/>
                              <a:pt x="1" y="36"/>
                              <a:pt x="2" y="51"/>
                            </a:cubicBezTo>
                            <a:cubicBezTo>
                              <a:pt x="3" y="66"/>
                              <a:pt x="0" y="79"/>
                              <a:pt x="10" y="93"/>
                            </a:cubicBezTo>
                            <a:cubicBezTo>
                              <a:pt x="20" y="107"/>
                              <a:pt x="52" y="126"/>
                              <a:pt x="60" y="133"/>
                            </a:cubicBezTo>
                          </a:path>
                        </a:pathLst>
                      </a:custGeom>
                      <a:solidFill>
                        <a:srgbClr val="5F5F5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371" name="Freeform 71">
                        <a:extLst>
                          <a:ext uri="{FF2B5EF4-FFF2-40B4-BE49-F238E27FC236}">
                            <a16:creationId xmlns:a16="http://schemas.microsoft.com/office/drawing/2014/main" id="{96AFC6FA-B23B-4035-BD6E-D43A20E927B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44" y="2679"/>
                        <a:ext cx="61" cy="134"/>
                      </a:xfrm>
                      <a:custGeom>
                        <a:avLst/>
                        <a:gdLst>
                          <a:gd name="T0" fmla="*/ 0 w 61"/>
                          <a:gd name="T1" fmla="*/ 0 h 134"/>
                          <a:gd name="T2" fmla="*/ 30 w 61"/>
                          <a:gd name="T3" fmla="*/ 134 h 134"/>
                          <a:gd name="T4" fmla="*/ 61 w 61"/>
                          <a:gd name="T5" fmla="*/ 112 h 134"/>
                          <a:gd name="T6" fmla="*/ 0 w 61"/>
                          <a:gd name="T7" fmla="*/ 0 h 134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61"/>
                          <a:gd name="T13" fmla="*/ 0 h 134"/>
                          <a:gd name="T14" fmla="*/ 61 w 61"/>
                          <a:gd name="T15" fmla="*/ 134 h 134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61" h="134">
                            <a:moveTo>
                              <a:pt x="0" y="0"/>
                            </a:moveTo>
                            <a:lnTo>
                              <a:pt x="30" y="134"/>
                            </a:lnTo>
                            <a:lnTo>
                              <a:pt x="61" y="112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C0C0C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55" name="Freeform 72">
                      <a:extLst>
                        <a:ext uri="{FF2B5EF4-FFF2-40B4-BE49-F238E27FC236}">
                          <a16:creationId xmlns:a16="http://schemas.microsoft.com/office/drawing/2014/main" id="{B156E783-5A33-4DE8-928B-B377166C25F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044" y="2963"/>
                      <a:ext cx="161" cy="38"/>
                    </a:xfrm>
                    <a:custGeom>
                      <a:avLst/>
                      <a:gdLst>
                        <a:gd name="T0" fmla="*/ 24 w 161"/>
                        <a:gd name="T1" fmla="*/ 0 h 38"/>
                        <a:gd name="T2" fmla="*/ 41 w 161"/>
                        <a:gd name="T3" fmla="*/ 5 h 38"/>
                        <a:gd name="T4" fmla="*/ 73 w 161"/>
                        <a:gd name="T5" fmla="*/ 12 h 38"/>
                        <a:gd name="T6" fmla="*/ 93 w 161"/>
                        <a:gd name="T7" fmla="*/ 11 h 38"/>
                        <a:gd name="T8" fmla="*/ 150 w 161"/>
                        <a:gd name="T9" fmla="*/ 10 h 38"/>
                        <a:gd name="T10" fmla="*/ 157 w 161"/>
                        <a:gd name="T11" fmla="*/ 10 h 38"/>
                        <a:gd name="T12" fmla="*/ 146 w 161"/>
                        <a:gd name="T13" fmla="*/ 20 h 38"/>
                        <a:gd name="T14" fmla="*/ 119 w 161"/>
                        <a:gd name="T15" fmla="*/ 35 h 38"/>
                        <a:gd name="T16" fmla="*/ 77 w 161"/>
                        <a:gd name="T17" fmla="*/ 36 h 38"/>
                        <a:gd name="T18" fmla="*/ 48 w 161"/>
                        <a:gd name="T19" fmla="*/ 23 h 38"/>
                        <a:gd name="T20" fmla="*/ 13 w 161"/>
                        <a:gd name="T21" fmla="*/ 10 h 38"/>
                        <a:gd name="T22" fmla="*/ 2 w 161"/>
                        <a:gd name="T23" fmla="*/ 2 h 38"/>
                        <a:gd name="T24" fmla="*/ 24 w 161"/>
                        <a:gd name="T25" fmla="*/ 0 h 38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w 161"/>
                        <a:gd name="T40" fmla="*/ 0 h 38"/>
                        <a:gd name="T41" fmla="*/ 161 w 161"/>
                        <a:gd name="T42" fmla="*/ 38 h 38"/>
                      </a:gdLst>
                      <a:ahLst/>
                      <a:cxnLst>
                        <a:cxn ang="T26">
                          <a:pos x="T0" y="T1"/>
                        </a:cxn>
                        <a:cxn ang="T27">
                          <a:pos x="T2" y="T3"/>
                        </a:cxn>
                        <a:cxn ang="T28">
                          <a:pos x="T4" y="T5"/>
                        </a:cxn>
                        <a:cxn ang="T29">
                          <a:pos x="T6" y="T7"/>
                        </a:cxn>
                        <a:cxn ang="T30">
                          <a:pos x="T8" y="T9"/>
                        </a:cxn>
                        <a:cxn ang="T31">
                          <a:pos x="T10" y="T11"/>
                        </a:cxn>
                        <a:cxn ang="T32">
                          <a:pos x="T12" y="T13"/>
                        </a:cxn>
                        <a:cxn ang="T33">
                          <a:pos x="T14" y="T15"/>
                        </a:cxn>
                        <a:cxn ang="T34">
                          <a:pos x="T16" y="T17"/>
                        </a:cxn>
                        <a:cxn ang="T35">
                          <a:pos x="T18" y="T19"/>
                        </a:cxn>
                        <a:cxn ang="T36">
                          <a:pos x="T20" y="T21"/>
                        </a:cxn>
                        <a:cxn ang="T37">
                          <a:pos x="T22" y="T23"/>
                        </a:cxn>
                        <a:cxn ang="T38">
                          <a:pos x="T24" y="T25"/>
                        </a:cxn>
                      </a:cxnLst>
                      <a:rect l="T39" t="T40" r="T41" b="T42"/>
                      <a:pathLst>
                        <a:path w="161" h="38">
                          <a:moveTo>
                            <a:pt x="24" y="0"/>
                          </a:moveTo>
                          <a:cubicBezTo>
                            <a:pt x="30" y="0"/>
                            <a:pt x="33" y="3"/>
                            <a:pt x="41" y="5"/>
                          </a:cubicBezTo>
                          <a:cubicBezTo>
                            <a:pt x="49" y="7"/>
                            <a:pt x="64" y="11"/>
                            <a:pt x="73" y="12"/>
                          </a:cubicBezTo>
                          <a:cubicBezTo>
                            <a:pt x="82" y="13"/>
                            <a:pt x="80" y="11"/>
                            <a:pt x="93" y="11"/>
                          </a:cubicBezTo>
                          <a:cubicBezTo>
                            <a:pt x="106" y="11"/>
                            <a:pt x="139" y="10"/>
                            <a:pt x="150" y="10"/>
                          </a:cubicBezTo>
                          <a:cubicBezTo>
                            <a:pt x="161" y="10"/>
                            <a:pt x="158" y="8"/>
                            <a:pt x="157" y="10"/>
                          </a:cubicBezTo>
                          <a:cubicBezTo>
                            <a:pt x="156" y="11"/>
                            <a:pt x="152" y="16"/>
                            <a:pt x="146" y="20"/>
                          </a:cubicBezTo>
                          <a:cubicBezTo>
                            <a:pt x="140" y="24"/>
                            <a:pt x="130" y="33"/>
                            <a:pt x="119" y="35"/>
                          </a:cubicBezTo>
                          <a:cubicBezTo>
                            <a:pt x="108" y="38"/>
                            <a:pt x="89" y="38"/>
                            <a:pt x="77" y="36"/>
                          </a:cubicBezTo>
                          <a:cubicBezTo>
                            <a:pt x="65" y="34"/>
                            <a:pt x="58" y="28"/>
                            <a:pt x="48" y="23"/>
                          </a:cubicBezTo>
                          <a:cubicBezTo>
                            <a:pt x="38" y="19"/>
                            <a:pt x="21" y="14"/>
                            <a:pt x="13" y="10"/>
                          </a:cubicBezTo>
                          <a:cubicBezTo>
                            <a:pt x="5" y="7"/>
                            <a:pt x="0" y="4"/>
                            <a:pt x="2" y="2"/>
                          </a:cubicBezTo>
                          <a:cubicBezTo>
                            <a:pt x="4" y="0"/>
                            <a:pt x="18" y="0"/>
                            <a:pt x="24" y="0"/>
                          </a:cubicBez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6" name="Freeform 73">
                      <a:extLst>
                        <a:ext uri="{FF2B5EF4-FFF2-40B4-BE49-F238E27FC236}">
                          <a16:creationId xmlns:a16="http://schemas.microsoft.com/office/drawing/2014/main" id="{3643E2B3-1130-4157-B741-21A02E45BF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070" y="2961"/>
                      <a:ext cx="31" cy="51"/>
                    </a:xfrm>
                    <a:custGeom>
                      <a:avLst/>
                      <a:gdLst>
                        <a:gd name="T0" fmla="*/ 1 w 60"/>
                        <a:gd name="T1" fmla="*/ 0 h 127"/>
                        <a:gd name="T2" fmla="*/ 1 w 60"/>
                        <a:gd name="T3" fmla="*/ 0 h 127"/>
                        <a:gd name="T4" fmla="*/ 1 w 60"/>
                        <a:gd name="T5" fmla="*/ 0 h 127"/>
                        <a:gd name="T6" fmla="*/ 1 w 60"/>
                        <a:gd name="T7" fmla="*/ 0 h 127"/>
                        <a:gd name="T8" fmla="*/ 1 w 60"/>
                        <a:gd name="T9" fmla="*/ 0 h 127"/>
                        <a:gd name="T10" fmla="*/ 1 w 60"/>
                        <a:gd name="T11" fmla="*/ 0 h 127"/>
                        <a:gd name="T12" fmla="*/ 1 w 60"/>
                        <a:gd name="T13" fmla="*/ 0 h 127"/>
                        <a:gd name="T14" fmla="*/ 1 w 60"/>
                        <a:gd name="T15" fmla="*/ 0 h 127"/>
                        <a:gd name="T16" fmla="*/ 1 w 60"/>
                        <a:gd name="T17" fmla="*/ 0 h 127"/>
                        <a:gd name="T18" fmla="*/ 1 w 60"/>
                        <a:gd name="T19" fmla="*/ 0 h 127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w 60"/>
                        <a:gd name="T31" fmla="*/ 0 h 127"/>
                        <a:gd name="T32" fmla="*/ 60 w 60"/>
                        <a:gd name="T33" fmla="*/ 127 h 127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T30" t="T31" r="T32" b="T33"/>
                      <a:pathLst>
                        <a:path w="60" h="127">
                          <a:moveTo>
                            <a:pt x="2" y="2"/>
                          </a:moveTo>
                          <a:cubicBezTo>
                            <a:pt x="4" y="0"/>
                            <a:pt x="17" y="13"/>
                            <a:pt x="26" y="17"/>
                          </a:cubicBezTo>
                          <a:cubicBezTo>
                            <a:pt x="35" y="21"/>
                            <a:pt x="54" y="15"/>
                            <a:pt x="57" y="24"/>
                          </a:cubicBezTo>
                          <a:cubicBezTo>
                            <a:pt x="60" y="33"/>
                            <a:pt x="49" y="56"/>
                            <a:pt x="47" y="70"/>
                          </a:cubicBezTo>
                          <a:cubicBezTo>
                            <a:pt x="45" y="84"/>
                            <a:pt x="46" y="99"/>
                            <a:pt x="45" y="108"/>
                          </a:cubicBezTo>
                          <a:cubicBezTo>
                            <a:pt x="44" y="117"/>
                            <a:pt x="44" y="127"/>
                            <a:pt x="42" y="125"/>
                          </a:cubicBezTo>
                          <a:cubicBezTo>
                            <a:pt x="40" y="123"/>
                            <a:pt x="36" y="109"/>
                            <a:pt x="33" y="98"/>
                          </a:cubicBezTo>
                          <a:cubicBezTo>
                            <a:pt x="30" y="87"/>
                            <a:pt x="29" y="71"/>
                            <a:pt x="26" y="60"/>
                          </a:cubicBezTo>
                          <a:cubicBezTo>
                            <a:pt x="23" y="49"/>
                            <a:pt x="20" y="41"/>
                            <a:pt x="16" y="31"/>
                          </a:cubicBezTo>
                          <a:cubicBezTo>
                            <a:pt x="12" y="21"/>
                            <a:pt x="0" y="4"/>
                            <a:pt x="2" y="2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765E"/>
                        </a:gs>
                        <a:gs pos="50000">
                          <a:srgbClr val="FFFFCC"/>
                        </a:gs>
                        <a:gs pos="100000">
                          <a:srgbClr val="76765E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" name="Freeform 74">
                      <a:extLst>
                        <a:ext uri="{FF2B5EF4-FFF2-40B4-BE49-F238E27FC236}">
                          <a16:creationId xmlns:a16="http://schemas.microsoft.com/office/drawing/2014/main" id="{72350B57-86F5-4809-BD82-41F18728FB2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54" y="2967"/>
                      <a:ext cx="26" cy="49"/>
                    </a:xfrm>
                    <a:custGeom>
                      <a:avLst/>
                      <a:gdLst>
                        <a:gd name="T0" fmla="*/ 0 w 51"/>
                        <a:gd name="T1" fmla="*/ 0 h 121"/>
                        <a:gd name="T2" fmla="*/ 1 w 51"/>
                        <a:gd name="T3" fmla="*/ 0 h 121"/>
                        <a:gd name="T4" fmla="*/ 1 w 51"/>
                        <a:gd name="T5" fmla="*/ 0 h 121"/>
                        <a:gd name="T6" fmla="*/ 1 w 51"/>
                        <a:gd name="T7" fmla="*/ 0 h 121"/>
                        <a:gd name="T8" fmla="*/ 1 w 51"/>
                        <a:gd name="T9" fmla="*/ 0 h 121"/>
                        <a:gd name="T10" fmla="*/ 1 w 51"/>
                        <a:gd name="T11" fmla="*/ 0 h 121"/>
                        <a:gd name="T12" fmla="*/ 0 w 51"/>
                        <a:gd name="T13" fmla="*/ 0 h 121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51"/>
                        <a:gd name="T22" fmla="*/ 0 h 121"/>
                        <a:gd name="T23" fmla="*/ 51 w 51"/>
                        <a:gd name="T24" fmla="*/ 121 h 121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51" h="121">
                          <a:moveTo>
                            <a:pt x="0" y="22"/>
                          </a:moveTo>
                          <a:cubicBezTo>
                            <a:pt x="0" y="12"/>
                            <a:pt x="10" y="9"/>
                            <a:pt x="17" y="7"/>
                          </a:cubicBezTo>
                          <a:cubicBezTo>
                            <a:pt x="24" y="5"/>
                            <a:pt x="39" y="0"/>
                            <a:pt x="44" y="11"/>
                          </a:cubicBezTo>
                          <a:cubicBezTo>
                            <a:pt x="49" y="22"/>
                            <a:pt x="51" y="53"/>
                            <a:pt x="47" y="71"/>
                          </a:cubicBezTo>
                          <a:cubicBezTo>
                            <a:pt x="43" y="89"/>
                            <a:pt x="22" y="121"/>
                            <a:pt x="17" y="120"/>
                          </a:cubicBezTo>
                          <a:cubicBezTo>
                            <a:pt x="12" y="119"/>
                            <a:pt x="18" y="83"/>
                            <a:pt x="15" y="67"/>
                          </a:cubicBezTo>
                          <a:cubicBezTo>
                            <a:pt x="12" y="51"/>
                            <a:pt x="0" y="32"/>
                            <a:pt x="0" y="22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76765E"/>
                        </a:gs>
                        <a:gs pos="50000">
                          <a:srgbClr val="FFFFCC"/>
                        </a:gs>
                        <a:gs pos="100000">
                          <a:srgbClr val="76765E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58" name="Group 75">
                      <a:extLst>
                        <a:ext uri="{FF2B5EF4-FFF2-40B4-BE49-F238E27FC236}">
                          <a16:creationId xmlns:a16="http://schemas.microsoft.com/office/drawing/2014/main" id="{B59A1C45-DE3A-4CD6-B0C0-C7755014E47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029" y="2819"/>
                      <a:ext cx="66" cy="37"/>
                      <a:chOff x="4029" y="2819"/>
                      <a:chExt cx="66" cy="37"/>
                    </a:xfrm>
                  </p:grpSpPr>
                  <p:sp>
                    <p:nvSpPr>
                      <p:cNvPr id="63" name="Freeform 76">
                        <a:extLst>
                          <a:ext uri="{FF2B5EF4-FFF2-40B4-BE49-F238E27FC236}">
                            <a16:creationId xmlns:a16="http://schemas.microsoft.com/office/drawing/2014/main" id="{BA9F45C5-4D91-473E-9EA0-ED2322BE4F4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29" y="2819"/>
                        <a:ext cx="66" cy="37"/>
                      </a:xfrm>
                      <a:custGeom>
                        <a:avLst/>
                        <a:gdLst>
                          <a:gd name="T0" fmla="*/ 2 w 66"/>
                          <a:gd name="T1" fmla="*/ 2 h 37"/>
                          <a:gd name="T2" fmla="*/ 15 w 66"/>
                          <a:gd name="T3" fmla="*/ 0 h 37"/>
                          <a:gd name="T4" fmla="*/ 33 w 66"/>
                          <a:gd name="T5" fmla="*/ 5 h 37"/>
                          <a:gd name="T6" fmla="*/ 44 w 66"/>
                          <a:gd name="T7" fmla="*/ 11 h 37"/>
                          <a:gd name="T8" fmla="*/ 57 w 66"/>
                          <a:gd name="T9" fmla="*/ 26 h 37"/>
                          <a:gd name="T10" fmla="*/ 64 w 66"/>
                          <a:gd name="T11" fmla="*/ 37 h 37"/>
                          <a:gd name="T12" fmla="*/ 42 w 66"/>
                          <a:gd name="T13" fmla="*/ 29 h 37"/>
                          <a:gd name="T14" fmla="*/ 31 w 66"/>
                          <a:gd name="T15" fmla="*/ 26 h 37"/>
                          <a:gd name="T16" fmla="*/ 15 w 66"/>
                          <a:gd name="T17" fmla="*/ 15 h 37"/>
                          <a:gd name="T18" fmla="*/ 5 w 66"/>
                          <a:gd name="T19" fmla="*/ 8 h 37"/>
                          <a:gd name="T20" fmla="*/ 2 w 66"/>
                          <a:gd name="T21" fmla="*/ 2 h 37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w 66"/>
                          <a:gd name="T34" fmla="*/ 0 h 37"/>
                          <a:gd name="T35" fmla="*/ 66 w 66"/>
                          <a:gd name="T36" fmla="*/ 37 h 37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T33" t="T34" r="T35" b="T36"/>
                        <a:pathLst>
                          <a:path w="66" h="37">
                            <a:moveTo>
                              <a:pt x="2" y="2"/>
                            </a:moveTo>
                            <a:cubicBezTo>
                              <a:pt x="4" y="1"/>
                              <a:pt x="10" y="0"/>
                              <a:pt x="15" y="0"/>
                            </a:cubicBezTo>
                            <a:cubicBezTo>
                              <a:pt x="20" y="0"/>
                              <a:pt x="28" y="3"/>
                              <a:pt x="33" y="5"/>
                            </a:cubicBezTo>
                            <a:cubicBezTo>
                              <a:pt x="38" y="7"/>
                              <a:pt x="40" y="8"/>
                              <a:pt x="44" y="11"/>
                            </a:cubicBezTo>
                            <a:cubicBezTo>
                              <a:pt x="48" y="14"/>
                              <a:pt x="54" y="22"/>
                              <a:pt x="57" y="26"/>
                            </a:cubicBezTo>
                            <a:cubicBezTo>
                              <a:pt x="60" y="30"/>
                              <a:pt x="66" y="37"/>
                              <a:pt x="64" y="37"/>
                            </a:cubicBezTo>
                            <a:cubicBezTo>
                              <a:pt x="62" y="37"/>
                              <a:pt x="47" y="31"/>
                              <a:pt x="42" y="29"/>
                            </a:cubicBezTo>
                            <a:cubicBezTo>
                              <a:pt x="37" y="27"/>
                              <a:pt x="35" y="28"/>
                              <a:pt x="31" y="26"/>
                            </a:cubicBezTo>
                            <a:cubicBezTo>
                              <a:pt x="27" y="24"/>
                              <a:pt x="19" y="18"/>
                              <a:pt x="15" y="15"/>
                            </a:cubicBezTo>
                            <a:cubicBezTo>
                              <a:pt x="11" y="12"/>
                              <a:pt x="7" y="10"/>
                              <a:pt x="5" y="8"/>
                            </a:cubicBezTo>
                            <a:cubicBezTo>
                              <a:pt x="3" y="6"/>
                              <a:pt x="0" y="3"/>
                              <a:pt x="2" y="2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58368" name="Freeform 77">
                        <a:extLst>
                          <a:ext uri="{FF2B5EF4-FFF2-40B4-BE49-F238E27FC236}">
                            <a16:creationId xmlns:a16="http://schemas.microsoft.com/office/drawing/2014/main" id="{8C6D4ABD-EF0E-4413-9860-4EE467B52C8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46" y="2820"/>
                        <a:ext cx="38" cy="29"/>
                      </a:xfrm>
                      <a:custGeom>
                        <a:avLst/>
                        <a:gdLst>
                          <a:gd name="T0" fmla="*/ 5 w 38"/>
                          <a:gd name="T1" fmla="*/ 1 h 29"/>
                          <a:gd name="T2" fmla="*/ 33 w 38"/>
                          <a:gd name="T3" fmla="*/ 14 h 29"/>
                          <a:gd name="T4" fmla="*/ 32 w 38"/>
                          <a:gd name="T5" fmla="*/ 27 h 29"/>
                          <a:gd name="T6" fmla="*/ 18 w 38"/>
                          <a:gd name="T7" fmla="*/ 27 h 29"/>
                          <a:gd name="T8" fmla="*/ 5 w 38"/>
                          <a:gd name="T9" fmla="*/ 21 h 29"/>
                          <a:gd name="T10" fmla="*/ 5 w 38"/>
                          <a:gd name="T11" fmla="*/ 1 h 2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38"/>
                          <a:gd name="T19" fmla="*/ 0 h 29"/>
                          <a:gd name="T20" fmla="*/ 38 w 38"/>
                          <a:gd name="T21" fmla="*/ 29 h 2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38" h="29">
                            <a:moveTo>
                              <a:pt x="5" y="1"/>
                            </a:moveTo>
                            <a:cubicBezTo>
                              <a:pt x="10" y="0"/>
                              <a:pt x="28" y="10"/>
                              <a:pt x="33" y="14"/>
                            </a:cubicBezTo>
                            <a:cubicBezTo>
                              <a:pt x="38" y="18"/>
                              <a:pt x="34" y="25"/>
                              <a:pt x="32" y="27"/>
                            </a:cubicBezTo>
                            <a:cubicBezTo>
                              <a:pt x="30" y="29"/>
                              <a:pt x="22" y="28"/>
                              <a:pt x="18" y="27"/>
                            </a:cubicBezTo>
                            <a:cubicBezTo>
                              <a:pt x="14" y="26"/>
                              <a:pt x="7" y="25"/>
                              <a:pt x="5" y="21"/>
                            </a:cubicBezTo>
                            <a:cubicBezTo>
                              <a:pt x="3" y="17"/>
                              <a:pt x="0" y="2"/>
                              <a:pt x="5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33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59" name="Group 78">
                      <a:extLst>
                        <a:ext uri="{FF2B5EF4-FFF2-40B4-BE49-F238E27FC236}">
                          <a16:creationId xmlns:a16="http://schemas.microsoft.com/office/drawing/2014/main" id="{2E950EA1-4CC7-46BE-BACA-FFD3BD71452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 flipH="1">
                      <a:off x="4154" y="2826"/>
                      <a:ext cx="66" cy="37"/>
                      <a:chOff x="4029" y="2819"/>
                      <a:chExt cx="66" cy="37"/>
                    </a:xfrm>
                  </p:grpSpPr>
                  <p:sp>
                    <p:nvSpPr>
                      <p:cNvPr id="61" name="Freeform 79">
                        <a:extLst>
                          <a:ext uri="{FF2B5EF4-FFF2-40B4-BE49-F238E27FC236}">
                            <a16:creationId xmlns:a16="http://schemas.microsoft.com/office/drawing/2014/main" id="{B8094363-0B45-4D13-B70E-332DF5C638E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29" y="2819"/>
                        <a:ext cx="66" cy="37"/>
                      </a:xfrm>
                      <a:custGeom>
                        <a:avLst/>
                        <a:gdLst>
                          <a:gd name="T0" fmla="*/ 2 w 66"/>
                          <a:gd name="T1" fmla="*/ 2 h 37"/>
                          <a:gd name="T2" fmla="*/ 15 w 66"/>
                          <a:gd name="T3" fmla="*/ 0 h 37"/>
                          <a:gd name="T4" fmla="*/ 33 w 66"/>
                          <a:gd name="T5" fmla="*/ 5 h 37"/>
                          <a:gd name="T6" fmla="*/ 44 w 66"/>
                          <a:gd name="T7" fmla="*/ 11 h 37"/>
                          <a:gd name="T8" fmla="*/ 57 w 66"/>
                          <a:gd name="T9" fmla="*/ 26 h 37"/>
                          <a:gd name="T10" fmla="*/ 64 w 66"/>
                          <a:gd name="T11" fmla="*/ 37 h 37"/>
                          <a:gd name="T12" fmla="*/ 42 w 66"/>
                          <a:gd name="T13" fmla="*/ 29 h 37"/>
                          <a:gd name="T14" fmla="*/ 31 w 66"/>
                          <a:gd name="T15" fmla="*/ 26 h 37"/>
                          <a:gd name="T16" fmla="*/ 15 w 66"/>
                          <a:gd name="T17" fmla="*/ 15 h 37"/>
                          <a:gd name="T18" fmla="*/ 5 w 66"/>
                          <a:gd name="T19" fmla="*/ 8 h 37"/>
                          <a:gd name="T20" fmla="*/ 2 w 66"/>
                          <a:gd name="T21" fmla="*/ 2 h 37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w 66"/>
                          <a:gd name="T34" fmla="*/ 0 h 37"/>
                          <a:gd name="T35" fmla="*/ 66 w 66"/>
                          <a:gd name="T36" fmla="*/ 37 h 37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T33" t="T34" r="T35" b="T36"/>
                        <a:pathLst>
                          <a:path w="66" h="37">
                            <a:moveTo>
                              <a:pt x="2" y="2"/>
                            </a:moveTo>
                            <a:cubicBezTo>
                              <a:pt x="4" y="1"/>
                              <a:pt x="10" y="0"/>
                              <a:pt x="15" y="0"/>
                            </a:cubicBezTo>
                            <a:cubicBezTo>
                              <a:pt x="20" y="0"/>
                              <a:pt x="28" y="3"/>
                              <a:pt x="33" y="5"/>
                            </a:cubicBezTo>
                            <a:cubicBezTo>
                              <a:pt x="38" y="7"/>
                              <a:pt x="40" y="8"/>
                              <a:pt x="44" y="11"/>
                            </a:cubicBezTo>
                            <a:cubicBezTo>
                              <a:pt x="48" y="14"/>
                              <a:pt x="54" y="22"/>
                              <a:pt x="57" y="26"/>
                            </a:cubicBezTo>
                            <a:cubicBezTo>
                              <a:pt x="60" y="30"/>
                              <a:pt x="66" y="37"/>
                              <a:pt x="64" y="37"/>
                            </a:cubicBezTo>
                            <a:cubicBezTo>
                              <a:pt x="62" y="37"/>
                              <a:pt x="47" y="31"/>
                              <a:pt x="42" y="29"/>
                            </a:cubicBezTo>
                            <a:cubicBezTo>
                              <a:pt x="37" y="27"/>
                              <a:pt x="35" y="28"/>
                              <a:pt x="31" y="26"/>
                            </a:cubicBezTo>
                            <a:cubicBezTo>
                              <a:pt x="27" y="24"/>
                              <a:pt x="19" y="18"/>
                              <a:pt x="15" y="15"/>
                            </a:cubicBezTo>
                            <a:cubicBezTo>
                              <a:pt x="11" y="12"/>
                              <a:pt x="7" y="10"/>
                              <a:pt x="5" y="8"/>
                            </a:cubicBezTo>
                            <a:cubicBezTo>
                              <a:pt x="3" y="6"/>
                              <a:pt x="0" y="3"/>
                              <a:pt x="2" y="2"/>
                            </a:cubicBezTo>
                            <a:close/>
                          </a:path>
                        </a:pathLst>
                      </a:cu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62" name="Freeform 80">
                        <a:extLst>
                          <a:ext uri="{FF2B5EF4-FFF2-40B4-BE49-F238E27FC236}">
                            <a16:creationId xmlns:a16="http://schemas.microsoft.com/office/drawing/2014/main" id="{2653DB3D-716D-4776-B368-0DE5BA2FBDE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046" y="2820"/>
                        <a:ext cx="38" cy="29"/>
                      </a:xfrm>
                      <a:custGeom>
                        <a:avLst/>
                        <a:gdLst>
                          <a:gd name="T0" fmla="*/ 5 w 38"/>
                          <a:gd name="T1" fmla="*/ 1 h 29"/>
                          <a:gd name="T2" fmla="*/ 33 w 38"/>
                          <a:gd name="T3" fmla="*/ 14 h 29"/>
                          <a:gd name="T4" fmla="*/ 32 w 38"/>
                          <a:gd name="T5" fmla="*/ 27 h 29"/>
                          <a:gd name="T6" fmla="*/ 18 w 38"/>
                          <a:gd name="T7" fmla="*/ 27 h 29"/>
                          <a:gd name="T8" fmla="*/ 5 w 38"/>
                          <a:gd name="T9" fmla="*/ 21 h 29"/>
                          <a:gd name="T10" fmla="*/ 5 w 38"/>
                          <a:gd name="T11" fmla="*/ 1 h 29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38"/>
                          <a:gd name="T19" fmla="*/ 0 h 29"/>
                          <a:gd name="T20" fmla="*/ 38 w 38"/>
                          <a:gd name="T21" fmla="*/ 29 h 29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38" h="29">
                            <a:moveTo>
                              <a:pt x="5" y="1"/>
                            </a:moveTo>
                            <a:cubicBezTo>
                              <a:pt x="10" y="0"/>
                              <a:pt x="28" y="10"/>
                              <a:pt x="33" y="14"/>
                            </a:cubicBezTo>
                            <a:cubicBezTo>
                              <a:pt x="38" y="18"/>
                              <a:pt x="34" y="25"/>
                              <a:pt x="32" y="27"/>
                            </a:cubicBezTo>
                            <a:cubicBezTo>
                              <a:pt x="30" y="29"/>
                              <a:pt x="22" y="28"/>
                              <a:pt x="18" y="27"/>
                            </a:cubicBezTo>
                            <a:cubicBezTo>
                              <a:pt x="14" y="26"/>
                              <a:pt x="7" y="25"/>
                              <a:pt x="5" y="21"/>
                            </a:cubicBezTo>
                            <a:cubicBezTo>
                              <a:pt x="3" y="17"/>
                              <a:pt x="0" y="2"/>
                              <a:pt x="5" y="1"/>
                            </a:cubicBezTo>
                            <a:close/>
                          </a:path>
                        </a:pathLst>
                      </a:custGeom>
                      <a:solidFill>
                        <a:srgbClr val="FF33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60" name="Freeform 81">
                      <a:extLst>
                        <a:ext uri="{FF2B5EF4-FFF2-40B4-BE49-F238E27FC236}">
                          <a16:creationId xmlns:a16="http://schemas.microsoft.com/office/drawing/2014/main" id="{F1234466-8639-4270-A934-1A2287E842B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05" y="2881"/>
                      <a:ext cx="43" cy="61"/>
                    </a:xfrm>
                    <a:custGeom>
                      <a:avLst/>
                      <a:gdLst>
                        <a:gd name="T0" fmla="*/ 11 w 43"/>
                        <a:gd name="T1" fmla="*/ 4 h 61"/>
                        <a:gd name="T2" fmla="*/ 1 w 43"/>
                        <a:gd name="T3" fmla="*/ 39 h 61"/>
                        <a:gd name="T4" fmla="*/ 5 w 43"/>
                        <a:gd name="T5" fmla="*/ 58 h 61"/>
                        <a:gd name="T6" fmla="*/ 23 w 43"/>
                        <a:gd name="T7" fmla="*/ 58 h 61"/>
                        <a:gd name="T8" fmla="*/ 34 w 43"/>
                        <a:gd name="T9" fmla="*/ 60 h 61"/>
                        <a:gd name="T10" fmla="*/ 43 w 43"/>
                        <a:gd name="T11" fmla="*/ 53 h 61"/>
                        <a:gd name="T12" fmla="*/ 35 w 43"/>
                        <a:gd name="T13" fmla="*/ 9 h 61"/>
                        <a:gd name="T14" fmla="*/ 35 w 43"/>
                        <a:gd name="T15" fmla="*/ 0 h 61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43"/>
                        <a:gd name="T25" fmla="*/ 0 h 61"/>
                        <a:gd name="T26" fmla="*/ 43 w 43"/>
                        <a:gd name="T27" fmla="*/ 61 h 61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43" h="61">
                          <a:moveTo>
                            <a:pt x="11" y="4"/>
                          </a:moveTo>
                          <a:cubicBezTo>
                            <a:pt x="6" y="17"/>
                            <a:pt x="2" y="30"/>
                            <a:pt x="1" y="39"/>
                          </a:cubicBezTo>
                          <a:cubicBezTo>
                            <a:pt x="0" y="48"/>
                            <a:pt x="1" y="55"/>
                            <a:pt x="5" y="58"/>
                          </a:cubicBezTo>
                          <a:cubicBezTo>
                            <a:pt x="9" y="61"/>
                            <a:pt x="18" y="58"/>
                            <a:pt x="23" y="58"/>
                          </a:cubicBezTo>
                          <a:cubicBezTo>
                            <a:pt x="28" y="58"/>
                            <a:pt x="31" y="61"/>
                            <a:pt x="34" y="60"/>
                          </a:cubicBezTo>
                          <a:cubicBezTo>
                            <a:pt x="37" y="59"/>
                            <a:pt x="43" y="61"/>
                            <a:pt x="43" y="53"/>
                          </a:cubicBezTo>
                          <a:cubicBezTo>
                            <a:pt x="43" y="45"/>
                            <a:pt x="36" y="18"/>
                            <a:pt x="35" y="9"/>
                          </a:cubicBezTo>
                          <a:cubicBezTo>
                            <a:pt x="34" y="0"/>
                            <a:pt x="35" y="1"/>
                            <a:pt x="35" y="0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595959"/>
                        </a:gs>
                        <a:gs pos="50000">
                          <a:srgbClr val="C0C0C0"/>
                        </a:gs>
                        <a:gs pos="100000">
                          <a:srgbClr val="595959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36" name="Line 84">
                <a:extLst>
                  <a:ext uri="{FF2B5EF4-FFF2-40B4-BE49-F238E27FC236}">
                    <a16:creationId xmlns:a16="http://schemas.microsoft.com/office/drawing/2014/main" id="{3A2FC0BC-E042-4D45-BDD9-F4ACDFD2BC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26" y="2892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" name="Line 85">
                <a:extLst>
                  <a:ext uri="{FF2B5EF4-FFF2-40B4-BE49-F238E27FC236}">
                    <a16:creationId xmlns:a16="http://schemas.microsoft.com/office/drawing/2014/main" id="{3ECF0B43-9C0F-42B3-ACD4-8BBF516B48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46" y="2592"/>
                <a:ext cx="48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8" name="Line 86">
                <a:extLst>
                  <a:ext uri="{FF2B5EF4-FFF2-40B4-BE49-F238E27FC236}">
                    <a16:creationId xmlns:a16="http://schemas.microsoft.com/office/drawing/2014/main" id="{B03546B2-60D0-47FB-B95A-C58CD3A865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3240"/>
                <a:ext cx="96" cy="4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" name="Line 87">
                <a:extLst>
                  <a:ext uri="{FF2B5EF4-FFF2-40B4-BE49-F238E27FC236}">
                    <a16:creationId xmlns:a16="http://schemas.microsoft.com/office/drawing/2014/main" id="{6469FF18-6678-44A9-9D2A-50FD06B2A5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896" y="2928"/>
                <a:ext cx="96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" name="Line 88">
                <a:extLst>
                  <a:ext uri="{FF2B5EF4-FFF2-40B4-BE49-F238E27FC236}">
                    <a16:creationId xmlns:a16="http://schemas.microsoft.com/office/drawing/2014/main" id="{1115F55F-BAF1-4F0C-8CD5-96349FE7DF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2736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" name="Line 89">
                <a:extLst>
                  <a:ext uri="{FF2B5EF4-FFF2-40B4-BE49-F238E27FC236}">
                    <a16:creationId xmlns:a16="http://schemas.microsoft.com/office/drawing/2014/main" id="{C4CF1EF2-61A7-41D8-AEC0-2EECE6448E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84" y="2928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" name="Line 90">
                <a:extLst>
                  <a:ext uri="{FF2B5EF4-FFF2-40B4-BE49-F238E27FC236}">
                    <a16:creationId xmlns:a16="http://schemas.microsoft.com/office/drawing/2014/main" id="{1F0B4491-353C-4047-AFF9-7CEAF9578F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32" y="3120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90488" tIns="44450" rIns="90488" bIns="4445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" name="Rectangle 94">
                <a:extLst>
                  <a:ext uri="{FF2B5EF4-FFF2-40B4-BE49-F238E27FC236}">
                    <a16:creationId xmlns:a16="http://schemas.microsoft.com/office/drawing/2014/main" id="{E2679844-79EF-4054-A4B8-B5204C4D4F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96" y="2448"/>
                <a:ext cx="226" cy="2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fr-FR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44" name="Rectangle 95">
                <a:extLst>
                  <a:ext uri="{FF2B5EF4-FFF2-40B4-BE49-F238E27FC236}">
                    <a16:creationId xmlns:a16="http://schemas.microsoft.com/office/drawing/2014/main" id="{D1102A3E-D513-46B4-8E8E-8215E271FD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86" y="2448"/>
                <a:ext cx="226" cy="2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fr-FR" altLang="en-US" sz="1800" i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</p:grpSp>
      </p:grpSp>
      <p:sp>
        <p:nvSpPr>
          <p:cNvPr id="58382" name="Rectangle 21">
            <a:extLst>
              <a:ext uri="{FF2B5EF4-FFF2-40B4-BE49-F238E27FC236}">
                <a16:creationId xmlns:a16="http://schemas.microsoft.com/office/drawing/2014/main" id="{9BD2C58A-3458-24B0-6FEB-CBA9F6DF3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100" y="3500346"/>
            <a:ext cx="2072107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Maxwell’s demon</a:t>
            </a:r>
          </a:p>
        </p:txBody>
      </p:sp>
      <p:grpSp>
        <p:nvGrpSpPr>
          <p:cNvPr id="58460" name="Group 58459">
            <a:extLst>
              <a:ext uri="{FF2B5EF4-FFF2-40B4-BE49-F238E27FC236}">
                <a16:creationId xmlns:a16="http://schemas.microsoft.com/office/drawing/2014/main" id="{A05A14C8-FB21-2548-C8D2-354F790377CE}"/>
              </a:ext>
            </a:extLst>
          </p:cNvPr>
          <p:cNvGrpSpPr/>
          <p:nvPr/>
        </p:nvGrpSpPr>
        <p:grpSpPr>
          <a:xfrm>
            <a:off x="6294755" y="1762275"/>
            <a:ext cx="2209800" cy="1448324"/>
            <a:chOff x="2667000" y="868064"/>
            <a:chExt cx="2667000" cy="1875660"/>
          </a:xfrm>
        </p:grpSpPr>
        <p:pic>
          <p:nvPicPr>
            <p:cNvPr id="58383" name="Picture 58382">
              <a:extLst>
                <a:ext uri="{FF2B5EF4-FFF2-40B4-BE49-F238E27FC236}">
                  <a16:creationId xmlns:a16="http://schemas.microsoft.com/office/drawing/2014/main" id="{4161C7DC-0106-186D-C7B7-507DD6514A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67000" y="868064"/>
              <a:ext cx="1212850" cy="1875660"/>
            </a:xfrm>
            <a:prstGeom prst="rect">
              <a:avLst/>
            </a:prstGeom>
          </p:spPr>
        </p:pic>
        <p:pic>
          <p:nvPicPr>
            <p:cNvPr id="58384" name="Picture 58383">
              <a:extLst>
                <a:ext uri="{FF2B5EF4-FFF2-40B4-BE49-F238E27FC236}">
                  <a16:creationId xmlns:a16="http://schemas.microsoft.com/office/drawing/2014/main" id="{18DB0077-ADE9-F3C5-F622-F60FB2458C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783240" y="877588"/>
              <a:ext cx="568860" cy="1866136"/>
            </a:xfrm>
            <a:prstGeom prst="rect">
              <a:avLst/>
            </a:prstGeom>
          </p:spPr>
        </p:pic>
        <p:pic>
          <p:nvPicPr>
            <p:cNvPr id="58385" name="Picture 58384">
              <a:extLst>
                <a:ext uri="{FF2B5EF4-FFF2-40B4-BE49-F238E27FC236}">
                  <a16:creationId xmlns:a16="http://schemas.microsoft.com/office/drawing/2014/main" id="{F22704D0-C2A8-FE5E-DC75-99B3AA3EC2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765140" y="868064"/>
              <a:ext cx="568860" cy="1866136"/>
            </a:xfrm>
            <a:prstGeom prst="rect">
              <a:avLst/>
            </a:prstGeom>
          </p:spPr>
        </p:pic>
        <p:sp>
          <p:nvSpPr>
            <p:cNvPr id="58459" name="TextBox 58458">
              <a:extLst>
                <a:ext uri="{FF2B5EF4-FFF2-40B4-BE49-F238E27FC236}">
                  <a16:creationId xmlns:a16="http://schemas.microsoft.com/office/drawing/2014/main" id="{74261D95-CAC1-415A-6EC0-A7F475FC9BE4}"/>
                </a:ext>
              </a:extLst>
            </p:cNvPr>
            <p:cNvSpPr txBox="1"/>
            <p:nvPr/>
          </p:nvSpPr>
          <p:spPr>
            <a:xfrm>
              <a:off x="4292890" y="1541558"/>
              <a:ext cx="4924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…</a:t>
              </a:r>
            </a:p>
          </p:txBody>
        </p:sp>
      </p:grpSp>
      <p:sp>
        <p:nvSpPr>
          <p:cNvPr id="58461" name="Rectangle 21">
            <a:extLst>
              <a:ext uri="{FF2B5EF4-FFF2-40B4-BE49-F238E27FC236}">
                <a16:creationId xmlns:a16="http://schemas.microsoft.com/office/drawing/2014/main" id="{48FF0691-422C-430F-D7A0-2E6760FB7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21" y="1026411"/>
            <a:ext cx="6870472" cy="64376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In information theory (</a:t>
            </a:r>
            <a:r>
              <a:rPr lang="en-US" alt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Shanon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1948):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Entropy of information = ln(min number of bits to describe it)</a:t>
            </a:r>
          </a:p>
        </p:txBody>
      </p:sp>
      <p:sp>
        <p:nvSpPr>
          <p:cNvPr id="58462" name="Rectangle 21">
            <a:extLst>
              <a:ext uri="{FF2B5EF4-FFF2-40B4-BE49-F238E27FC236}">
                <a16:creationId xmlns:a16="http://schemas.microsoft.com/office/drawing/2014/main" id="{409CF084-E8B5-EC5A-275D-D4B3641E2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752" y="2183127"/>
            <a:ext cx="4722448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Information degradation for each transfer</a:t>
            </a:r>
          </a:p>
        </p:txBody>
      </p:sp>
      <p:sp>
        <p:nvSpPr>
          <p:cNvPr id="58463" name="Rectangle 21">
            <a:extLst>
              <a:ext uri="{FF2B5EF4-FFF2-40B4-BE49-F238E27FC236}">
                <a16:creationId xmlns:a16="http://schemas.microsoft.com/office/drawing/2014/main" id="{F33D01D0-6FE9-0D39-83EF-32A45E3BA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182" y="2742107"/>
            <a:ext cx="4042774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Application to the study of </a:t>
            </a:r>
            <a:r>
              <a:rPr lang="en-US" altLang="en-US" sz="1800" i="0" u="sng" dirty="0">
                <a:latin typeface="Arial" panose="020B0604020202020204" pitchFamily="34" charset="0"/>
                <a:cs typeface="Arial" panose="020B0604020202020204" pitchFamily="34" charset="0"/>
              </a:rPr>
              <a:t>big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364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4869F-D52D-8EC4-4FAB-CB5DF653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792" y="276524"/>
            <a:ext cx="7505261" cy="588366"/>
          </a:xfrm>
        </p:spPr>
        <p:txBody>
          <a:bodyPr/>
          <a:lstStyle/>
          <a:p>
            <a:r>
              <a:rPr lang="en-US" dirty="0"/>
              <a:t>Is the world in evolution or in decay?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E80BDA-9B1F-0A63-4650-4741FB9F2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8312" y="1017906"/>
            <a:ext cx="2143125" cy="1594485"/>
          </a:xfrm>
          <a:prstGeom prst="rect">
            <a:avLst/>
          </a:prstGeom>
        </p:spPr>
      </p:pic>
      <p:pic>
        <p:nvPicPr>
          <p:cNvPr id="1026" name="Picture 2" descr="Modern Technology | Critique">
            <a:extLst>
              <a:ext uri="{FF2B5EF4-FFF2-40B4-BE49-F238E27FC236}">
                <a16:creationId xmlns:a16="http://schemas.microsoft.com/office/drawing/2014/main" id="{EC5B99FC-C766-2A33-4BA9-D27A6C464B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788884"/>
            <a:ext cx="3961282" cy="1974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4498FE39-803D-0715-8AA5-B98BAB00E130}"/>
              </a:ext>
            </a:extLst>
          </p:cNvPr>
          <p:cNvSpPr/>
          <p:nvPr/>
        </p:nvSpPr>
        <p:spPr bwMode="auto">
          <a:xfrm>
            <a:off x="3878174" y="1648845"/>
            <a:ext cx="1752600" cy="418227"/>
          </a:xfrm>
          <a:prstGeom prst="rightArrow">
            <a:avLst/>
          </a:prstGeom>
          <a:solidFill>
            <a:schemeClr val="accent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DAEE81-828A-1424-398F-13236196E833}"/>
              </a:ext>
            </a:extLst>
          </p:cNvPr>
          <p:cNvSpPr txBox="1"/>
          <p:nvPr/>
        </p:nvSpPr>
        <p:spPr>
          <a:xfrm>
            <a:off x="4178034" y="1135199"/>
            <a:ext cx="1152880" cy="2844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Better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3B02D1C-B9CE-1B30-B619-A18514BC572A}"/>
              </a:ext>
            </a:extLst>
          </p:cNvPr>
          <p:cNvSpPr txBox="1"/>
          <p:nvPr/>
        </p:nvSpPr>
        <p:spPr>
          <a:xfrm>
            <a:off x="4126826" y="2110647"/>
            <a:ext cx="1191545" cy="2844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Worse 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D466934-8B71-A0FF-9388-724BC1A796E1}"/>
              </a:ext>
            </a:extLst>
          </p:cNvPr>
          <p:cNvGrpSpPr/>
          <p:nvPr/>
        </p:nvGrpSpPr>
        <p:grpSpPr>
          <a:xfrm>
            <a:off x="1998890" y="2782171"/>
            <a:ext cx="7011758" cy="3608477"/>
            <a:chOff x="1998890" y="2782171"/>
            <a:chExt cx="7011758" cy="360847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646FFA2-2D8D-929B-862A-51D8389AF0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98890" y="2782171"/>
              <a:ext cx="1805940" cy="318897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197858A-2237-01AF-CDD3-F93A4B0F044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415643" y="3323145"/>
              <a:ext cx="1703070" cy="2400300"/>
            </a:xfrm>
            <a:prstGeom prst="rect">
              <a:avLst/>
            </a:prstGeom>
          </p:spPr>
        </p:pic>
        <p:sp>
          <p:nvSpPr>
            <p:cNvPr id="11" name="Thought Bubble: Cloud 10">
              <a:extLst>
                <a:ext uri="{FF2B5EF4-FFF2-40B4-BE49-F238E27FC236}">
                  <a16:creationId xmlns:a16="http://schemas.microsoft.com/office/drawing/2014/main" id="{CC050AA5-AF8F-6AFC-6CF1-FCADC4BAD807}"/>
                </a:ext>
              </a:extLst>
            </p:cNvPr>
            <p:cNvSpPr/>
            <p:nvPr/>
          </p:nvSpPr>
          <p:spPr bwMode="auto">
            <a:xfrm>
              <a:off x="7207645" y="2838951"/>
              <a:ext cx="914400" cy="612648"/>
            </a:xfrm>
            <a:prstGeom prst="cloudCallout">
              <a:avLst>
                <a:gd name="adj1" fmla="val -127499"/>
                <a:gd name="adj2" fmla="val 59184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405B1CC-4C83-6752-0C30-4A6C2AF03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6888017" y="4571999"/>
              <a:ext cx="2122631" cy="1818649"/>
            </a:xfrm>
            <a:prstGeom prst="rect">
              <a:avLst/>
            </a:prstGeom>
          </p:spPr>
        </p:pic>
        <p:sp>
          <p:nvSpPr>
            <p:cNvPr id="13" name="Arrow: Right 12">
              <a:extLst>
                <a:ext uri="{FF2B5EF4-FFF2-40B4-BE49-F238E27FC236}">
                  <a16:creationId xmlns:a16="http://schemas.microsoft.com/office/drawing/2014/main" id="{84B2CECC-2272-3646-9810-72717BE78AC7}"/>
                </a:ext>
              </a:extLst>
            </p:cNvPr>
            <p:cNvSpPr/>
            <p:nvPr/>
          </p:nvSpPr>
          <p:spPr bwMode="auto">
            <a:xfrm rot="4393670">
              <a:off x="7030808" y="3802686"/>
              <a:ext cx="1752600" cy="418227"/>
            </a:xfrm>
            <a:prstGeom prst="rightArrow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15" name="Connector: Elbow 14">
              <a:extLst>
                <a:ext uri="{FF2B5EF4-FFF2-40B4-BE49-F238E27FC236}">
                  <a16:creationId xmlns:a16="http://schemas.microsoft.com/office/drawing/2014/main" id="{FD1C26AB-0D2C-A6E2-2F36-D11D367C1098}"/>
                </a:ext>
              </a:extLst>
            </p:cNvPr>
            <p:cNvCxnSpPr>
              <a:cxnSpLocks/>
              <a:stCxn id="8" idx="2"/>
            </p:cNvCxnSpPr>
            <p:nvPr/>
          </p:nvCxnSpPr>
          <p:spPr bwMode="auto">
            <a:xfrm rot="5400000" flipH="1" flipV="1">
              <a:off x="4804967" y="3888093"/>
              <a:ext cx="179940" cy="3986155"/>
            </a:xfrm>
            <a:prstGeom prst="bentConnector4">
              <a:avLst>
                <a:gd name="adj1" fmla="val -127042"/>
                <a:gd name="adj2" fmla="val 61326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70500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019" y="762000"/>
            <a:ext cx="511678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Principle of entropy increase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FBEA61-E43E-F707-68F3-40B6581013F9}"/>
              </a:ext>
            </a:extLst>
          </p:cNvPr>
          <p:cNvSpPr txBox="1"/>
          <p:nvPr/>
        </p:nvSpPr>
        <p:spPr>
          <a:xfrm>
            <a:off x="1066800" y="1752600"/>
            <a:ext cx="6654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D012B"/>
              </a:buClr>
              <a:buFont typeface="Wingdings" panose="05000000000000000000" pitchFamily="2" charset="2"/>
              <a:buChar char="Ø"/>
            </a:pPr>
            <a:r>
              <a:rPr lang="en-US" dirty="0"/>
              <a:t>Entropy of an isolated material system always increases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7EADD2-25C8-02AF-7471-4DF71A5E5874}"/>
              </a:ext>
            </a:extLst>
          </p:cNvPr>
          <p:cNvSpPr txBox="1"/>
          <p:nvPr/>
        </p:nvSpPr>
        <p:spPr>
          <a:xfrm>
            <a:off x="1061720" y="2407211"/>
            <a:ext cx="4038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D012B"/>
              </a:buClr>
              <a:buFont typeface="Wingdings" panose="05000000000000000000" pitchFamily="2" charset="2"/>
              <a:buChar char="Ø"/>
            </a:pPr>
            <a:r>
              <a:rPr lang="en-US" dirty="0"/>
              <a:t>Does this lead to thermal death?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C2D85D-242A-280B-BCA6-973386F250C7}"/>
              </a:ext>
            </a:extLst>
          </p:cNvPr>
          <p:cNvSpPr txBox="1"/>
          <p:nvPr/>
        </p:nvSpPr>
        <p:spPr>
          <a:xfrm>
            <a:off x="1143000" y="3059668"/>
            <a:ext cx="831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D012B"/>
              </a:buClr>
              <a:buFont typeface="Wingdings" panose="05000000000000000000" pitchFamily="2" charset="2"/>
              <a:buChar char="Ø"/>
            </a:pPr>
            <a:r>
              <a:rPr lang="en-US" dirty="0"/>
              <a:t>First Law + relativity + conservation of mass </a:t>
            </a:r>
            <a:r>
              <a:rPr lang="en-US" dirty="0">
                <a:sym typeface="Symbol" panose="05050102010706020507" pitchFamily="18" charset="2"/>
              </a:rPr>
              <a:t> Material world is unified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C4E3A0-A2E7-9FD5-8F53-DA43087C5C7A}"/>
              </a:ext>
            </a:extLst>
          </p:cNvPr>
          <p:cNvSpPr txBox="1"/>
          <p:nvPr/>
        </p:nvSpPr>
        <p:spPr>
          <a:xfrm>
            <a:off x="1143000" y="3727365"/>
            <a:ext cx="7295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D012B"/>
              </a:buClr>
              <a:buFont typeface="Wingdings" panose="05000000000000000000" pitchFamily="2" charset="2"/>
              <a:buChar char="Ø"/>
            </a:pPr>
            <a:r>
              <a:rPr lang="en-US" dirty="0"/>
              <a:t>Is the whole world (material &amp; immaterial) an isolated system?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32AF07-3966-C17E-3C45-B6F8940101EB}"/>
              </a:ext>
            </a:extLst>
          </p:cNvPr>
          <p:cNvSpPr txBox="1"/>
          <p:nvPr/>
        </p:nvSpPr>
        <p:spPr>
          <a:xfrm>
            <a:off x="1143000" y="4397216"/>
            <a:ext cx="5513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rgbClr val="FD012B"/>
              </a:buClr>
              <a:buFont typeface="Wingdings" panose="05000000000000000000" pitchFamily="2" charset="2"/>
              <a:buChar char="Ø"/>
            </a:pPr>
            <a:r>
              <a:rPr lang="en-US" dirty="0"/>
              <a:t>Is the whole world is in evolution or in decay?</a:t>
            </a: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5.8|29|38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26.5|14.9|30.4|11.1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42214</TotalTime>
  <Words>299</Words>
  <Application>Microsoft Office PowerPoint</Application>
  <PresentationFormat>A4 Paper (210x297 mm)</PresentationFormat>
  <Paragraphs>66</Paragraphs>
  <Slides>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Principle of Entropy Increase</vt:lpstr>
      <vt:lpstr>Implications of First Law</vt:lpstr>
      <vt:lpstr>Is the universe an isolated system?</vt:lpstr>
      <vt:lpstr>Entropy and information theory</vt:lpstr>
      <vt:lpstr>Is the world in evolution or in decay?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873</cp:revision>
  <dcterms:created xsi:type="dcterms:W3CDTF">2002-03-24T06:41:14Z</dcterms:created>
  <dcterms:modified xsi:type="dcterms:W3CDTF">2024-10-25T15:25:27Z</dcterms:modified>
</cp:coreProperties>
</file>