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7" r:id="rId2"/>
    <p:sldId id="580" r:id="rId3"/>
    <p:sldId id="581" r:id="rId4"/>
    <p:sldId id="582" r:id="rId5"/>
    <p:sldId id="583" r:id="rId6"/>
    <p:sldId id="584" r:id="rId7"/>
    <p:sldId id="585" r:id="rId8"/>
    <p:sldId id="592" r:id="rId9"/>
    <p:sldId id="400" r:id="rId10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9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D012B"/>
    <a:srgbClr val="DDDDDD"/>
    <a:srgbClr val="B2B2B2"/>
    <a:srgbClr val="CCCCFF"/>
    <a:srgbClr val="FFCC66"/>
    <a:srgbClr val="FF99CC"/>
    <a:srgbClr val="FF006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6" y="48"/>
      </p:cViewPr>
      <p:guideLst>
        <p:guide orient="horz" pos="3792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0914B657-78AE-495B-8A43-30E305B501D5}"/>
    <pc:docChg chg="modSld">
      <pc:chgData name="Mohamed Nabil Sabry" userId="63bbbcbf96592b02" providerId="LiveId" clId="{0914B657-78AE-495B-8A43-30E305B501D5}" dt="2024-09-30T00:59:14.220" v="1"/>
      <pc:docMkLst>
        <pc:docMk/>
      </pc:docMkLst>
      <pc:sldChg chg="delSp modTransition modAnim">
        <pc:chgData name="Mohamed Nabil Sabry" userId="63bbbcbf96592b02" providerId="LiveId" clId="{0914B657-78AE-495B-8A43-30E305B501D5}" dt="2024-09-30T00:59:14.220" v="1"/>
        <pc:sldMkLst>
          <pc:docMk/>
          <pc:sldMk cId="0" sldId="317"/>
        </pc:sldMkLst>
        <pc:picChg chg="del">
          <ac:chgData name="Mohamed Nabil Sabry" userId="63bbbcbf96592b02" providerId="LiveId" clId="{0914B657-78AE-495B-8A43-30E305B501D5}" dt="2024-09-30T00:59:10.015" v="0"/>
          <ac:picMkLst>
            <pc:docMk/>
            <pc:sldMk cId="0" sldId="317"/>
            <ac:picMk id="5" creationId="{4756593E-C852-4101-8DE0-E87B3591A86C}"/>
          </ac:picMkLst>
        </pc:picChg>
      </pc:sldChg>
      <pc:sldChg chg="delSp modTransition modAnim">
        <pc:chgData name="Mohamed Nabil Sabry" userId="63bbbcbf96592b02" providerId="LiveId" clId="{0914B657-78AE-495B-8A43-30E305B501D5}" dt="2024-09-30T00:59:14.220" v="1"/>
        <pc:sldMkLst>
          <pc:docMk/>
          <pc:sldMk cId="0" sldId="400"/>
        </pc:sldMkLst>
        <pc:picChg chg="del">
          <ac:chgData name="Mohamed Nabil Sabry" userId="63bbbcbf96592b02" providerId="LiveId" clId="{0914B657-78AE-495B-8A43-30E305B501D5}" dt="2024-09-30T00:59:10.015" v="0"/>
          <ac:picMkLst>
            <pc:docMk/>
            <pc:sldMk cId="0" sldId="400"/>
            <ac:picMk id="5" creationId="{35662221-F925-415C-B6E5-84898BCD5368}"/>
          </ac:picMkLst>
        </pc:picChg>
      </pc:sldChg>
      <pc:sldChg chg="delSp modTransition modAnim">
        <pc:chgData name="Mohamed Nabil Sabry" userId="63bbbcbf96592b02" providerId="LiveId" clId="{0914B657-78AE-495B-8A43-30E305B501D5}" dt="2024-09-30T00:59:14.220" v="1"/>
        <pc:sldMkLst>
          <pc:docMk/>
          <pc:sldMk cId="0" sldId="580"/>
        </pc:sldMkLst>
        <pc:picChg chg="del">
          <ac:chgData name="Mohamed Nabil Sabry" userId="63bbbcbf96592b02" providerId="LiveId" clId="{0914B657-78AE-495B-8A43-30E305B501D5}" dt="2024-09-30T00:59:10.015" v="0"/>
          <ac:picMkLst>
            <pc:docMk/>
            <pc:sldMk cId="0" sldId="580"/>
            <ac:picMk id="16" creationId="{22DF13CA-3998-40A7-9AEC-D392B48A8A3A}"/>
          </ac:picMkLst>
        </pc:picChg>
      </pc:sldChg>
      <pc:sldChg chg="delSp modTransition modAnim">
        <pc:chgData name="Mohamed Nabil Sabry" userId="63bbbcbf96592b02" providerId="LiveId" clId="{0914B657-78AE-495B-8A43-30E305B501D5}" dt="2024-09-30T00:59:14.220" v="1"/>
        <pc:sldMkLst>
          <pc:docMk/>
          <pc:sldMk cId="0" sldId="581"/>
        </pc:sldMkLst>
        <pc:picChg chg="del">
          <ac:chgData name="Mohamed Nabil Sabry" userId="63bbbcbf96592b02" providerId="LiveId" clId="{0914B657-78AE-495B-8A43-30E305B501D5}" dt="2024-09-30T00:59:10.015" v="0"/>
          <ac:picMkLst>
            <pc:docMk/>
            <pc:sldMk cId="0" sldId="581"/>
            <ac:picMk id="2" creationId="{C528421B-5460-4DF1-99D0-55773F73ED79}"/>
          </ac:picMkLst>
        </pc:picChg>
      </pc:sldChg>
      <pc:sldChg chg="delSp modTransition modAnim">
        <pc:chgData name="Mohamed Nabil Sabry" userId="63bbbcbf96592b02" providerId="LiveId" clId="{0914B657-78AE-495B-8A43-30E305B501D5}" dt="2024-09-30T00:59:14.220" v="1"/>
        <pc:sldMkLst>
          <pc:docMk/>
          <pc:sldMk cId="0" sldId="582"/>
        </pc:sldMkLst>
        <pc:picChg chg="del">
          <ac:chgData name="Mohamed Nabil Sabry" userId="63bbbcbf96592b02" providerId="LiveId" clId="{0914B657-78AE-495B-8A43-30E305B501D5}" dt="2024-09-30T00:59:10.015" v="0"/>
          <ac:picMkLst>
            <pc:docMk/>
            <pc:sldMk cId="0" sldId="582"/>
            <ac:picMk id="3" creationId="{1C01C5AB-94B7-4661-B817-7995969D0228}"/>
          </ac:picMkLst>
        </pc:picChg>
      </pc:sldChg>
      <pc:sldChg chg="delSp modTransition modAnim">
        <pc:chgData name="Mohamed Nabil Sabry" userId="63bbbcbf96592b02" providerId="LiveId" clId="{0914B657-78AE-495B-8A43-30E305B501D5}" dt="2024-09-30T00:59:14.220" v="1"/>
        <pc:sldMkLst>
          <pc:docMk/>
          <pc:sldMk cId="0" sldId="583"/>
        </pc:sldMkLst>
        <pc:picChg chg="del">
          <ac:chgData name="Mohamed Nabil Sabry" userId="63bbbcbf96592b02" providerId="LiveId" clId="{0914B657-78AE-495B-8A43-30E305B501D5}" dt="2024-09-30T00:59:10.015" v="0"/>
          <ac:picMkLst>
            <pc:docMk/>
            <pc:sldMk cId="0" sldId="583"/>
            <ac:picMk id="4" creationId="{83F2D826-857A-47B9-B874-39B8429BBAFF}"/>
          </ac:picMkLst>
        </pc:picChg>
      </pc:sldChg>
      <pc:sldChg chg="delSp modTransition modAnim">
        <pc:chgData name="Mohamed Nabil Sabry" userId="63bbbcbf96592b02" providerId="LiveId" clId="{0914B657-78AE-495B-8A43-30E305B501D5}" dt="2024-09-30T00:59:14.220" v="1"/>
        <pc:sldMkLst>
          <pc:docMk/>
          <pc:sldMk cId="0" sldId="584"/>
        </pc:sldMkLst>
        <pc:picChg chg="del">
          <ac:chgData name="Mohamed Nabil Sabry" userId="63bbbcbf96592b02" providerId="LiveId" clId="{0914B657-78AE-495B-8A43-30E305B501D5}" dt="2024-09-30T00:59:10.015" v="0"/>
          <ac:picMkLst>
            <pc:docMk/>
            <pc:sldMk cId="0" sldId="584"/>
            <ac:picMk id="2" creationId="{10595685-A92D-4871-9633-8B412E73E47E}"/>
          </ac:picMkLst>
        </pc:picChg>
      </pc:sldChg>
      <pc:sldChg chg="delSp modTransition modAnim">
        <pc:chgData name="Mohamed Nabil Sabry" userId="63bbbcbf96592b02" providerId="LiveId" clId="{0914B657-78AE-495B-8A43-30E305B501D5}" dt="2024-09-30T00:59:14.220" v="1"/>
        <pc:sldMkLst>
          <pc:docMk/>
          <pc:sldMk cId="0" sldId="585"/>
        </pc:sldMkLst>
        <pc:picChg chg="del">
          <ac:chgData name="Mohamed Nabil Sabry" userId="63bbbcbf96592b02" providerId="LiveId" clId="{0914B657-78AE-495B-8A43-30E305B501D5}" dt="2024-09-30T00:59:10.015" v="0"/>
          <ac:picMkLst>
            <pc:docMk/>
            <pc:sldMk cId="0" sldId="585"/>
            <ac:picMk id="11" creationId="{37F3EC82-E02D-451E-9B99-D4FAC92C1046}"/>
          </ac:picMkLst>
        </pc:picChg>
      </pc:sldChg>
      <pc:sldChg chg="delSp modTransition modAnim">
        <pc:chgData name="Mohamed Nabil Sabry" userId="63bbbcbf96592b02" providerId="LiveId" clId="{0914B657-78AE-495B-8A43-30E305B501D5}" dt="2024-09-30T00:59:14.220" v="1"/>
        <pc:sldMkLst>
          <pc:docMk/>
          <pc:sldMk cId="0" sldId="592"/>
        </pc:sldMkLst>
        <pc:picChg chg="del">
          <ac:chgData name="Mohamed Nabil Sabry" userId="63bbbcbf96592b02" providerId="LiveId" clId="{0914B657-78AE-495B-8A43-30E305B501D5}" dt="2024-09-30T00:59:10.015" v="0"/>
          <ac:picMkLst>
            <pc:docMk/>
            <pc:sldMk cId="0" sldId="592"/>
            <ac:picMk id="2" creationId="{51D26A4B-F491-4AF8-B649-9674A8D4A080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PowerPoint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W</a:t>
            </a:r>
          </a:p>
        </c:rich>
      </c:tx>
      <c:layout>
        <c:manualLayout>
          <c:xMode val="edge"/>
          <c:yMode val="edge"/>
          <c:x val="9.6899224806202937E-4"/>
          <c:y val="0.475227502527805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200735450835676"/>
          <c:y val="5.0989873463022382E-2"/>
          <c:w val="0.70315515959171271"/>
          <c:h val="0.7460196529420913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'[Chart in Microsoft PowerPoint]Sheet1'!$C$2</c:f>
              <c:strCache>
                <c:ptCount val="1"/>
                <c:pt idx="0">
                  <c:v>N = 4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'[Chart in Microsoft PowerPoint]Sheet1'!$B$3:$B$5</c:f>
              <c:numCache>
                <c:formatCode>General</c:formatCode>
                <c:ptCount val="3"/>
                <c:pt idx="0">
                  <c:v>0.25</c:v>
                </c:pt>
                <c:pt idx="1">
                  <c:v>0.5</c:v>
                </c:pt>
                <c:pt idx="2">
                  <c:v>0.75</c:v>
                </c:pt>
              </c:numCache>
            </c:numRef>
          </c:xVal>
          <c:yVal>
            <c:numRef>
              <c:f>'[Chart in Microsoft PowerPoint]Sheet1'!$C$3:$C$5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155-4758-9767-4421AEBC81CD}"/>
            </c:ext>
          </c:extLst>
        </c:ser>
        <c:ser>
          <c:idx val="1"/>
          <c:order val="1"/>
          <c:tx>
            <c:strRef>
              <c:f>'[Chart in Microsoft PowerPoint]Sheet1'!$D$2</c:f>
              <c:strCache>
                <c:ptCount val="1"/>
                <c:pt idx="0">
                  <c:v>N = 8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'[Chart in Microsoft PowerPoint]Sheet1'!$B$3:$B$5</c:f>
              <c:numCache>
                <c:formatCode>General</c:formatCode>
                <c:ptCount val="3"/>
                <c:pt idx="0">
                  <c:v>0.25</c:v>
                </c:pt>
                <c:pt idx="1">
                  <c:v>0.5</c:v>
                </c:pt>
                <c:pt idx="2">
                  <c:v>0.75</c:v>
                </c:pt>
              </c:numCache>
            </c:numRef>
          </c:xVal>
          <c:yVal>
            <c:numRef>
              <c:f>'[Chart in Microsoft PowerPoint]Sheet1'!$D$3:$D$5</c:f>
              <c:numCache>
                <c:formatCode>General</c:formatCode>
                <c:ptCount val="3"/>
                <c:pt idx="0">
                  <c:v>28</c:v>
                </c:pt>
                <c:pt idx="1">
                  <c:v>70</c:v>
                </c:pt>
                <c:pt idx="2">
                  <c:v>28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155-4758-9767-4421AEBC81CD}"/>
            </c:ext>
          </c:extLst>
        </c:ser>
        <c:ser>
          <c:idx val="2"/>
          <c:order val="2"/>
          <c:tx>
            <c:strRef>
              <c:f>'[Chart in Microsoft PowerPoint]Sheet1'!$E$2</c:f>
              <c:strCache>
                <c:ptCount val="1"/>
                <c:pt idx="0">
                  <c:v>N = 16</c:v>
                </c:pt>
              </c:strCache>
            </c:strRef>
          </c:tx>
          <c:spPr>
            <a:ln w="19050" cap="rnd">
              <a:solidFill>
                <a:srgbClr val="FD012B"/>
              </a:solidFill>
              <a:round/>
            </a:ln>
            <a:effectLst/>
          </c:spPr>
          <c:marker>
            <c:symbol val="none"/>
          </c:marker>
          <c:xVal>
            <c:numRef>
              <c:f>'[Chart in Microsoft PowerPoint]Sheet1'!$B$3:$B$5</c:f>
              <c:numCache>
                <c:formatCode>General</c:formatCode>
                <c:ptCount val="3"/>
                <c:pt idx="0">
                  <c:v>0.25</c:v>
                </c:pt>
                <c:pt idx="1">
                  <c:v>0.5</c:v>
                </c:pt>
                <c:pt idx="2">
                  <c:v>0.75</c:v>
                </c:pt>
              </c:numCache>
            </c:numRef>
          </c:xVal>
          <c:yVal>
            <c:numRef>
              <c:f>'[Chart in Microsoft PowerPoint]Sheet1'!$E$3:$E$5</c:f>
              <c:numCache>
                <c:formatCode>General</c:formatCode>
                <c:ptCount val="3"/>
                <c:pt idx="0">
                  <c:v>1820</c:v>
                </c:pt>
                <c:pt idx="1">
                  <c:v>12870</c:v>
                </c:pt>
                <c:pt idx="2">
                  <c:v>1820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9155-4758-9767-4421AEBC81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01369391"/>
        <c:axId val="1701368975"/>
      </c:scatterChart>
      <c:valAx>
        <c:axId val="1701369391"/>
        <c:scaling>
          <c:orientation val="minMax"/>
          <c:max val="0.75000000000000011"/>
          <c:min val="0.2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01368975"/>
        <c:crosses val="autoZero"/>
        <c:crossBetween val="midCat"/>
        <c:majorUnit val="0.25"/>
      </c:valAx>
      <c:valAx>
        <c:axId val="1701368975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01369391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67089703708276"/>
          <c:y val="4.8803039750477277E-2"/>
          <c:w val="0.59329786479392776"/>
          <c:h val="9.41134633196128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20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0.66521</cdr:x>
      <cdr:y>0.82323</cdr:y>
    </cdr:from>
    <cdr:to>
      <cdr:x>0.8598</cdr:x>
      <cdr:y>0.94861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1ECEAD8-7A01-4B05-9720-17B576CF90FD}"/>
            </a:ext>
          </a:extLst>
        </cdr:cNvPr>
        <cdr:cNvSpPr txBox="1"/>
      </cdr:nvSpPr>
      <cdr:spPr>
        <a:xfrm xmlns:a="http://schemas.openxmlformats.org/drawingml/2006/main">
          <a:off x="3330177" y="2392328"/>
          <a:ext cx="974153" cy="3643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en-US" sz="2000" b="1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en-US" sz="2000" b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/ N</a:t>
          </a:r>
          <a:endParaRPr lang="en-US" sz="2000" b="1" baseline="-25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C01A0B2-B618-48D9-AFD9-4C38070D3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03859976-69D3-4A16-9325-8D316E55AE6A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0EF672C-4C4A-440C-A342-34093E996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DE7F3DD-FCD4-4BDC-AAE5-1789F6660FAB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451539E-3B32-4BA1-9645-2ECB5F8867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4E72C36-0101-484D-9C65-BA22D31DE04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DDCC98B-79D7-4482-AF0D-A42EAB4ED1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4CF5EC-4334-4A5C-BB64-163C4A260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6E4FF5F5-5D1F-4856-BA58-4277761AFE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D768CBD-2CCF-4400-8B0F-37E934FF46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B49DD4C7-7CE0-41F4-8825-CCB401CDBC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AC0E909F-9E38-4F07-9F2F-1219D83F32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8158C22B-A7C8-462A-98F9-6AA21C6581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A29A5B4E-4C39-478D-9329-1229BAAE55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0172F73F-7C73-4F8B-89E4-150A9D0CF8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F9741A61-20C3-44C7-96E4-3A19FEADC3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F171C-5DEB-4627-B520-51532E6624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42796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DC954-D6F0-4A0F-97EF-331C2BDFC67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64804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04C63-7F89-4F63-9C43-761B442DA27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95951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8560F8-06D3-4654-B378-D353B2068E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4175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11B1E-1E00-48EC-9128-48E6FE0669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754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A3EA2-D8E2-48B7-A985-20103CF0D7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76160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DF5C2-B5D5-4C85-9F70-DCBA8F6C42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54142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0D3F03-420B-4370-87B2-55509F349F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73026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8B5EA-BDE5-47DC-A6E2-03A219B856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64647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B6CCD1-E778-4B3D-A3AA-5B1DA03EB0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3178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F6C31-2268-4F12-A2DE-D207E35592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750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CF791-BE5E-4FA6-AD9E-B483F61E8A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31632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768621-39A5-40F2-B445-04A7DB7F3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16756E7-372A-47FA-A7C0-8964C3357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6FCAF96D-6635-482D-8A08-7BD6875CA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77000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77308C85-58C2-4F9F-A95C-6D19C8CCF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1FF0D6B-9C9D-4BCF-A95B-1A77D810EF4F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2.wmf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6" Type="http://schemas.openxmlformats.org/officeDocument/2006/relationships/image" Target="../media/image8.wmf"/><Relationship Id="rId11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7.bin"/><Relationship Id="rId4" Type="http://schemas.openxmlformats.org/officeDocument/2006/relationships/image" Target="../media/image7.png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1CC4459-EEA1-4C35-9344-BDD5F06144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92074" y="1115835"/>
            <a:ext cx="5145640" cy="837665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16E743F-E410-4E9A-A546-93786FFF1D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3942" y="1956816"/>
            <a:ext cx="9852058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Ch7 : Entropy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8. Entropy from Statistical Thermodynamics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04FC6B2-8DE6-4482-A4DA-9F617AB04B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1625" y="279400"/>
            <a:ext cx="9326563" cy="588963"/>
          </a:xfrm>
        </p:spPr>
        <p:txBody>
          <a:bodyPr/>
          <a:lstStyle/>
          <a:p>
            <a:r>
              <a:rPr lang="en-US" altLang="en-US"/>
              <a:t>Statistical introduction: Micro &amp; Macro states</a:t>
            </a:r>
          </a:p>
        </p:txBody>
      </p:sp>
      <p:sp>
        <p:nvSpPr>
          <p:cNvPr id="45059" name="Text Box 4">
            <a:extLst>
              <a:ext uri="{FF2B5EF4-FFF2-40B4-BE49-F238E27FC236}">
                <a16:creationId xmlns:a16="http://schemas.microsoft.com/office/drawing/2014/main" id="{8B4931F2-7BB1-4E54-9510-42AB8B150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19200"/>
            <a:ext cx="29543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Distribution assuming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indistinguishable objects</a:t>
            </a:r>
            <a:endParaRPr lang="en-US" altLang="en-US" sz="1800" i="0">
              <a:latin typeface="Arial" panose="020B0604020202020204" pitchFamily="34" charset="0"/>
            </a:endParaRPr>
          </a:p>
        </p:txBody>
      </p:sp>
      <p:sp>
        <p:nvSpPr>
          <p:cNvPr id="45060" name="Text Box 6">
            <a:extLst>
              <a:ext uri="{FF2B5EF4-FFF2-40B4-BE49-F238E27FC236}">
                <a16:creationId xmlns:a16="http://schemas.microsoft.com/office/drawing/2014/main" id="{5B0B54DB-151A-443E-BB4A-9B9DCA3F1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055" y="1241360"/>
            <a:ext cx="27495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Distribution assuming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u="sng" dirty="0">
                <a:latin typeface="Arial" panose="020B0604020202020204" pitchFamily="34" charset="0"/>
              </a:rPr>
              <a:t>distinguishable objects</a:t>
            </a:r>
            <a:endParaRPr lang="en-US" altLang="en-US" sz="1800" i="0" dirty="0">
              <a:latin typeface="Arial" panose="020B0604020202020204" pitchFamily="34" charset="0"/>
            </a:endParaRPr>
          </a:p>
        </p:txBody>
      </p:sp>
      <p:sp>
        <p:nvSpPr>
          <p:cNvPr id="45061" name="Text Box 25">
            <a:extLst>
              <a:ext uri="{FF2B5EF4-FFF2-40B4-BE49-F238E27FC236}">
                <a16:creationId xmlns:a16="http://schemas.microsoft.com/office/drawing/2014/main" id="{6759E71D-F61D-4E7F-847C-56CE7D8D7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6863" y="3284538"/>
            <a:ext cx="26590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Different Positions,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Different energy levels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45062" name="Text Box 5">
            <a:extLst>
              <a:ext uri="{FF2B5EF4-FFF2-40B4-BE49-F238E27FC236}">
                <a16:creationId xmlns:a16="http://schemas.microsoft.com/office/drawing/2014/main" id="{58AEE72A-DE33-4573-82AD-15828E0B6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950" y="838200"/>
            <a:ext cx="1608138" cy="3698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Macro - state</a:t>
            </a:r>
          </a:p>
        </p:txBody>
      </p:sp>
      <p:sp>
        <p:nvSpPr>
          <p:cNvPr id="45069" name="Rectangle 38">
            <a:extLst>
              <a:ext uri="{FF2B5EF4-FFF2-40B4-BE49-F238E27FC236}">
                <a16:creationId xmlns:a16="http://schemas.microsoft.com/office/drawing/2014/main" id="{2DBD776A-96EF-4D66-B1A0-D4AD634CC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43902"/>
            <a:ext cx="609600" cy="990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70" name="Oval 39">
            <a:extLst>
              <a:ext uri="{FF2B5EF4-FFF2-40B4-BE49-F238E27FC236}">
                <a16:creationId xmlns:a16="http://schemas.microsoft.com/office/drawing/2014/main" id="{21B19ACF-75BF-4E95-AAB2-B0A8127DC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220102"/>
            <a:ext cx="381000" cy="381000"/>
          </a:xfrm>
          <a:prstGeom prst="ellipse">
            <a:avLst/>
          </a:prstGeom>
          <a:gradFill rotWithShape="0">
            <a:gsLst>
              <a:gs pos="0">
                <a:srgbClr val="CCCCFF"/>
              </a:gs>
              <a:gs pos="100000">
                <a:srgbClr val="5E5E7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i="0">
              <a:latin typeface="Arial" panose="020B0604020202020204" pitchFamily="34" charset="0"/>
            </a:endParaRPr>
          </a:p>
        </p:txBody>
      </p:sp>
      <p:sp>
        <p:nvSpPr>
          <p:cNvPr id="45071" name="Oval 40">
            <a:extLst>
              <a:ext uri="{FF2B5EF4-FFF2-40B4-BE49-F238E27FC236}">
                <a16:creationId xmlns:a16="http://schemas.microsoft.com/office/drawing/2014/main" id="{47016913-F151-4D7F-8F29-817EEF3EC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448702"/>
            <a:ext cx="381000" cy="381000"/>
          </a:xfrm>
          <a:prstGeom prst="ellipse">
            <a:avLst/>
          </a:prstGeom>
          <a:gradFill rotWithShape="0">
            <a:gsLst>
              <a:gs pos="0">
                <a:srgbClr val="CCCCFF"/>
              </a:gs>
              <a:gs pos="100000">
                <a:srgbClr val="5E5E7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i="0">
              <a:latin typeface="Arial" panose="020B0604020202020204" pitchFamily="34" charset="0"/>
            </a:endParaRPr>
          </a:p>
        </p:txBody>
      </p:sp>
      <p:sp>
        <p:nvSpPr>
          <p:cNvPr id="45072" name="Rectangle 41">
            <a:extLst>
              <a:ext uri="{FF2B5EF4-FFF2-40B4-BE49-F238E27FC236}">
                <a16:creationId xmlns:a16="http://schemas.microsoft.com/office/drawing/2014/main" id="{0F9D3EC5-4BFD-4B20-B495-90C72037F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143902"/>
            <a:ext cx="609600" cy="990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73" name="Oval 42">
            <a:extLst>
              <a:ext uri="{FF2B5EF4-FFF2-40B4-BE49-F238E27FC236}">
                <a16:creationId xmlns:a16="http://schemas.microsoft.com/office/drawing/2014/main" id="{6BD3A63C-5E69-4826-B5F8-C0EA713EC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143902"/>
            <a:ext cx="381000" cy="381000"/>
          </a:xfrm>
          <a:prstGeom prst="ellipse">
            <a:avLst/>
          </a:prstGeom>
          <a:gradFill rotWithShape="0">
            <a:gsLst>
              <a:gs pos="0">
                <a:srgbClr val="CCCCFF"/>
              </a:gs>
              <a:gs pos="100000">
                <a:srgbClr val="5E5E7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i="0">
              <a:latin typeface="Arial" panose="020B0604020202020204" pitchFamily="34" charset="0"/>
            </a:endParaRPr>
          </a:p>
        </p:txBody>
      </p:sp>
      <p:sp>
        <p:nvSpPr>
          <p:cNvPr id="45074" name="Oval 43">
            <a:extLst>
              <a:ext uri="{FF2B5EF4-FFF2-40B4-BE49-F238E27FC236}">
                <a16:creationId xmlns:a16="http://schemas.microsoft.com/office/drawing/2014/main" id="{FD9DC84D-1A12-4A95-8361-485B38EB9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753502"/>
            <a:ext cx="381000" cy="381000"/>
          </a:xfrm>
          <a:prstGeom prst="ellipse">
            <a:avLst/>
          </a:prstGeom>
          <a:gradFill rotWithShape="0">
            <a:gsLst>
              <a:gs pos="0">
                <a:srgbClr val="CCCCFF"/>
              </a:gs>
              <a:gs pos="100000">
                <a:srgbClr val="5E5E7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i="0">
              <a:latin typeface="Arial" panose="020B0604020202020204" pitchFamily="34" charset="0"/>
            </a:endParaRPr>
          </a:p>
        </p:txBody>
      </p:sp>
      <p:sp>
        <p:nvSpPr>
          <p:cNvPr id="45081" name="Text Box 3">
            <a:extLst>
              <a:ext uri="{FF2B5EF4-FFF2-40B4-BE49-F238E27FC236}">
                <a16:creationId xmlns:a16="http://schemas.microsoft.com/office/drawing/2014/main" id="{CA4C7C23-D35F-41F9-912D-EC79E790E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11" y="939125"/>
            <a:ext cx="1671638" cy="3698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Micro - states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7FE5ECB-8F44-4CE4-93BF-AEDC5031889B}"/>
              </a:ext>
            </a:extLst>
          </p:cNvPr>
          <p:cNvGrpSpPr/>
          <p:nvPr/>
        </p:nvGrpSpPr>
        <p:grpSpPr>
          <a:xfrm>
            <a:off x="5356698" y="2176564"/>
            <a:ext cx="1219200" cy="990600"/>
            <a:chOff x="5356698" y="4520525"/>
            <a:chExt cx="1219200" cy="990600"/>
          </a:xfrm>
        </p:grpSpPr>
        <p:sp>
          <p:nvSpPr>
            <p:cNvPr id="45094" name="Rectangle 26">
              <a:extLst>
                <a:ext uri="{FF2B5EF4-FFF2-40B4-BE49-F238E27FC236}">
                  <a16:creationId xmlns:a16="http://schemas.microsoft.com/office/drawing/2014/main" id="{6EC4BA04-33CB-4FE2-A0AB-F7FBB79D6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6698" y="45205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95" name="Oval 27">
              <a:extLst>
                <a:ext uri="{FF2B5EF4-FFF2-40B4-BE49-F238E27FC236}">
                  <a16:creationId xmlns:a16="http://schemas.microsoft.com/office/drawing/2014/main" id="{2A8DDE97-48CB-4553-AA5B-68603E71A3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2898" y="45967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45096" name="Oval 28">
              <a:extLst>
                <a:ext uri="{FF2B5EF4-FFF2-40B4-BE49-F238E27FC236}">
                  <a16:creationId xmlns:a16="http://schemas.microsoft.com/office/drawing/2014/main" id="{7E9A9F75-8263-4074-AD13-13F9C9CC7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6298" y="48253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45097" name="Rectangle 29">
              <a:extLst>
                <a:ext uri="{FF2B5EF4-FFF2-40B4-BE49-F238E27FC236}">
                  <a16:creationId xmlns:a16="http://schemas.microsoft.com/office/drawing/2014/main" id="{92670A29-23C8-4B3F-BE7A-0235B41AD7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6298" y="45205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98" name="Oval 30">
              <a:extLst>
                <a:ext uri="{FF2B5EF4-FFF2-40B4-BE49-F238E27FC236}">
                  <a16:creationId xmlns:a16="http://schemas.microsoft.com/office/drawing/2014/main" id="{C486494D-BD28-4D78-854D-9FCA679998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94898" y="45205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45099" name="Oval 31">
              <a:extLst>
                <a:ext uri="{FF2B5EF4-FFF2-40B4-BE49-F238E27FC236}">
                  <a16:creationId xmlns:a16="http://schemas.microsoft.com/office/drawing/2014/main" id="{9B696AB4-AE11-416D-868C-86ACC2E199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94898" y="51301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d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EF26FD48-72AB-4916-9F39-98B7885A036F}"/>
              </a:ext>
            </a:extLst>
          </p:cNvPr>
          <p:cNvGrpSpPr/>
          <p:nvPr/>
        </p:nvGrpSpPr>
        <p:grpSpPr>
          <a:xfrm>
            <a:off x="6804498" y="2176564"/>
            <a:ext cx="1219200" cy="990600"/>
            <a:chOff x="6804498" y="4520525"/>
            <a:chExt cx="1219200" cy="990600"/>
          </a:xfrm>
        </p:grpSpPr>
        <p:sp>
          <p:nvSpPr>
            <p:cNvPr id="45100" name="Rectangle 32">
              <a:extLst>
                <a:ext uri="{FF2B5EF4-FFF2-40B4-BE49-F238E27FC236}">
                  <a16:creationId xmlns:a16="http://schemas.microsoft.com/office/drawing/2014/main" id="{477D0A28-D509-4033-A0DA-E8116A3331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4498" y="45205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01" name="Oval 33">
              <a:extLst>
                <a:ext uri="{FF2B5EF4-FFF2-40B4-BE49-F238E27FC236}">
                  <a16:creationId xmlns:a16="http://schemas.microsoft.com/office/drawing/2014/main" id="{9F54C393-DA22-4F46-B346-3674DCA6DD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0698" y="45967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45102" name="Oval 34">
              <a:extLst>
                <a:ext uri="{FF2B5EF4-FFF2-40B4-BE49-F238E27FC236}">
                  <a16:creationId xmlns:a16="http://schemas.microsoft.com/office/drawing/2014/main" id="{879F2046-5589-4198-9B43-AF8B7E809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4098" y="48253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45103" name="Rectangle 35">
              <a:extLst>
                <a:ext uri="{FF2B5EF4-FFF2-40B4-BE49-F238E27FC236}">
                  <a16:creationId xmlns:a16="http://schemas.microsoft.com/office/drawing/2014/main" id="{266D885D-657A-4EFB-8853-0587DD29AF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4098" y="45205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04" name="Oval 36">
              <a:extLst>
                <a:ext uri="{FF2B5EF4-FFF2-40B4-BE49-F238E27FC236}">
                  <a16:creationId xmlns:a16="http://schemas.microsoft.com/office/drawing/2014/main" id="{78AA91F1-3332-4964-BBB5-8F1504986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2698" y="45205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45105" name="Oval 37">
              <a:extLst>
                <a:ext uri="{FF2B5EF4-FFF2-40B4-BE49-F238E27FC236}">
                  <a16:creationId xmlns:a16="http://schemas.microsoft.com/office/drawing/2014/main" id="{B735D8D4-90E9-4996-9C3F-08197CAF1E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2698" y="51301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d</a:t>
              </a:r>
            </a:p>
          </p:txBody>
        </p:sp>
      </p:grpSp>
      <p:sp>
        <p:nvSpPr>
          <p:cNvPr id="45076" name="Line 44">
            <a:extLst>
              <a:ext uri="{FF2B5EF4-FFF2-40B4-BE49-F238E27FC236}">
                <a16:creationId xmlns:a16="http://schemas.microsoft.com/office/drawing/2014/main" id="{AF26C9D9-8BAA-45DF-9D3A-28FC05F773C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32004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7" name="Line 45">
            <a:extLst>
              <a:ext uri="{FF2B5EF4-FFF2-40B4-BE49-F238E27FC236}">
                <a16:creationId xmlns:a16="http://schemas.microsoft.com/office/drawing/2014/main" id="{F803CB75-4D68-4CB2-9D75-0263962F3B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32004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80" name="AutoShape 49">
            <a:extLst>
              <a:ext uri="{FF2B5EF4-FFF2-40B4-BE49-F238E27FC236}">
                <a16:creationId xmlns:a16="http://schemas.microsoft.com/office/drawing/2014/main" id="{9DE2BCB7-3508-4306-83FA-16FBC7FA5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8694" y="2481364"/>
            <a:ext cx="1295400" cy="381000"/>
          </a:xfrm>
          <a:prstGeom prst="leftRightArrow">
            <a:avLst>
              <a:gd name="adj1" fmla="val 50000"/>
              <a:gd name="adj2" fmla="val 68000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3B865DF-D7ED-4B05-9F01-C04033AB1B76}"/>
              </a:ext>
            </a:extLst>
          </p:cNvPr>
          <p:cNvGrpSpPr/>
          <p:nvPr/>
        </p:nvGrpSpPr>
        <p:grpSpPr>
          <a:xfrm>
            <a:off x="8338226" y="2176564"/>
            <a:ext cx="1219200" cy="990600"/>
            <a:chOff x="8338226" y="4520525"/>
            <a:chExt cx="1219200" cy="990600"/>
          </a:xfrm>
        </p:grpSpPr>
        <p:sp>
          <p:nvSpPr>
            <p:cNvPr id="56" name="Rectangle 32">
              <a:extLst>
                <a:ext uri="{FF2B5EF4-FFF2-40B4-BE49-F238E27FC236}">
                  <a16:creationId xmlns:a16="http://schemas.microsoft.com/office/drawing/2014/main" id="{B341E37E-516B-4611-9BB4-A8D6FFF219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8226" y="45205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 baseline="20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33">
              <a:extLst>
                <a:ext uri="{FF2B5EF4-FFF2-40B4-BE49-F238E27FC236}">
                  <a16:creationId xmlns:a16="http://schemas.microsoft.com/office/drawing/2014/main" id="{92EB81F2-984B-41E0-8341-C13444AFBD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4426" y="45967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baseline="20000" dirty="0">
                  <a:latin typeface="Arial" panose="020B0604020202020204" pitchFamily="34" charset="0"/>
                </a:rPr>
                <a:t>..</a:t>
              </a:r>
            </a:p>
          </p:txBody>
        </p:sp>
        <p:sp>
          <p:nvSpPr>
            <p:cNvPr id="58" name="Oval 34">
              <a:extLst>
                <a:ext uri="{FF2B5EF4-FFF2-40B4-BE49-F238E27FC236}">
                  <a16:creationId xmlns:a16="http://schemas.microsoft.com/office/drawing/2014/main" id="{89C89A82-CE39-4008-A494-D333A92DF3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7826" y="48253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baseline="20000" dirty="0">
                  <a:latin typeface="Arial" panose="020B0604020202020204" pitchFamily="34" charset="0"/>
                </a:rPr>
                <a:t>..</a:t>
              </a:r>
            </a:p>
          </p:txBody>
        </p:sp>
        <p:sp>
          <p:nvSpPr>
            <p:cNvPr id="59" name="Rectangle 35">
              <a:extLst>
                <a:ext uri="{FF2B5EF4-FFF2-40B4-BE49-F238E27FC236}">
                  <a16:creationId xmlns:a16="http://schemas.microsoft.com/office/drawing/2014/main" id="{86E3E9CC-9687-49AD-B921-55E8DE6AA5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7826" y="45205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 baseline="20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36">
              <a:extLst>
                <a:ext uri="{FF2B5EF4-FFF2-40B4-BE49-F238E27FC236}">
                  <a16:creationId xmlns:a16="http://schemas.microsoft.com/office/drawing/2014/main" id="{E699366E-3972-4DF6-A500-45DE80823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76426" y="45205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baseline="20000" dirty="0">
                  <a:latin typeface="Arial" panose="020B0604020202020204" pitchFamily="34" charset="0"/>
                </a:rPr>
                <a:t>..</a:t>
              </a:r>
            </a:p>
          </p:txBody>
        </p:sp>
        <p:sp>
          <p:nvSpPr>
            <p:cNvPr id="61" name="Oval 37">
              <a:extLst>
                <a:ext uri="{FF2B5EF4-FFF2-40B4-BE49-F238E27FC236}">
                  <a16:creationId xmlns:a16="http://schemas.microsoft.com/office/drawing/2014/main" id="{704BE0CF-0479-47C7-B5E3-CD0C3A573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76426" y="5130125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baseline="20000" dirty="0">
                  <a:latin typeface="Arial" panose="020B0604020202020204" pitchFamily="34" charset="0"/>
                </a:rPr>
                <a:t>..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F37C40A1-5772-421A-87F2-EB82FD02EC0A}"/>
              </a:ext>
            </a:extLst>
          </p:cNvPr>
          <p:cNvGrpSpPr/>
          <p:nvPr/>
        </p:nvGrpSpPr>
        <p:grpSpPr>
          <a:xfrm>
            <a:off x="138906" y="2133600"/>
            <a:ext cx="1219200" cy="990600"/>
            <a:chOff x="121630" y="2729825"/>
            <a:chExt cx="1219200" cy="990600"/>
          </a:xfrm>
        </p:grpSpPr>
        <p:sp>
          <p:nvSpPr>
            <p:cNvPr id="77" name="Text Box 4">
              <a:extLst>
                <a:ext uri="{FF2B5EF4-FFF2-40B4-BE49-F238E27FC236}">
                  <a16:creationId xmlns:a16="http://schemas.microsoft.com/office/drawing/2014/main" id="{8BB9F1D5-1C62-4D25-9DA4-69DB03AAA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944" y="303462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</a:rPr>
                <a:t>1</a:t>
              </a: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117FEE90-4FA9-47B1-AA2D-B01B228C5E9B}"/>
                </a:ext>
              </a:extLst>
            </p:cNvPr>
            <p:cNvGrpSpPr/>
            <p:nvPr/>
          </p:nvGrpSpPr>
          <p:grpSpPr>
            <a:xfrm>
              <a:off x="121630" y="2729825"/>
              <a:ext cx="1219200" cy="990600"/>
              <a:chOff x="1524000" y="2735263"/>
              <a:chExt cx="1219200" cy="990600"/>
            </a:xfrm>
          </p:grpSpPr>
          <p:sp>
            <p:nvSpPr>
              <p:cNvPr id="80" name="Rectangle 19">
                <a:extLst>
                  <a:ext uri="{FF2B5EF4-FFF2-40B4-BE49-F238E27FC236}">
                    <a16:creationId xmlns:a16="http://schemas.microsoft.com/office/drawing/2014/main" id="{3CE7A1E7-67FD-48BE-A5F4-8ACC4AC3A1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4000" y="2735263"/>
                <a:ext cx="609600" cy="990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Rectangle 22">
                <a:extLst>
                  <a:ext uri="{FF2B5EF4-FFF2-40B4-BE49-F238E27FC236}">
                    <a16:creationId xmlns:a16="http://schemas.microsoft.com/office/drawing/2014/main" id="{B0D90989-C58A-4412-A964-7A408A9E05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3600" y="2735263"/>
                <a:ext cx="609600" cy="990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9" name="Text Box 4">
              <a:extLst>
                <a:ext uri="{FF2B5EF4-FFF2-40B4-BE49-F238E27FC236}">
                  <a16:creationId xmlns:a16="http://schemas.microsoft.com/office/drawing/2014/main" id="{2632091B-4C0C-46DF-8A28-619DC9EF32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1470" y="304065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FEB77A0-3980-4D6B-8B40-316C98360DDB}"/>
              </a:ext>
            </a:extLst>
          </p:cNvPr>
          <p:cNvGrpSpPr/>
          <p:nvPr/>
        </p:nvGrpSpPr>
        <p:grpSpPr>
          <a:xfrm>
            <a:off x="1445487" y="5056430"/>
            <a:ext cx="6080511" cy="1157925"/>
            <a:chOff x="1445487" y="5056430"/>
            <a:chExt cx="6080511" cy="1157925"/>
          </a:xfrm>
        </p:grpSpPr>
        <p:sp>
          <p:nvSpPr>
            <p:cNvPr id="82" name="Text Box 3">
              <a:extLst>
                <a:ext uri="{FF2B5EF4-FFF2-40B4-BE49-F238E27FC236}">
                  <a16:creationId xmlns:a16="http://schemas.microsoft.com/office/drawing/2014/main" id="{26363BB5-5AD5-41E3-9F5D-2834F2448F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5487" y="5506469"/>
              <a:ext cx="6080511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>
                  <a:srgbClr val="FF0000"/>
                </a:buClr>
                <a:buSzTx/>
                <a:buFont typeface="Wingdings" panose="05000000000000000000" pitchFamily="2" charset="2"/>
                <a:buChar char="Ø"/>
              </a:pPr>
              <a:r>
                <a:rPr lang="en-US" altLang="en-US" sz="2000" i="0" dirty="0">
                  <a:latin typeface="Arial" panose="020B0604020202020204" pitchFamily="34" charset="0"/>
                  <a:cs typeface="Arial" panose="020B0604020202020204" pitchFamily="34" charset="0"/>
                </a:rPr>
                <a:t>The distribution of molecules is </a:t>
              </a:r>
              <a:r>
                <a:rPr lang="en-US" altLang="en-US" sz="2000" i="0" u="sng" dirty="0">
                  <a:latin typeface="Arial" panose="020B0604020202020204" pitchFamily="34" charset="0"/>
                  <a:cs typeface="Arial" panose="020B0604020202020204" pitchFamily="34" charset="0"/>
                </a:rPr>
                <a:t>totally</a:t>
              </a:r>
              <a:r>
                <a:rPr lang="en-US" altLang="en-US" sz="2000" i="0" dirty="0">
                  <a:latin typeface="Arial" panose="020B0604020202020204" pitchFamily="34" charset="0"/>
                  <a:cs typeface="Arial" panose="020B0604020202020204" pitchFamily="34" charset="0"/>
                </a:rPr>
                <a:t> random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>
                  <a:srgbClr val="FF0000"/>
                </a:buClr>
                <a:buSzTx/>
                <a:buFont typeface="Wingdings" panose="05000000000000000000" pitchFamily="2" charset="2"/>
                <a:buChar char="Ø"/>
              </a:pPr>
              <a:r>
                <a:rPr lang="en-US" altLang="en-US" sz="2000" i="0" dirty="0">
                  <a:latin typeface="Arial" panose="020B0604020202020204" pitchFamily="34" charset="0"/>
                  <a:cs typeface="Arial" panose="020B0604020202020204" pitchFamily="34" charset="0"/>
                </a:rPr>
                <a:t>All micro-states are </a:t>
              </a:r>
              <a:r>
                <a:rPr lang="en-US" altLang="en-US" sz="2000" u="sng" dirty="0">
                  <a:latin typeface="Arial" panose="020B0604020202020204" pitchFamily="34" charset="0"/>
                  <a:cs typeface="Arial" panose="020B0604020202020204" pitchFamily="34" charset="0"/>
                </a:rPr>
                <a:t>equally</a:t>
              </a:r>
              <a:r>
                <a:rPr lang="en-US" altLang="en-US" sz="2000" i="0" dirty="0">
                  <a:latin typeface="Arial" panose="020B0604020202020204" pitchFamily="34" charset="0"/>
                  <a:cs typeface="Arial" panose="020B0604020202020204" pitchFamily="34" charset="0"/>
                </a:rPr>
                <a:t> probable</a:t>
              </a:r>
            </a:p>
          </p:txBody>
        </p:sp>
        <p:sp>
          <p:nvSpPr>
            <p:cNvPr id="83" name="Text Box 3">
              <a:extLst>
                <a:ext uri="{FF2B5EF4-FFF2-40B4-BE49-F238E27FC236}">
                  <a16:creationId xmlns:a16="http://schemas.microsoft.com/office/drawing/2014/main" id="{76DD69EE-69DF-440A-9D88-786C24F34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1306" y="5056430"/>
              <a:ext cx="2638992" cy="4001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>
                  <a:srgbClr val="FF0000"/>
                </a:buClr>
                <a:buSzTx/>
                <a:buNone/>
              </a:pPr>
              <a:r>
                <a:rPr lang="en-US" altLang="en-US" sz="2000" i="0" dirty="0">
                  <a:latin typeface="Arial" panose="020B0604020202020204" pitchFamily="34" charset="0"/>
                  <a:cs typeface="Arial" panose="020B0604020202020204" pitchFamily="34" charset="0"/>
                </a:rPr>
                <a:t>Major Assumptions:</a:t>
              </a:r>
            </a:p>
          </p:txBody>
        </p:sp>
      </p:grpSp>
      <p:sp>
        <p:nvSpPr>
          <p:cNvPr id="87" name="Oval 20">
            <a:extLst>
              <a:ext uri="{FF2B5EF4-FFF2-40B4-BE49-F238E27FC236}">
                <a16:creationId xmlns:a16="http://schemas.microsoft.com/office/drawing/2014/main" id="{4CA45F20-EA11-4E0E-8EA4-470F51890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815438"/>
            <a:ext cx="381000" cy="381000"/>
          </a:xfrm>
          <a:prstGeom prst="ellipse">
            <a:avLst/>
          </a:prstGeom>
          <a:gradFill rotWithShape="0">
            <a:gsLst>
              <a:gs pos="0">
                <a:srgbClr val="CCCCFF"/>
              </a:gs>
              <a:gs pos="100000">
                <a:srgbClr val="5E5E7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i="0">
              <a:latin typeface="Arial" panose="020B0604020202020204" pitchFamily="34" charset="0"/>
            </a:endParaRPr>
          </a:p>
        </p:txBody>
      </p:sp>
      <p:sp>
        <p:nvSpPr>
          <p:cNvPr id="88" name="Oval 21">
            <a:extLst>
              <a:ext uri="{FF2B5EF4-FFF2-40B4-BE49-F238E27FC236}">
                <a16:creationId xmlns:a16="http://schemas.microsoft.com/office/drawing/2014/main" id="{2D085987-8E5A-4210-BCAB-FE995CD5B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272638"/>
            <a:ext cx="381000" cy="381000"/>
          </a:xfrm>
          <a:prstGeom prst="ellipse">
            <a:avLst/>
          </a:prstGeom>
          <a:gradFill rotWithShape="0">
            <a:gsLst>
              <a:gs pos="0">
                <a:srgbClr val="CCCCFF"/>
              </a:gs>
              <a:gs pos="100000">
                <a:srgbClr val="5E5E7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i="0">
              <a:latin typeface="Arial" panose="020B0604020202020204" pitchFamily="34" charset="0"/>
            </a:endParaRP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B7B3808-7766-4A47-8DB3-62180BF41908}"/>
              </a:ext>
            </a:extLst>
          </p:cNvPr>
          <p:cNvGrpSpPr/>
          <p:nvPr/>
        </p:nvGrpSpPr>
        <p:grpSpPr>
          <a:xfrm>
            <a:off x="1524000" y="3739238"/>
            <a:ext cx="1219200" cy="990600"/>
            <a:chOff x="1524000" y="2735263"/>
            <a:chExt cx="1219200" cy="990600"/>
          </a:xfrm>
        </p:grpSpPr>
        <p:sp>
          <p:nvSpPr>
            <p:cNvPr id="90" name="Rectangle 19">
              <a:extLst>
                <a:ext uri="{FF2B5EF4-FFF2-40B4-BE49-F238E27FC236}">
                  <a16:creationId xmlns:a16="http://schemas.microsoft.com/office/drawing/2014/main" id="{C6CE4246-5D0A-4EF2-B6E5-B102400B21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000" y="2735263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Rectangle 22">
              <a:extLst>
                <a:ext uri="{FF2B5EF4-FFF2-40B4-BE49-F238E27FC236}">
                  <a16:creationId xmlns:a16="http://schemas.microsoft.com/office/drawing/2014/main" id="{E65435AB-6428-48E2-9DEB-D8FEAA8D7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2735263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2" name="Oval 23">
            <a:extLst>
              <a:ext uri="{FF2B5EF4-FFF2-40B4-BE49-F238E27FC236}">
                <a16:creationId xmlns:a16="http://schemas.microsoft.com/office/drawing/2014/main" id="{BD986087-B7C0-4F21-B253-B3EEEBCEC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815438"/>
            <a:ext cx="381000" cy="381000"/>
          </a:xfrm>
          <a:prstGeom prst="ellipse">
            <a:avLst/>
          </a:prstGeom>
          <a:gradFill rotWithShape="0">
            <a:gsLst>
              <a:gs pos="0">
                <a:srgbClr val="CCCCFF"/>
              </a:gs>
              <a:gs pos="100000">
                <a:srgbClr val="5E5E7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i="0">
              <a:latin typeface="Arial" panose="020B0604020202020204" pitchFamily="34" charset="0"/>
            </a:endParaRPr>
          </a:p>
        </p:txBody>
      </p:sp>
      <p:sp>
        <p:nvSpPr>
          <p:cNvPr id="93" name="Oval 24">
            <a:extLst>
              <a:ext uri="{FF2B5EF4-FFF2-40B4-BE49-F238E27FC236}">
                <a16:creationId xmlns:a16="http://schemas.microsoft.com/office/drawing/2014/main" id="{827780B9-C80D-43CC-A4F9-2B8E3FA55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272638"/>
            <a:ext cx="381000" cy="381000"/>
          </a:xfrm>
          <a:prstGeom prst="ellipse">
            <a:avLst/>
          </a:prstGeom>
          <a:gradFill rotWithShape="0">
            <a:gsLst>
              <a:gs pos="0">
                <a:srgbClr val="CCCCFF"/>
              </a:gs>
              <a:gs pos="100000">
                <a:srgbClr val="5E5E7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i="0">
              <a:latin typeface="Arial" panose="020B0604020202020204" pitchFamily="34" charset="0"/>
            </a:endParaRPr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D97D52FC-50E4-45B3-9682-17868898C628}"/>
              </a:ext>
            </a:extLst>
          </p:cNvPr>
          <p:cNvGrpSpPr/>
          <p:nvPr/>
        </p:nvGrpSpPr>
        <p:grpSpPr>
          <a:xfrm>
            <a:off x="5356698" y="3771900"/>
            <a:ext cx="1219200" cy="990600"/>
            <a:chOff x="5356698" y="2767925"/>
            <a:chExt cx="1219200" cy="990600"/>
          </a:xfrm>
        </p:grpSpPr>
        <p:sp>
          <p:nvSpPr>
            <p:cNvPr id="95" name="Rectangle 7">
              <a:extLst>
                <a:ext uri="{FF2B5EF4-FFF2-40B4-BE49-F238E27FC236}">
                  <a16:creationId xmlns:a16="http://schemas.microsoft.com/office/drawing/2014/main" id="{70A9710D-391E-4AF8-B35E-50BFFADD1D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6698" y="27679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Oval 8">
              <a:extLst>
                <a:ext uri="{FF2B5EF4-FFF2-40B4-BE49-F238E27FC236}">
                  <a16:creationId xmlns:a16="http://schemas.microsoft.com/office/drawing/2014/main" id="{E9FD381F-85EB-4593-B3B4-23B893D5E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2898" y="28441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97" name="Oval 9">
              <a:extLst>
                <a:ext uri="{FF2B5EF4-FFF2-40B4-BE49-F238E27FC236}">
                  <a16:creationId xmlns:a16="http://schemas.microsoft.com/office/drawing/2014/main" id="{DAC7DF74-1C5A-4943-B19E-77C274406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2898" y="33013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98" name="Rectangle 10">
              <a:extLst>
                <a:ext uri="{FF2B5EF4-FFF2-40B4-BE49-F238E27FC236}">
                  <a16:creationId xmlns:a16="http://schemas.microsoft.com/office/drawing/2014/main" id="{2A8C1EDB-52CA-493F-BC84-C1CA28680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6298" y="27679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Oval 11">
              <a:extLst>
                <a:ext uri="{FF2B5EF4-FFF2-40B4-BE49-F238E27FC236}">
                  <a16:creationId xmlns:a16="http://schemas.microsoft.com/office/drawing/2014/main" id="{C23EB6C4-CB57-43E6-8B82-535FD4BB40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2498" y="28441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100" name="Oval 12">
              <a:extLst>
                <a:ext uri="{FF2B5EF4-FFF2-40B4-BE49-F238E27FC236}">
                  <a16:creationId xmlns:a16="http://schemas.microsoft.com/office/drawing/2014/main" id="{E5A707F0-067C-4D9A-B118-E6E12F48F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2498" y="33013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d</a:t>
              </a: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819D640D-0335-423F-B0A9-87DC281CADC0}"/>
              </a:ext>
            </a:extLst>
          </p:cNvPr>
          <p:cNvGrpSpPr/>
          <p:nvPr/>
        </p:nvGrpSpPr>
        <p:grpSpPr>
          <a:xfrm>
            <a:off x="6880698" y="3771900"/>
            <a:ext cx="1219200" cy="990600"/>
            <a:chOff x="6880698" y="2767925"/>
            <a:chExt cx="1219200" cy="990600"/>
          </a:xfrm>
        </p:grpSpPr>
        <p:sp>
          <p:nvSpPr>
            <p:cNvPr id="102" name="Rectangle 13">
              <a:extLst>
                <a:ext uri="{FF2B5EF4-FFF2-40B4-BE49-F238E27FC236}">
                  <a16:creationId xmlns:a16="http://schemas.microsoft.com/office/drawing/2014/main" id="{FF9F689F-CEBE-46D4-B843-BEC1FEEC53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0698" y="27679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Oval 14">
              <a:extLst>
                <a:ext uri="{FF2B5EF4-FFF2-40B4-BE49-F238E27FC236}">
                  <a16:creationId xmlns:a16="http://schemas.microsoft.com/office/drawing/2014/main" id="{901E1B5C-972C-46C7-A5CD-EDDC073BB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6898" y="28441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104" name="Oval 15">
              <a:extLst>
                <a:ext uri="{FF2B5EF4-FFF2-40B4-BE49-F238E27FC236}">
                  <a16:creationId xmlns:a16="http://schemas.microsoft.com/office/drawing/2014/main" id="{2BC0ACFB-7285-47EB-9A9F-AAC8FFCFA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6898" y="33013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105" name="Rectangle 16">
              <a:extLst>
                <a:ext uri="{FF2B5EF4-FFF2-40B4-BE49-F238E27FC236}">
                  <a16:creationId xmlns:a16="http://schemas.microsoft.com/office/drawing/2014/main" id="{B35DDA12-BAF5-40FC-A92F-CC78E8F48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90298" y="27679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Oval 17">
              <a:extLst>
                <a:ext uri="{FF2B5EF4-FFF2-40B4-BE49-F238E27FC236}">
                  <a16:creationId xmlns:a16="http://schemas.microsoft.com/office/drawing/2014/main" id="{1316E533-1D00-4D46-8D0A-E1EBA07A4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6498" y="28441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107" name="Oval 18">
              <a:extLst>
                <a:ext uri="{FF2B5EF4-FFF2-40B4-BE49-F238E27FC236}">
                  <a16:creationId xmlns:a16="http://schemas.microsoft.com/office/drawing/2014/main" id="{5E4CFDEE-BA8D-4E55-BEA0-52FE8F58A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6498" y="33013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d</a:t>
              </a:r>
            </a:p>
          </p:txBody>
        </p:sp>
      </p:grpSp>
      <p:sp>
        <p:nvSpPr>
          <p:cNvPr id="108" name="Line 44">
            <a:extLst>
              <a:ext uri="{FF2B5EF4-FFF2-40B4-BE49-F238E27FC236}">
                <a16:creationId xmlns:a16="http://schemas.microsoft.com/office/drawing/2014/main" id="{3F6B3DDE-EC2A-462C-B0B7-480B8158F78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4737775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" name="Line 45">
            <a:extLst>
              <a:ext uri="{FF2B5EF4-FFF2-40B4-BE49-F238E27FC236}">
                <a16:creationId xmlns:a16="http://schemas.microsoft.com/office/drawing/2014/main" id="{7877FD66-D68E-4DAB-AA37-67488D91EDA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4737775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" name="AutoShape 48">
            <a:extLst>
              <a:ext uri="{FF2B5EF4-FFF2-40B4-BE49-F238E27FC236}">
                <a16:creationId xmlns:a16="http://schemas.microsoft.com/office/drawing/2014/main" id="{B844C9D3-14CC-484D-9DA5-91B50E183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449" y="4066263"/>
            <a:ext cx="1295400" cy="381000"/>
          </a:xfrm>
          <a:prstGeom prst="leftRightArrow">
            <a:avLst>
              <a:gd name="adj1" fmla="val 50000"/>
              <a:gd name="adj2" fmla="val 68000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F186F915-5F81-4EB7-9BC0-C8385BC610E3}"/>
              </a:ext>
            </a:extLst>
          </p:cNvPr>
          <p:cNvGrpSpPr/>
          <p:nvPr/>
        </p:nvGrpSpPr>
        <p:grpSpPr>
          <a:xfrm>
            <a:off x="8328498" y="3771900"/>
            <a:ext cx="1219200" cy="990600"/>
            <a:chOff x="8328498" y="2767925"/>
            <a:chExt cx="1219200" cy="990600"/>
          </a:xfrm>
        </p:grpSpPr>
        <p:sp>
          <p:nvSpPr>
            <p:cNvPr id="112" name="Rectangle 13">
              <a:extLst>
                <a:ext uri="{FF2B5EF4-FFF2-40B4-BE49-F238E27FC236}">
                  <a16:creationId xmlns:a16="http://schemas.microsoft.com/office/drawing/2014/main" id="{A47E6064-2B85-4C2C-8EC1-CEBDA29C7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28498" y="27679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 baseline="20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Oval 14">
              <a:extLst>
                <a:ext uri="{FF2B5EF4-FFF2-40B4-BE49-F238E27FC236}">
                  <a16:creationId xmlns:a16="http://schemas.microsoft.com/office/drawing/2014/main" id="{726AA1D9-E1A7-4801-BF81-11A0D53E4B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4698" y="28441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baseline="20000" dirty="0">
                  <a:latin typeface="Arial" panose="020B0604020202020204" pitchFamily="34" charset="0"/>
                </a:rPr>
                <a:t>..</a:t>
              </a:r>
            </a:p>
          </p:txBody>
        </p:sp>
        <p:sp>
          <p:nvSpPr>
            <p:cNvPr id="114" name="Oval 15">
              <a:extLst>
                <a:ext uri="{FF2B5EF4-FFF2-40B4-BE49-F238E27FC236}">
                  <a16:creationId xmlns:a16="http://schemas.microsoft.com/office/drawing/2014/main" id="{F96232E4-8D41-4597-952E-1D6A82264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4698" y="33013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baseline="20000" dirty="0">
                  <a:latin typeface="Arial" panose="020B0604020202020204" pitchFamily="34" charset="0"/>
                </a:rPr>
                <a:t>..</a:t>
              </a:r>
            </a:p>
          </p:txBody>
        </p:sp>
        <p:sp>
          <p:nvSpPr>
            <p:cNvPr id="115" name="Rectangle 16">
              <a:extLst>
                <a:ext uri="{FF2B5EF4-FFF2-40B4-BE49-F238E27FC236}">
                  <a16:creationId xmlns:a16="http://schemas.microsoft.com/office/drawing/2014/main" id="{B9450601-7630-4A14-B9A9-187B09B82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38098" y="2767925"/>
              <a:ext cx="609600" cy="990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 baseline="20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Oval 17">
              <a:extLst>
                <a:ext uri="{FF2B5EF4-FFF2-40B4-BE49-F238E27FC236}">
                  <a16:creationId xmlns:a16="http://schemas.microsoft.com/office/drawing/2014/main" id="{C09ABA10-37AF-47CF-BA95-6CA1F27DA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4298" y="28441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baseline="20000" dirty="0">
                  <a:latin typeface="Arial" panose="020B0604020202020204" pitchFamily="34" charset="0"/>
                </a:rPr>
                <a:t>..</a:t>
              </a:r>
            </a:p>
          </p:txBody>
        </p:sp>
        <p:sp>
          <p:nvSpPr>
            <p:cNvPr id="117" name="Oval 18">
              <a:extLst>
                <a:ext uri="{FF2B5EF4-FFF2-40B4-BE49-F238E27FC236}">
                  <a16:creationId xmlns:a16="http://schemas.microsoft.com/office/drawing/2014/main" id="{55A875FE-6ADE-4068-B7E1-741C3F255C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4298" y="3301325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baseline="20000" dirty="0">
                  <a:latin typeface="Arial" panose="020B0604020202020204" pitchFamily="34" charset="0"/>
                </a:rPr>
                <a:t>..</a:t>
              </a: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C5FC74A4-E9ED-4D5B-AE78-D0A0F3A72108}"/>
              </a:ext>
            </a:extLst>
          </p:cNvPr>
          <p:cNvGrpSpPr/>
          <p:nvPr/>
        </p:nvGrpSpPr>
        <p:grpSpPr>
          <a:xfrm>
            <a:off x="121630" y="3733800"/>
            <a:ext cx="1219200" cy="990600"/>
            <a:chOff x="121630" y="2729825"/>
            <a:chExt cx="1219200" cy="990600"/>
          </a:xfrm>
        </p:grpSpPr>
        <p:sp>
          <p:nvSpPr>
            <p:cNvPr id="119" name="Text Box 4">
              <a:extLst>
                <a:ext uri="{FF2B5EF4-FFF2-40B4-BE49-F238E27FC236}">
                  <a16:creationId xmlns:a16="http://schemas.microsoft.com/office/drawing/2014/main" id="{AA1490B9-2356-4BE0-AA49-4EC15D6E38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944" y="303462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</a:rPr>
                <a:t>2</a:t>
              </a:r>
            </a:p>
          </p:txBody>
        </p: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7E3638CD-2DA8-4B3C-9E3C-0EDBD925B171}"/>
                </a:ext>
              </a:extLst>
            </p:cNvPr>
            <p:cNvGrpSpPr/>
            <p:nvPr/>
          </p:nvGrpSpPr>
          <p:grpSpPr>
            <a:xfrm>
              <a:off x="121630" y="2729825"/>
              <a:ext cx="1219200" cy="990600"/>
              <a:chOff x="1524000" y="2735263"/>
              <a:chExt cx="1219200" cy="990600"/>
            </a:xfrm>
          </p:grpSpPr>
          <p:sp>
            <p:nvSpPr>
              <p:cNvPr id="122" name="Rectangle 19">
                <a:extLst>
                  <a:ext uri="{FF2B5EF4-FFF2-40B4-BE49-F238E27FC236}">
                    <a16:creationId xmlns:a16="http://schemas.microsoft.com/office/drawing/2014/main" id="{3FEC0A2C-75A3-458A-A8A9-BE1504AC9E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4000" y="2735263"/>
                <a:ext cx="609600" cy="990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" name="Rectangle 22">
                <a:extLst>
                  <a:ext uri="{FF2B5EF4-FFF2-40B4-BE49-F238E27FC236}">
                    <a16:creationId xmlns:a16="http://schemas.microsoft.com/office/drawing/2014/main" id="{9C00F15A-598C-41EE-9CC7-9C6B44783D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3600" y="2735263"/>
                <a:ext cx="609600" cy="990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1" name="Text Box 4">
              <a:extLst>
                <a:ext uri="{FF2B5EF4-FFF2-40B4-BE49-F238E27FC236}">
                  <a16:creationId xmlns:a16="http://schemas.microsoft.com/office/drawing/2014/main" id="{5E81E936-CF0E-4633-ACB3-B345E68A0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1470" y="304065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</a:rPr>
                <a:t>2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0" grpId="0" animBg="1"/>
      <p:bldP spid="1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3D0C3FF4-33AD-44B2-88F9-04762D3A10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20788" y="279400"/>
            <a:ext cx="6364287" cy="588963"/>
          </a:xfrm>
        </p:spPr>
        <p:txBody>
          <a:bodyPr/>
          <a:lstStyle/>
          <a:p>
            <a:r>
              <a:rPr lang="en-US" altLang="en-US"/>
              <a:t>Thermodynamic probability </a:t>
            </a:r>
            <a:r>
              <a:rPr lang="en-US" altLang="en-US" i="1"/>
              <a:t>W</a:t>
            </a:r>
          </a:p>
        </p:txBody>
      </p:sp>
      <p:sp>
        <p:nvSpPr>
          <p:cNvPr id="47107" name="Text Box 3">
            <a:extLst>
              <a:ext uri="{FF2B5EF4-FFF2-40B4-BE49-F238E27FC236}">
                <a16:creationId xmlns:a16="http://schemas.microsoft.com/office/drawing/2014/main" id="{C3ADA6D5-0137-4663-BDC8-53100C1CB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066800"/>
            <a:ext cx="57499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u="sng">
                <a:latin typeface="Arial" panose="020B0604020202020204" pitchFamily="34" charset="0"/>
                <a:cs typeface="Arial" panose="020B0604020202020204" pitchFamily="34" charset="0"/>
              </a:rPr>
              <a:t>The thermodynamic probability </a:t>
            </a:r>
            <a:r>
              <a:rPr lang="en-US" altLang="en-US" sz="1800"/>
              <a:t>W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of a macro state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= Number of corresponding </a:t>
            </a: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micro states</a:t>
            </a:r>
          </a:p>
        </p:txBody>
      </p:sp>
      <p:sp>
        <p:nvSpPr>
          <p:cNvPr id="47108" name="Text Box 4">
            <a:extLst>
              <a:ext uri="{FF2B5EF4-FFF2-40B4-BE49-F238E27FC236}">
                <a16:creationId xmlns:a16="http://schemas.microsoft.com/office/drawing/2014/main" id="{EC3BBFF0-48BD-45D6-8DF2-26769DC32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325" y="1852613"/>
            <a:ext cx="800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Box </a:t>
            </a:r>
            <a:r>
              <a:rPr lang="en-US" altLang="en-US" sz="1800" i="0" dirty="0"/>
              <a:t>1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7DFB2669-8228-45AA-AB56-60909BBFE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400" y="2197100"/>
            <a:ext cx="609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N</a:t>
            </a:r>
            <a:r>
              <a:rPr lang="en-US" altLang="en-US" sz="1800" i="0" baseline="-25000" dirty="0"/>
              <a:t>1</a:t>
            </a:r>
            <a:endParaRPr lang="en-US" altLang="en-US" sz="1800" i="0" dirty="0"/>
          </a:p>
        </p:txBody>
      </p:sp>
      <p:sp>
        <p:nvSpPr>
          <p:cNvPr id="47110" name="Text Box 6">
            <a:extLst>
              <a:ext uri="{FF2B5EF4-FFF2-40B4-BE49-F238E27FC236}">
                <a16:creationId xmlns:a16="http://schemas.microsoft.com/office/drawing/2014/main" id="{933140C0-BB25-4B54-BDCB-1E088EE3D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3350" y="1852613"/>
            <a:ext cx="812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Box 2</a:t>
            </a:r>
            <a:endParaRPr lang="en-US" altLang="en-US" sz="1800"/>
          </a:p>
        </p:txBody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93233BA1-CAB7-47D9-842B-FF166FF2B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5425" y="2197100"/>
            <a:ext cx="609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N</a:t>
            </a:r>
            <a:r>
              <a:rPr lang="en-US" altLang="en-US" sz="1800" i="0" baseline="-25000" dirty="0"/>
              <a:t>2</a:t>
            </a:r>
            <a:endParaRPr lang="en-US" altLang="en-US" sz="1800" i="0" dirty="0"/>
          </a:p>
        </p:txBody>
      </p:sp>
      <p:sp>
        <p:nvSpPr>
          <p:cNvPr id="47112" name="Text Box 8">
            <a:extLst>
              <a:ext uri="{FF2B5EF4-FFF2-40B4-BE49-F238E27FC236}">
                <a16:creationId xmlns:a16="http://schemas.microsoft.com/office/drawing/2014/main" id="{613B98C8-8879-49FF-8BDF-86ED25AD9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3150" y="1852613"/>
            <a:ext cx="800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Box </a:t>
            </a:r>
            <a:r>
              <a:rPr lang="en-US" altLang="en-US" sz="1800"/>
              <a:t>J</a:t>
            </a:r>
          </a:p>
        </p:txBody>
      </p:sp>
      <p:sp>
        <p:nvSpPr>
          <p:cNvPr id="47113" name="Rectangle 9">
            <a:extLst>
              <a:ext uri="{FF2B5EF4-FFF2-40B4-BE49-F238E27FC236}">
                <a16:creationId xmlns:a16="http://schemas.microsoft.com/office/drawing/2014/main" id="{0552C8A8-111D-4BC3-A0C1-623831AD9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2197100"/>
            <a:ext cx="609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N</a:t>
            </a:r>
            <a:r>
              <a:rPr lang="en-US" altLang="en-US" sz="1800" i="0" baseline="-25000" dirty="0"/>
              <a:t>J</a:t>
            </a:r>
            <a:endParaRPr lang="en-US" altLang="en-US" sz="1800" i="0" dirty="0"/>
          </a:p>
        </p:txBody>
      </p:sp>
      <p:sp>
        <p:nvSpPr>
          <p:cNvPr id="47114" name="Text Box 10">
            <a:extLst>
              <a:ext uri="{FF2B5EF4-FFF2-40B4-BE49-F238E27FC236}">
                <a16:creationId xmlns:a16="http://schemas.microsoft.com/office/drawing/2014/main" id="{5ACEE38C-D889-4222-B5A1-E8A452AA8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1450" y="2287588"/>
            <a:ext cx="412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/>
              <a:t>…</a:t>
            </a:r>
            <a:endParaRPr lang="en-US" altLang="en-US" sz="1800" i="0">
              <a:latin typeface="Arial" panose="020B0604020202020204" pitchFamily="34" charset="0"/>
            </a:endParaRPr>
          </a:p>
        </p:txBody>
      </p:sp>
      <p:graphicFrame>
        <p:nvGraphicFramePr>
          <p:cNvPr id="47115" name="Object 2">
            <a:extLst>
              <a:ext uri="{FF2B5EF4-FFF2-40B4-BE49-F238E27FC236}">
                <a16:creationId xmlns:a16="http://schemas.microsoft.com/office/drawing/2014/main" id="{07DDA004-3905-4BB6-AED4-FA823A2EDD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065779"/>
              </p:ext>
            </p:extLst>
          </p:nvPr>
        </p:nvGraphicFramePr>
        <p:xfrm>
          <a:off x="6678613" y="2209800"/>
          <a:ext cx="147478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600" imgH="292100" progId="Equation.3">
                  <p:embed/>
                </p:oleObj>
              </mc:Choice>
              <mc:Fallback>
                <p:oleObj name="Equation" r:id="rId4" imgW="736600" imgH="292100" progId="Equation.3">
                  <p:embed/>
                  <p:pic>
                    <p:nvPicPr>
                      <p:cNvPr id="47115" name="Object 2">
                        <a:extLst>
                          <a:ext uri="{FF2B5EF4-FFF2-40B4-BE49-F238E27FC236}">
                            <a16:creationId xmlns:a16="http://schemas.microsoft.com/office/drawing/2014/main" id="{07DDA004-3905-4BB6-AED4-FA823A2EDD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613" y="2209800"/>
                        <a:ext cx="1474787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6" name="Text Box 12">
            <a:extLst>
              <a:ext uri="{FF2B5EF4-FFF2-40B4-BE49-F238E27FC236}">
                <a16:creationId xmlns:a16="http://schemas.microsoft.com/office/drawing/2014/main" id="{BE736E70-02B2-43D7-AE95-9D9337BC0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668712"/>
            <a:ext cx="6969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Number of arrangements of </a:t>
            </a:r>
            <a:r>
              <a:rPr lang="en-US" altLang="en-US" sz="1800" dirty="0"/>
              <a:t>N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distinguishable molecules : </a:t>
            </a:r>
            <a:r>
              <a:rPr lang="en-US" altLang="en-US" sz="1800" dirty="0"/>
              <a:t>N</a:t>
            </a:r>
            <a:r>
              <a:rPr lang="en-US" altLang="en-US" sz="1800" i="0" dirty="0"/>
              <a:t>!</a:t>
            </a:r>
          </a:p>
        </p:txBody>
      </p:sp>
      <p:sp>
        <p:nvSpPr>
          <p:cNvPr id="47117" name="Text Box 13">
            <a:extLst>
              <a:ext uri="{FF2B5EF4-FFF2-40B4-BE49-F238E27FC236}">
                <a16:creationId xmlns:a16="http://schemas.microsoft.com/office/drawing/2014/main" id="{CC7384E8-C01B-46AE-838F-1575A8771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267200"/>
            <a:ext cx="7772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Number of arrangements of </a:t>
            </a:r>
            <a:r>
              <a:rPr lang="en-US" altLang="en-US" sz="1800" dirty="0"/>
              <a:t>N</a:t>
            </a:r>
            <a:r>
              <a:rPr lang="en-US" altLang="en-US" sz="1800" baseline="-25000" dirty="0"/>
              <a:t>j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distinguishable molecules in box </a:t>
            </a:r>
            <a:r>
              <a:rPr lang="en-US" altLang="en-US" sz="1800" dirty="0"/>
              <a:t>j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1800" dirty="0"/>
              <a:t>N</a:t>
            </a:r>
            <a:r>
              <a:rPr lang="en-US" altLang="en-US" sz="1800" baseline="-25000" dirty="0"/>
              <a:t>j</a:t>
            </a:r>
            <a:r>
              <a:rPr lang="en-US" altLang="en-US" sz="1800" i="0" dirty="0"/>
              <a:t>!</a:t>
            </a:r>
          </a:p>
        </p:txBody>
      </p:sp>
      <p:graphicFrame>
        <p:nvGraphicFramePr>
          <p:cNvPr id="47118" name="Object 3">
            <a:extLst>
              <a:ext uri="{FF2B5EF4-FFF2-40B4-BE49-F238E27FC236}">
                <a16:creationId xmlns:a16="http://schemas.microsoft.com/office/drawing/2014/main" id="{C609359D-6AA2-4D37-8559-34704285E6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4978400"/>
          <a:ext cx="205581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700" imgH="368300" progId="Equation.3">
                  <p:embed/>
                </p:oleObj>
              </mc:Choice>
              <mc:Fallback>
                <p:oleObj name="Equation" r:id="rId6" imgW="1028700" imgH="368300" progId="Equation.3">
                  <p:embed/>
                  <p:pic>
                    <p:nvPicPr>
                      <p:cNvPr id="47118" name="Object 3">
                        <a:extLst>
                          <a:ext uri="{FF2B5EF4-FFF2-40B4-BE49-F238E27FC236}">
                            <a16:creationId xmlns:a16="http://schemas.microsoft.com/office/drawing/2014/main" id="{C609359D-6AA2-4D37-8559-34704285E6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978400"/>
                        <a:ext cx="2055813" cy="7366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9" name="AutoShape 16">
            <a:extLst>
              <a:ext uri="{FF2B5EF4-FFF2-40B4-BE49-F238E27FC236}">
                <a16:creationId xmlns:a16="http://schemas.microsoft.com/office/drawing/2014/main" id="{B0E82133-C2E7-4832-BABF-0FD6CAA44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092700"/>
            <a:ext cx="838200" cy="533400"/>
          </a:xfrm>
          <a:prstGeom prst="rightArrow">
            <a:avLst>
              <a:gd name="adj1" fmla="val 50000"/>
              <a:gd name="adj2" fmla="val 39286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id="{08D9D364-0F11-453D-A7A4-33074CD26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932" y="2075623"/>
            <a:ext cx="146706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A given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Macro state</a:t>
            </a:r>
            <a:endParaRPr lang="en-US" altLang="en-US" sz="1800" i="0" dirty="0"/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CBC6B29C-65B1-4676-BC2A-81AA4FE86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43" y="3174187"/>
            <a:ext cx="38865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To get corresponding Micro state:</a:t>
            </a:r>
            <a:endParaRPr lang="en-US" altLang="en-US" sz="1800" i="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6" grpId="0"/>
      <p:bldP spid="47117" grpId="0"/>
      <p:bldP spid="47119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C6C697BD-49F6-410D-8F53-226696EEF4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01875" y="279400"/>
            <a:ext cx="5889625" cy="588963"/>
          </a:xfrm>
        </p:spPr>
        <p:txBody>
          <a:bodyPr/>
          <a:lstStyle/>
          <a:p>
            <a:r>
              <a:rPr lang="en-US" altLang="en-US"/>
              <a:t>Distribution between 2 boxes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7F3A4DDC-199A-4259-968F-EBB0374D5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8" y="1447800"/>
            <a:ext cx="685800" cy="762000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N</a:t>
            </a:r>
            <a:r>
              <a:rPr lang="en-US" altLang="en-US" sz="1800" baseline="-25000"/>
              <a:t>A</a:t>
            </a:r>
            <a:endParaRPr lang="en-US" altLang="en-US" sz="1800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36D76BF9-234A-4375-BAA2-D42AAB56A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447800"/>
            <a:ext cx="685800" cy="762000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N</a:t>
            </a:r>
            <a:r>
              <a:rPr lang="en-US" altLang="en-US" sz="1800" baseline="-25000"/>
              <a:t>B</a:t>
            </a:r>
            <a:endParaRPr lang="en-US" altLang="en-US" sz="1800"/>
          </a:p>
        </p:txBody>
      </p:sp>
      <p:sp>
        <p:nvSpPr>
          <p:cNvPr id="49158" name="Text Box 9">
            <a:extLst>
              <a:ext uri="{FF2B5EF4-FFF2-40B4-BE49-F238E27FC236}">
                <a16:creationId xmlns:a16="http://schemas.microsoft.com/office/drawing/2014/main" id="{6D6E8AF0-A0ED-437F-A8D9-C1CE8E1DE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61988"/>
            <a:ext cx="1466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Macro state</a:t>
            </a:r>
          </a:p>
        </p:txBody>
      </p:sp>
      <p:sp>
        <p:nvSpPr>
          <p:cNvPr id="49159" name="Text Box 10">
            <a:extLst>
              <a:ext uri="{FF2B5EF4-FFF2-40B4-BE49-F238E27FC236}">
                <a16:creationId xmlns:a16="http://schemas.microsoft.com/office/drawing/2014/main" id="{A0176244-8048-4379-9E0F-CB1354458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0"/>
            <a:ext cx="1082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N</a:t>
            </a:r>
            <a:r>
              <a:rPr lang="en-US" altLang="en-US" sz="1800" baseline="-25000"/>
              <a:t>A</a:t>
            </a:r>
            <a:r>
              <a:rPr lang="en-US" altLang="en-US" sz="1800"/>
              <a:t>  -  N</a:t>
            </a:r>
            <a:r>
              <a:rPr lang="en-US" altLang="en-US" sz="1800" baseline="-25000"/>
              <a:t>B</a:t>
            </a:r>
            <a:endParaRPr lang="en-US" altLang="en-US" sz="1800"/>
          </a:p>
        </p:txBody>
      </p:sp>
      <p:sp>
        <p:nvSpPr>
          <p:cNvPr id="49160" name="Text Box 11">
            <a:extLst>
              <a:ext uri="{FF2B5EF4-FFF2-40B4-BE49-F238E27FC236}">
                <a16:creationId xmlns:a16="http://schemas.microsoft.com/office/drawing/2014/main" id="{BB4921C0-DF0D-47F3-8F90-1A881586F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449388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0  -  4</a:t>
            </a:r>
          </a:p>
        </p:txBody>
      </p:sp>
      <p:sp>
        <p:nvSpPr>
          <p:cNvPr id="49161" name="Text Box 12">
            <a:extLst>
              <a:ext uri="{FF2B5EF4-FFF2-40B4-BE49-F238E27FC236}">
                <a16:creationId xmlns:a16="http://schemas.microsoft.com/office/drawing/2014/main" id="{BFD133BE-0767-4D61-BA4C-B8F2F1573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9575" y="1828800"/>
            <a:ext cx="835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1  -  3</a:t>
            </a:r>
          </a:p>
        </p:txBody>
      </p:sp>
      <p:sp>
        <p:nvSpPr>
          <p:cNvPr id="49162" name="Text Box 13">
            <a:extLst>
              <a:ext uri="{FF2B5EF4-FFF2-40B4-BE49-F238E27FC236}">
                <a16:creationId xmlns:a16="http://schemas.microsoft.com/office/drawing/2014/main" id="{A0F1DD66-D372-4B89-94DC-B3E9B6463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57488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3  -  1</a:t>
            </a:r>
          </a:p>
        </p:txBody>
      </p:sp>
      <p:sp>
        <p:nvSpPr>
          <p:cNvPr id="49163" name="Text Box 14">
            <a:extLst>
              <a:ext uri="{FF2B5EF4-FFF2-40B4-BE49-F238E27FC236}">
                <a16:creationId xmlns:a16="http://schemas.microsoft.com/office/drawing/2014/main" id="{3EB538F9-6A4C-46A1-9CAF-B1201BB6B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214688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4  -  0</a:t>
            </a:r>
          </a:p>
        </p:txBody>
      </p:sp>
      <p:sp>
        <p:nvSpPr>
          <p:cNvPr id="49164" name="Text Box 20">
            <a:extLst>
              <a:ext uri="{FF2B5EF4-FFF2-40B4-BE49-F238E27FC236}">
                <a16:creationId xmlns:a16="http://schemas.microsoft.com/office/drawing/2014/main" id="{07A19D26-0CFC-4D46-9337-CEB77F0FB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286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2  -  2</a:t>
            </a:r>
          </a:p>
        </p:txBody>
      </p:sp>
      <p:sp>
        <p:nvSpPr>
          <p:cNvPr id="49165" name="Rectangle 22">
            <a:extLst>
              <a:ext uri="{FF2B5EF4-FFF2-40B4-BE49-F238E27FC236}">
                <a16:creationId xmlns:a16="http://schemas.microsoft.com/office/drawing/2014/main" id="{B4740D96-965D-410F-8554-F270897C5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919163"/>
            <a:ext cx="5181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Micro states</a:t>
            </a:r>
          </a:p>
        </p:txBody>
      </p:sp>
      <p:sp>
        <p:nvSpPr>
          <p:cNvPr id="49166" name="Rectangle 23">
            <a:extLst>
              <a:ext uri="{FF2B5EF4-FFF2-40B4-BE49-F238E27FC236}">
                <a16:creationId xmlns:a16="http://schemas.microsoft.com/office/drawing/2014/main" id="{1CF6ADA4-7861-4786-9AE3-9B565270C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915988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W</a:t>
            </a:r>
          </a:p>
        </p:txBody>
      </p:sp>
      <p:sp>
        <p:nvSpPr>
          <p:cNvPr id="49167" name="Text Box 24">
            <a:extLst>
              <a:ext uri="{FF2B5EF4-FFF2-40B4-BE49-F238E27FC236}">
                <a16:creationId xmlns:a16="http://schemas.microsoft.com/office/drawing/2014/main" id="{0644D3EB-C12F-41B5-B9EF-A42008CC6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4188" y="1449388"/>
            <a:ext cx="460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8" name="Text Box 25">
            <a:extLst>
              <a:ext uri="{FF2B5EF4-FFF2-40B4-BE49-F238E27FC236}">
                <a16:creationId xmlns:a16="http://schemas.microsoft.com/office/drawing/2014/main" id="{C9FC073B-3F93-4D7B-A440-5491C22B7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4188" y="1825625"/>
            <a:ext cx="460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69" name="Text Box 26">
            <a:extLst>
              <a:ext uri="{FF2B5EF4-FFF2-40B4-BE49-F238E27FC236}">
                <a16:creationId xmlns:a16="http://schemas.microsoft.com/office/drawing/2014/main" id="{D324F3FF-710A-4450-9A91-27DE86FC3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4188" y="2897188"/>
            <a:ext cx="460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70" name="Text Box 27">
            <a:extLst>
              <a:ext uri="{FF2B5EF4-FFF2-40B4-BE49-F238E27FC236}">
                <a16:creationId xmlns:a16="http://schemas.microsoft.com/office/drawing/2014/main" id="{7CE9690C-3902-499C-BF8C-596323395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4188" y="3278188"/>
            <a:ext cx="460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71" name="Rectangle 28">
            <a:extLst>
              <a:ext uri="{FF2B5EF4-FFF2-40B4-BE49-F238E27FC236}">
                <a16:creationId xmlns:a16="http://schemas.microsoft.com/office/drawing/2014/main" id="{8BF10458-7FE9-479D-BBB2-8B8E54F5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4188" y="2208213"/>
            <a:ext cx="458787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6</a:t>
            </a:r>
          </a:p>
        </p:txBody>
      </p:sp>
      <p:grpSp>
        <p:nvGrpSpPr>
          <p:cNvPr id="2" name="Group 29">
            <a:extLst>
              <a:ext uri="{FF2B5EF4-FFF2-40B4-BE49-F238E27FC236}">
                <a16:creationId xmlns:a16="http://schemas.microsoft.com/office/drawing/2014/main" id="{5DD5EEE8-5A41-4AE1-9FEE-983732B0721F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4235450"/>
            <a:ext cx="3409950" cy="1890713"/>
            <a:chOff x="432" y="2620"/>
            <a:chExt cx="2148" cy="1191"/>
          </a:xfrm>
        </p:grpSpPr>
        <p:sp>
          <p:nvSpPr>
            <p:cNvPr id="49217" name="Text Box 30">
              <a:extLst>
                <a:ext uri="{FF2B5EF4-FFF2-40B4-BE49-F238E27FC236}">
                  <a16:creationId xmlns:a16="http://schemas.microsoft.com/office/drawing/2014/main" id="{8354B228-A9BF-4772-9941-B5BEF5947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" y="2620"/>
              <a:ext cx="1280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For large </a:t>
              </a:r>
              <a:r>
                <a:rPr lang="en-US" altLang="en-US" sz="1800"/>
                <a:t>N</a:t>
              </a:r>
              <a:r>
                <a:rPr lang="en-US" altLang="en-US" sz="1800" i="0">
                  <a:latin typeface="Arial" panose="020B0604020202020204" pitchFamily="34" charset="0"/>
                </a:rPr>
                <a:t> use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Sterling formula:</a:t>
              </a:r>
            </a:p>
          </p:txBody>
        </p:sp>
        <p:sp>
          <p:nvSpPr>
            <p:cNvPr id="49218" name="Text Box 31">
              <a:extLst>
                <a:ext uri="{FF2B5EF4-FFF2-40B4-BE49-F238E27FC236}">
                  <a16:creationId xmlns:a16="http://schemas.microsoft.com/office/drawing/2014/main" id="{47EFFFE7-2B76-42BE-A280-1BD5B58E56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120"/>
              <a:ext cx="1215" cy="2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ln N! </a:t>
              </a:r>
              <a:r>
                <a:rPr lang="en-US" altLang="en-US" sz="1800">
                  <a:sym typeface="Symbol" panose="05050102010706020507" pitchFamily="18" charset="2"/>
                </a:rPr>
                <a:t> N ln N - N</a:t>
              </a:r>
              <a:endParaRPr lang="en-US" altLang="en-US" sz="1800"/>
            </a:p>
          </p:txBody>
        </p:sp>
        <p:graphicFrame>
          <p:nvGraphicFramePr>
            <p:cNvPr id="49219" name="Object 4">
              <a:extLst>
                <a:ext uri="{FF2B5EF4-FFF2-40B4-BE49-F238E27FC236}">
                  <a16:creationId xmlns:a16="http://schemas.microsoft.com/office/drawing/2014/main" id="{6FCBF827-25D7-418F-89BA-B063FDBD10A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40" y="3536"/>
            <a:ext cx="1840" cy="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612900" imgH="241300" progId="Equation.3">
                    <p:embed/>
                  </p:oleObj>
                </mc:Choice>
                <mc:Fallback>
                  <p:oleObj name="Equation" r:id="rId4" imgW="1612900" imgH="241300" progId="Equation.3">
                    <p:embed/>
                    <p:pic>
                      <p:nvPicPr>
                        <p:cNvPr id="49219" name="Object 4">
                          <a:extLst>
                            <a:ext uri="{FF2B5EF4-FFF2-40B4-BE49-F238E27FC236}">
                              <a16:creationId xmlns:a16="http://schemas.microsoft.com/office/drawing/2014/main" id="{6FCBF827-25D7-418F-89BA-B063FDBD10A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0" y="3536"/>
                          <a:ext cx="1840" cy="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220" name="AutoShape 33">
              <a:extLst>
                <a:ext uri="{FF2B5EF4-FFF2-40B4-BE49-F238E27FC236}">
                  <a16:creationId xmlns:a16="http://schemas.microsoft.com/office/drawing/2014/main" id="{B613CCA4-D1C8-4E92-B8A9-5DC9D8F80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192" cy="144"/>
            </a:xfrm>
            <a:prstGeom prst="rightArrow">
              <a:avLst>
                <a:gd name="adj1" fmla="val 50000"/>
                <a:gd name="adj2" fmla="val 33333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9173" name="Group 98">
            <a:extLst>
              <a:ext uri="{FF2B5EF4-FFF2-40B4-BE49-F238E27FC236}">
                <a16:creationId xmlns:a16="http://schemas.microsoft.com/office/drawing/2014/main" id="{79639A99-11CF-4B2E-BF13-7E59ED376CC9}"/>
              </a:ext>
            </a:extLst>
          </p:cNvPr>
          <p:cNvGrpSpPr>
            <a:grpSpLocks/>
          </p:cNvGrpSpPr>
          <p:nvPr/>
        </p:nvGrpSpPr>
        <p:grpSpPr bwMode="auto">
          <a:xfrm>
            <a:off x="2547938" y="1439863"/>
            <a:ext cx="6781800" cy="2124075"/>
            <a:chOff x="1605" y="907"/>
            <a:chExt cx="4272" cy="1338"/>
          </a:xfrm>
        </p:grpSpPr>
        <p:sp>
          <p:nvSpPr>
            <p:cNvPr id="49185" name="Rectangle 38">
              <a:extLst>
                <a:ext uri="{FF2B5EF4-FFF2-40B4-BE49-F238E27FC236}">
                  <a16:creationId xmlns:a16="http://schemas.microsoft.com/office/drawing/2014/main" id="{9F7EECE8-6B25-4786-8A30-BB84F76FC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907"/>
              <a:ext cx="57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1,2,3,4</a:t>
              </a:r>
            </a:p>
          </p:txBody>
        </p:sp>
        <p:sp>
          <p:nvSpPr>
            <p:cNvPr id="49186" name="Rectangle 39">
              <a:extLst>
                <a:ext uri="{FF2B5EF4-FFF2-40B4-BE49-F238E27FC236}">
                  <a16:creationId xmlns:a16="http://schemas.microsoft.com/office/drawing/2014/main" id="{905AD0E5-C3AC-492B-ADCB-D5D3DF232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907"/>
              <a:ext cx="144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 </a:t>
              </a:r>
            </a:p>
          </p:txBody>
        </p:sp>
        <p:sp>
          <p:nvSpPr>
            <p:cNvPr id="49187" name="Rectangle 44">
              <a:extLst>
                <a:ext uri="{FF2B5EF4-FFF2-40B4-BE49-F238E27FC236}">
                  <a16:creationId xmlns:a16="http://schemas.microsoft.com/office/drawing/2014/main" id="{95701C88-1664-4EC6-8489-2E504327B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167"/>
              <a:ext cx="48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2,3,4</a:t>
              </a:r>
            </a:p>
          </p:txBody>
        </p:sp>
        <p:sp>
          <p:nvSpPr>
            <p:cNvPr id="49188" name="Rectangle 45">
              <a:extLst>
                <a:ext uri="{FF2B5EF4-FFF2-40B4-BE49-F238E27FC236}">
                  <a16:creationId xmlns:a16="http://schemas.microsoft.com/office/drawing/2014/main" id="{CE657069-1ABA-4C2F-9BE9-4C08E8E32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167"/>
              <a:ext cx="24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 </a:t>
              </a:r>
            </a:p>
          </p:txBody>
        </p:sp>
        <p:sp>
          <p:nvSpPr>
            <p:cNvPr id="49189" name="Rectangle 46">
              <a:extLst>
                <a:ext uri="{FF2B5EF4-FFF2-40B4-BE49-F238E27FC236}">
                  <a16:creationId xmlns:a16="http://schemas.microsoft.com/office/drawing/2014/main" id="{EA1A7C5C-E444-4A89-A440-8F47F789E7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1167"/>
              <a:ext cx="48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1,3,4</a:t>
              </a:r>
            </a:p>
          </p:txBody>
        </p:sp>
        <p:sp>
          <p:nvSpPr>
            <p:cNvPr id="49190" name="Rectangle 47">
              <a:extLst>
                <a:ext uri="{FF2B5EF4-FFF2-40B4-BE49-F238E27FC236}">
                  <a16:creationId xmlns:a16="http://schemas.microsoft.com/office/drawing/2014/main" id="{80460792-9D72-4D88-BE14-E80D209A4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1167"/>
              <a:ext cx="24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2 </a:t>
              </a:r>
            </a:p>
          </p:txBody>
        </p:sp>
        <p:sp>
          <p:nvSpPr>
            <p:cNvPr id="49191" name="Rectangle 48">
              <a:extLst>
                <a:ext uri="{FF2B5EF4-FFF2-40B4-BE49-F238E27FC236}">
                  <a16:creationId xmlns:a16="http://schemas.microsoft.com/office/drawing/2014/main" id="{CF18E48E-8C45-4450-8A9F-F013EC054C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1167"/>
              <a:ext cx="48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1,2,4</a:t>
              </a:r>
            </a:p>
          </p:txBody>
        </p:sp>
        <p:sp>
          <p:nvSpPr>
            <p:cNvPr id="49192" name="Rectangle 49">
              <a:extLst>
                <a:ext uri="{FF2B5EF4-FFF2-40B4-BE49-F238E27FC236}">
                  <a16:creationId xmlns:a16="http://schemas.microsoft.com/office/drawing/2014/main" id="{086A836E-A444-4561-96D7-D0A319CEF7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1167"/>
              <a:ext cx="24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3 </a:t>
              </a:r>
            </a:p>
          </p:txBody>
        </p:sp>
        <p:sp>
          <p:nvSpPr>
            <p:cNvPr id="49193" name="Rectangle 50">
              <a:extLst>
                <a:ext uri="{FF2B5EF4-FFF2-40B4-BE49-F238E27FC236}">
                  <a16:creationId xmlns:a16="http://schemas.microsoft.com/office/drawing/2014/main" id="{D56F442A-61EC-468E-8C34-3A5D19A83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2" y="1167"/>
              <a:ext cx="48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1,2,3</a:t>
              </a:r>
            </a:p>
          </p:txBody>
        </p:sp>
        <p:sp>
          <p:nvSpPr>
            <p:cNvPr id="49194" name="Rectangle 51">
              <a:extLst>
                <a:ext uri="{FF2B5EF4-FFF2-40B4-BE49-F238E27FC236}">
                  <a16:creationId xmlns:a16="http://schemas.microsoft.com/office/drawing/2014/main" id="{3FABEC8D-0C47-47D3-BEBF-3F5B6CBC0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1167"/>
              <a:ext cx="24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4 </a:t>
              </a:r>
            </a:p>
          </p:txBody>
        </p:sp>
        <p:sp>
          <p:nvSpPr>
            <p:cNvPr id="49195" name="Rectangle 52">
              <a:extLst>
                <a:ext uri="{FF2B5EF4-FFF2-40B4-BE49-F238E27FC236}">
                  <a16:creationId xmlns:a16="http://schemas.microsoft.com/office/drawing/2014/main" id="{6615E46F-AF62-4D54-BF82-A17FAA6F7C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5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1,2</a:t>
              </a:r>
            </a:p>
          </p:txBody>
        </p:sp>
        <p:sp>
          <p:nvSpPr>
            <p:cNvPr id="49196" name="Rectangle 53">
              <a:extLst>
                <a:ext uri="{FF2B5EF4-FFF2-40B4-BE49-F238E27FC236}">
                  <a16:creationId xmlns:a16="http://schemas.microsoft.com/office/drawing/2014/main" id="{7A2DD8BD-98D1-48E3-A8A1-A9CC6B773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3,4</a:t>
              </a:r>
            </a:p>
          </p:txBody>
        </p:sp>
        <p:sp>
          <p:nvSpPr>
            <p:cNvPr id="49197" name="Rectangle 54">
              <a:extLst>
                <a:ext uri="{FF2B5EF4-FFF2-40B4-BE49-F238E27FC236}">
                  <a16:creationId xmlns:a16="http://schemas.microsoft.com/office/drawing/2014/main" id="{FAF2C567-9399-4BF0-9CAB-64B3F3DD1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5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1,3</a:t>
              </a:r>
            </a:p>
          </p:txBody>
        </p:sp>
        <p:sp>
          <p:nvSpPr>
            <p:cNvPr id="49198" name="Rectangle 55">
              <a:extLst>
                <a:ext uri="{FF2B5EF4-FFF2-40B4-BE49-F238E27FC236}">
                  <a16:creationId xmlns:a16="http://schemas.microsoft.com/office/drawing/2014/main" id="{4CE256D9-4A36-47F5-AF30-39E0E4AA1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2,4</a:t>
              </a:r>
            </a:p>
          </p:txBody>
        </p:sp>
        <p:sp>
          <p:nvSpPr>
            <p:cNvPr id="49199" name="Rectangle 56">
              <a:extLst>
                <a:ext uri="{FF2B5EF4-FFF2-40B4-BE49-F238E27FC236}">
                  <a16:creationId xmlns:a16="http://schemas.microsoft.com/office/drawing/2014/main" id="{1094B88B-F05F-4349-9A67-A8BC0A44D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5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1,4</a:t>
              </a:r>
            </a:p>
          </p:txBody>
        </p:sp>
        <p:sp>
          <p:nvSpPr>
            <p:cNvPr id="49200" name="Rectangle 57">
              <a:extLst>
                <a:ext uri="{FF2B5EF4-FFF2-40B4-BE49-F238E27FC236}">
                  <a16:creationId xmlns:a16="http://schemas.microsoft.com/office/drawing/2014/main" id="{E6030C86-F756-42DD-AA2D-31D6D788E3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1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2,3</a:t>
              </a:r>
            </a:p>
          </p:txBody>
        </p:sp>
        <p:sp>
          <p:nvSpPr>
            <p:cNvPr id="49201" name="Rectangle 66">
              <a:extLst>
                <a:ext uri="{FF2B5EF4-FFF2-40B4-BE49-F238E27FC236}">
                  <a16:creationId xmlns:a16="http://schemas.microsoft.com/office/drawing/2014/main" id="{EAE10BFD-AC5E-482E-9E9C-15D6FCB54B6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101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1,2</a:t>
              </a:r>
            </a:p>
          </p:txBody>
        </p:sp>
        <p:sp>
          <p:nvSpPr>
            <p:cNvPr id="49202" name="Rectangle 67">
              <a:extLst>
                <a:ext uri="{FF2B5EF4-FFF2-40B4-BE49-F238E27FC236}">
                  <a16:creationId xmlns:a16="http://schemas.microsoft.com/office/drawing/2014/main" id="{A429DF13-7471-499E-9BB6-D21D201D456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765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3,4</a:t>
              </a:r>
            </a:p>
          </p:txBody>
        </p:sp>
        <p:sp>
          <p:nvSpPr>
            <p:cNvPr id="49203" name="Rectangle 68">
              <a:extLst>
                <a:ext uri="{FF2B5EF4-FFF2-40B4-BE49-F238E27FC236}">
                  <a16:creationId xmlns:a16="http://schemas.microsoft.com/office/drawing/2014/main" id="{F0B31ED0-8347-4700-AB12-ADA9CEDFB1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5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2,4</a:t>
              </a:r>
            </a:p>
          </p:txBody>
        </p:sp>
        <p:sp>
          <p:nvSpPr>
            <p:cNvPr id="49204" name="Rectangle 69">
              <a:extLst>
                <a:ext uri="{FF2B5EF4-FFF2-40B4-BE49-F238E27FC236}">
                  <a16:creationId xmlns:a16="http://schemas.microsoft.com/office/drawing/2014/main" id="{D52B6879-8319-40FB-8690-5BAD0BCBD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1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1,3</a:t>
              </a:r>
            </a:p>
          </p:txBody>
        </p:sp>
        <p:sp>
          <p:nvSpPr>
            <p:cNvPr id="49205" name="Rectangle 70">
              <a:extLst>
                <a:ext uri="{FF2B5EF4-FFF2-40B4-BE49-F238E27FC236}">
                  <a16:creationId xmlns:a16="http://schemas.microsoft.com/office/drawing/2014/main" id="{680DB9ED-5ABB-4EE4-BA1D-CFC3B87A1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5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2,3</a:t>
              </a:r>
            </a:p>
          </p:txBody>
        </p:sp>
        <p:sp>
          <p:nvSpPr>
            <p:cNvPr id="49206" name="Rectangle 71">
              <a:extLst>
                <a:ext uri="{FF2B5EF4-FFF2-40B4-BE49-F238E27FC236}">
                  <a16:creationId xmlns:a16="http://schemas.microsoft.com/office/drawing/2014/main" id="{B63EBFFD-7DC4-42E8-AA97-109320E7DF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1" y="1455"/>
              <a:ext cx="33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1,4</a:t>
              </a:r>
            </a:p>
          </p:txBody>
        </p:sp>
        <p:sp>
          <p:nvSpPr>
            <p:cNvPr id="49207" name="Rectangle 72">
              <a:extLst>
                <a:ext uri="{FF2B5EF4-FFF2-40B4-BE49-F238E27FC236}">
                  <a16:creationId xmlns:a16="http://schemas.microsoft.com/office/drawing/2014/main" id="{936D58BA-A4DC-46F6-8A8B-2F1614CD15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743"/>
              <a:ext cx="48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2,3,4</a:t>
              </a:r>
            </a:p>
          </p:txBody>
        </p:sp>
        <p:sp>
          <p:nvSpPr>
            <p:cNvPr id="49208" name="Rectangle 73">
              <a:extLst>
                <a:ext uri="{FF2B5EF4-FFF2-40B4-BE49-F238E27FC236}">
                  <a16:creationId xmlns:a16="http://schemas.microsoft.com/office/drawing/2014/main" id="{184290EE-A3F8-447B-AF6C-D75ABBFC09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743"/>
              <a:ext cx="24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 </a:t>
              </a:r>
            </a:p>
          </p:txBody>
        </p:sp>
        <p:sp>
          <p:nvSpPr>
            <p:cNvPr id="49209" name="Rectangle 74">
              <a:extLst>
                <a:ext uri="{FF2B5EF4-FFF2-40B4-BE49-F238E27FC236}">
                  <a16:creationId xmlns:a16="http://schemas.microsoft.com/office/drawing/2014/main" id="{08247CDF-7B24-4D51-B1C2-391EB9638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1743"/>
              <a:ext cx="48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1,3,4</a:t>
              </a:r>
            </a:p>
          </p:txBody>
        </p:sp>
        <p:sp>
          <p:nvSpPr>
            <p:cNvPr id="49210" name="Rectangle 75">
              <a:extLst>
                <a:ext uri="{FF2B5EF4-FFF2-40B4-BE49-F238E27FC236}">
                  <a16:creationId xmlns:a16="http://schemas.microsoft.com/office/drawing/2014/main" id="{10FA7F3D-D152-447F-BF0A-47FCA43A19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1743"/>
              <a:ext cx="24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2 </a:t>
              </a:r>
            </a:p>
          </p:txBody>
        </p:sp>
        <p:sp>
          <p:nvSpPr>
            <p:cNvPr id="49211" name="Rectangle 76">
              <a:extLst>
                <a:ext uri="{FF2B5EF4-FFF2-40B4-BE49-F238E27FC236}">
                  <a16:creationId xmlns:a16="http://schemas.microsoft.com/office/drawing/2014/main" id="{14319FC8-2EFD-494D-A677-F1AC03CB7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1743"/>
              <a:ext cx="48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1,2,4</a:t>
              </a:r>
            </a:p>
          </p:txBody>
        </p:sp>
        <p:sp>
          <p:nvSpPr>
            <p:cNvPr id="49212" name="Rectangle 77">
              <a:extLst>
                <a:ext uri="{FF2B5EF4-FFF2-40B4-BE49-F238E27FC236}">
                  <a16:creationId xmlns:a16="http://schemas.microsoft.com/office/drawing/2014/main" id="{F21E41A8-03BE-4528-A4E1-3A633CD22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1743"/>
              <a:ext cx="24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3 </a:t>
              </a:r>
            </a:p>
          </p:txBody>
        </p:sp>
        <p:sp>
          <p:nvSpPr>
            <p:cNvPr id="49213" name="Rectangle 78">
              <a:extLst>
                <a:ext uri="{FF2B5EF4-FFF2-40B4-BE49-F238E27FC236}">
                  <a16:creationId xmlns:a16="http://schemas.microsoft.com/office/drawing/2014/main" id="{8E141B2A-9B7C-4CFD-847E-976D6ED5F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1743"/>
              <a:ext cx="48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1,2,3</a:t>
              </a:r>
            </a:p>
          </p:txBody>
        </p:sp>
        <p:sp>
          <p:nvSpPr>
            <p:cNvPr id="49214" name="Rectangle 79">
              <a:extLst>
                <a:ext uri="{FF2B5EF4-FFF2-40B4-BE49-F238E27FC236}">
                  <a16:creationId xmlns:a16="http://schemas.microsoft.com/office/drawing/2014/main" id="{3AE4B3BD-FA35-4188-8446-9D3EF67A4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" y="1743"/>
              <a:ext cx="240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4 </a:t>
              </a:r>
            </a:p>
          </p:txBody>
        </p:sp>
        <p:sp>
          <p:nvSpPr>
            <p:cNvPr id="49215" name="Rectangle 80">
              <a:extLst>
                <a:ext uri="{FF2B5EF4-FFF2-40B4-BE49-F238E27FC236}">
                  <a16:creationId xmlns:a16="http://schemas.microsoft.com/office/drawing/2014/main" id="{A3BAAA8C-384E-4C9D-8D03-FF283BCFA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031"/>
              <a:ext cx="576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1,2,3,4</a:t>
              </a:r>
            </a:p>
          </p:txBody>
        </p:sp>
        <p:sp>
          <p:nvSpPr>
            <p:cNvPr id="49216" name="Rectangle 81">
              <a:extLst>
                <a:ext uri="{FF2B5EF4-FFF2-40B4-BE49-F238E27FC236}">
                  <a16:creationId xmlns:a16="http://schemas.microsoft.com/office/drawing/2014/main" id="{FE79D6A8-F8C7-43DF-8BE1-43B4399B8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031"/>
              <a:ext cx="144" cy="21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 </a:t>
              </a:r>
            </a:p>
          </p:txBody>
        </p:sp>
      </p:grpSp>
      <p:graphicFrame>
        <p:nvGraphicFramePr>
          <p:cNvPr id="49174" name="Object 3">
            <a:extLst>
              <a:ext uri="{FF2B5EF4-FFF2-40B4-BE49-F238E27FC236}">
                <a16:creationId xmlns:a16="http://schemas.microsoft.com/office/drawing/2014/main" id="{6F90B10D-70B0-448B-9E69-C7D7080735C5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52400" y="2286000"/>
          <a:ext cx="1481138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600" imgH="368300" progId="Equation.3">
                  <p:embed/>
                </p:oleObj>
              </mc:Choice>
              <mc:Fallback>
                <p:oleObj name="Equation" r:id="rId6" imgW="736600" imgH="368300" progId="Equation.3">
                  <p:embed/>
                  <p:pic>
                    <p:nvPicPr>
                      <p:cNvPr id="49174" name="Object 3">
                        <a:extLst>
                          <a:ext uri="{FF2B5EF4-FFF2-40B4-BE49-F238E27FC236}">
                            <a16:creationId xmlns:a16="http://schemas.microsoft.com/office/drawing/2014/main" id="{6F90B10D-70B0-448B-9E69-C7D7080735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286000"/>
                        <a:ext cx="1481138" cy="7413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175" name="Group 95">
            <a:extLst>
              <a:ext uri="{FF2B5EF4-FFF2-40B4-BE49-F238E27FC236}">
                <a16:creationId xmlns:a16="http://schemas.microsoft.com/office/drawing/2014/main" id="{E582CB28-B06E-4680-A74E-5C714F053A1D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371600"/>
            <a:ext cx="8077200" cy="2286000"/>
            <a:chOff x="1008" y="864"/>
            <a:chExt cx="5136" cy="1440"/>
          </a:xfrm>
        </p:grpSpPr>
        <p:sp>
          <p:nvSpPr>
            <p:cNvPr id="49179" name="Line 89">
              <a:extLst>
                <a:ext uri="{FF2B5EF4-FFF2-40B4-BE49-F238E27FC236}">
                  <a16:creationId xmlns:a16="http://schemas.microsoft.com/office/drawing/2014/main" id="{366B2505-6E67-4E61-8790-D9CDCB5533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864"/>
              <a:ext cx="5136" cy="0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9180" name="Line 90">
              <a:extLst>
                <a:ext uri="{FF2B5EF4-FFF2-40B4-BE49-F238E27FC236}">
                  <a16:creationId xmlns:a16="http://schemas.microsoft.com/office/drawing/2014/main" id="{9F433E90-FD0A-4BBC-B44A-96227CAE15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145"/>
              <a:ext cx="5136" cy="0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9181" name="Line 91">
              <a:extLst>
                <a:ext uri="{FF2B5EF4-FFF2-40B4-BE49-F238E27FC236}">
                  <a16:creationId xmlns:a16="http://schemas.microsoft.com/office/drawing/2014/main" id="{9817ED15-9A92-44A5-859F-AE1758DD3A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420"/>
              <a:ext cx="5136" cy="0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9182" name="Line 92">
              <a:extLst>
                <a:ext uri="{FF2B5EF4-FFF2-40B4-BE49-F238E27FC236}">
                  <a16:creationId xmlns:a16="http://schemas.microsoft.com/office/drawing/2014/main" id="{4E3F5A52-B98D-434F-89DD-41330EBB52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714"/>
              <a:ext cx="5136" cy="0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9183" name="Line 93">
              <a:extLst>
                <a:ext uri="{FF2B5EF4-FFF2-40B4-BE49-F238E27FC236}">
                  <a16:creationId xmlns:a16="http://schemas.microsoft.com/office/drawing/2014/main" id="{51551AD6-3C36-4DAD-A12D-1CFFB0A6AA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002"/>
              <a:ext cx="5136" cy="0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9184" name="Line 94">
              <a:extLst>
                <a:ext uri="{FF2B5EF4-FFF2-40B4-BE49-F238E27FC236}">
                  <a16:creationId xmlns:a16="http://schemas.microsoft.com/office/drawing/2014/main" id="{A23CE456-FAF7-4D0A-91BB-6E0B797EBE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304"/>
              <a:ext cx="5136" cy="0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9176" name="Line 96">
            <a:extLst>
              <a:ext uri="{FF2B5EF4-FFF2-40B4-BE49-F238E27FC236}">
                <a16:creationId xmlns:a16="http://schemas.microsoft.com/office/drawing/2014/main" id="{C33DC0A1-4DA0-4AC7-ADD6-12E801885A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143000"/>
            <a:ext cx="0" cy="2514600"/>
          </a:xfrm>
          <a:prstGeom prst="line">
            <a:avLst/>
          </a:prstGeom>
          <a:noFill/>
          <a:ln w="127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9177" name="Line 97">
            <a:extLst>
              <a:ext uri="{FF2B5EF4-FFF2-40B4-BE49-F238E27FC236}">
                <a16:creationId xmlns:a16="http://schemas.microsoft.com/office/drawing/2014/main" id="{EBF4ABC9-DD1A-4995-B2F3-47BC72F3037A}"/>
              </a:ext>
            </a:extLst>
          </p:cNvPr>
          <p:cNvSpPr>
            <a:spLocks noChangeShapeType="1"/>
          </p:cNvSpPr>
          <p:nvPr/>
        </p:nvSpPr>
        <p:spPr bwMode="auto">
          <a:xfrm>
            <a:off x="9372600" y="1143000"/>
            <a:ext cx="0" cy="2514600"/>
          </a:xfrm>
          <a:prstGeom prst="line">
            <a:avLst/>
          </a:prstGeom>
          <a:noFill/>
          <a:ln w="127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9178" name="Line 99">
            <a:extLst>
              <a:ext uri="{FF2B5EF4-FFF2-40B4-BE49-F238E27FC236}">
                <a16:creationId xmlns:a16="http://schemas.microsoft.com/office/drawing/2014/main" id="{00A120A8-B0E6-47CD-9BD1-19C91686D4E0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914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graphicFrame>
        <p:nvGraphicFramePr>
          <p:cNvPr id="71" name="Chart 70">
            <a:extLst>
              <a:ext uri="{FF2B5EF4-FFF2-40B4-BE49-F238E27FC236}">
                <a16:creationId xmlns:a16="http://schemas.microsoft.com/office/drawing/2014/main" id="{D5E3B03E-E9E3-4338-958C-C32308E765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3590196"/>
              </p:ext>
            </p:extLst>
          </p:nvPr>
        </p:nvGraphicFramePr>
        <p:xfrm>
          <a:off x="4273947" y="3657600"/>
          <a:ext cx="5006181" cy="2906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1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6906DFF8-E05D-4AFA-AC73-3D4D30BE6F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8875" y="279400"/>
            <a:ext cx="6376988" cy="588963"/>
          </a:xfrm>
        </p:spPr>
        <p:txBody>
          <a:bodyPr/>
          <a:lstStyle/>
          <a:p>
            <a:r>
              <a:rPr lang="en-US" altLang="en-US"/>
              <a:t>Entropy starting from statistics</a:t>
            </a:r>
          </a:p>
        </p:txBody>
      </p:sp>
      <p:sp>
        <p:nvSpPr>
          <p:cNvPr id="428035" name="Text Box 3">
            <a:extLst>
              <a:ext uri="{FF2B5EF4-FFF2-40B4-BE49-F238E27FC236}">
                <a16:creationId xmlns:a16="http://schemas.microsoft.com/office/drawing/2014/main" id="{6797F065-AD27-4252-8449-A466116A3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54138"/>
            <a:ext cx="876141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The distribution of molecules is </a:t>
            </a:r>
            <a:r>
              <a:rPr lang="en-US" altLang="en-US" sz="2000" i="0" u="sng" dirty="0">
                <a:latin typeface="Arial" panose="020B0604020202020204" pitchFamily="34" charset="0"/>
                <a:cs typeface="Arial" panose="020B0604020202020204" pitchFamily="34" charset="0"/>
              </a:rPr>
              <a:t>totally</a:t>
            </a: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 random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All micro-states are </a:t>
            </a:r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 probable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The macro-state of </a:t>
            </a:r>
            <a:r>
              <a:rPr lang="en-US" altLang="en-US" sz="2000" dirty="0"/>
              <a:t>W</a:t>
            </a: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 max is the </a:t>
            </a:r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most probable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 isolated system tends </a:t>
            </a:r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spontaneously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towards the state of </a:t>
            </a:r>
            <a:r>
              <a:rPr lang="en-US" altLang="en-US" sz="2000" u="sng" dirty="0"/>
              <a:t>W</a:t>
            </a:r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 max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76378998-2D0F-44FE-9A82-3B9B9C145B3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8200" y="3241675"/>
            <a:ext cx="820738" cy="1558925"/>
            <a:chOff x="2856" y="918"/>
            <a:chExt cx="1290" cy="2452"/>
          </a:xfrm>
        </p:grpSpPr>
        <p:sp>
          <p:nvSpPr>
            <p:cNvPr id="51209" name="Freeform 5">
              <a:extLst>
                <a:ext uri="{FF2B5EF4-FFF2-40B4-BE49-F238E27FC236}">
                  <a16:creationId xmlns:a16="http://schemas.microsoft.com/office/drawing/2014/main" id="{0A81A526-0193-4D43-AB75-12890613A4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56" y="1669"/>
              <a:ext cx="505" cy="835"/>
            </a:xfrm>
            <a:custGeom>
              <a:avLst/>
              <a:gdLst>
                <a:gd name="T0" fmla="*/ 267 w 505"/>
                <a:gd name="T1" fmla="*/ 124 h 835"/>
                <a:gd name="T2" fmla="*/ 319 w 505"/>
                <a:gd name="T3" fmla="*/ 72 h 835"/>
                <a:gd name="T4" fmla="*/ 392 w 505"/>
                <a:gd name="T5" fmla="*/ 21 h 835"/>
                <a:gd name="T6" fmla="*/ 443 w 505"/>
                <a:gd name="T7" fmla="*/ 0 h 835"/>
                <a:gd name="T8" fmla="*/ 505 w 505"/>
                <a:gd name="T9" fmla="*/ 4 h 835"/>
                <a:gd name="T10" fmla="*/ 505 w 505"/>
                <a:gd name="T11" fmla="*/ 52 h 835"/>
                <a:gd name="T12" fmla="*/ 474 w 505"/>
                <a:gd name="T13" fmla="*/ 93 h 835"/>
                <a:gd name="T14" fmla="*/ 416 w 505"/>
                <a:gd name="T15" fmla="*/ 124 h 835"/>
                <a:gd name="T16" fmla="*/ 271 w 505"/>
                <a:gd name="T17" fmla="*/ 190 h 835"/>
                <a:gd name="T18" fmla="*/ 133 w 505"/>
                <a:gd name="T19" fmla="*/ 269 h 835"/>
                <a:gd name="T20" fmla="*/ 75 w 505"/>
                <a:gd name="T21" fmla="*/ 289 h 835"/>
                <a:gd name="T22" fmla="*/ 55 w 505"/>
                <a:gd name="T23" fmla="*/ 320 h 835"/>
                <a:gd name="T24" fmla="*/ 75 w 505"/>
                <a:gd name="T25" fmla="*/ 351 h 835"/>
                <a:gd name="T26" fmla="*/ 195 w 505"/>
                <a:gd name="T27" fmla="*/ 467 h 835"/>
                <a:gd name="T28" fmla="*/ 250 w 505"/>
                <a:gd name="T29" fmla="*/ 505 h 835"/>
                <a:gd name="T30" fmla="*/ 332 w 505"/>
                <a:gd name="T31" fmla="*/ 570 h 835"/>
                <a:gd name="T32" fmla="*/ 416 w 505"/>
                <a:gd name="T33" fmla="*/ 632 h 835"/>
                <a:gd name="T34" fmla="*/ 412 w 505"/>
                <a:gd name="T35" fmla="*/ 663 h 835"/>
                <a:gd name="T36" fmla="*/ 350 w 505"/>
                <a:gd name="T37" fmla="*/ 673 h 835"/>
                <a:gd name="T38" fmla="*/ 257 w 505"/>
                <a:gd name="T39" fmla="*/ 673 h 835"/>
                <a:gd name="T40" fmla="*/ 199 w 505"/>
                <a:gd name="T41" fmla="*/ 704 h 835"/>
                <a:gd name="T42" fmla="*/ 178 w 505"/>
                <a:gd name="T43" fmla="*/ 783 h 835"/>
                <a:gd name="T44" fmla="*/ 178 w 505"/>
                <a:gd name="T45" fmla="*/ 825 h 835"/>
                <a:gd name="T46" fmla="*/ 154 w 505"/>
                <a:gd name="T47" fmla="*/ 835 h 835"/>
                <a:gd name="T48" fmla="*/ 116 w 505"/>
                <a:gd name="T49" fmla="*/ 797 h 835"/>
                <a:gd name="T50" fmla="*/ 123 w 505"/>
                <a:gd name="T51" fmla="*/ 731 h 835"/>
                <a:gd name="T52" fmla="*/ 157 w 505"/>
                <a:gd name="T53" fmla="*/ 683 h 835"/>
                <a:gd name="T54" fmla="*/ 226 w 505"/>
                <a:gd name="T55" fmla="*/ 642 h 835"/>
                <a:gd name="T56" fmla="*/ 301 w 505"/>
                <a:gd name="T57" fmla="*/ 622 h 835"/>
                <a:gd name="T58" fmla="*/ 308 w 505"/>
                <a:gd name="T59" fmla="*/ 601 h 835"/>
                <a:gd name="T60" fmla="*/ 271 w 505"/>
                <a:gd name="T61" fmla="*/ 560 h 835"/>
                <a:gd name="T62" fmla="*/ 113 w 505"/>
                <a:gd name="T63" fmla="*/ 457 h 835"/>
                <a:gd name="T64" fmla="*/ 65 w 505"/>
                <a:gd name="T65" fmla="*/ 416 h 835"/>
                <a:gd name="T66" fmla="*/ 20 w 505"/>
                <a:gd name="T67" fmla="*/ 361 h 835"/>
                <a:gd name="T68" fmla="*/ 0 w 505"/>
                <a:gd name="T69" fmla="*/ 299 h 835"/>
                <a:gd name="T70" fmla="*/ 13 w 505"/>
                <a:gd name="T71" fmla="*/ 262 h 835"/>
                <a:gd name="T72" fmla="*/ 92 w 505"/>
                <a:gd name="T73" fmla="*/ 238 h 835"/>
                <a:gd name="T74" fmla="*/ 188 w 505"/>
                <a:gd name="T75" fmla="*/ 197 h 835"/>
                <a:gd name="T76" fmla="*/ 250 w 505"/>
                <a:gd name="T77" fmla="*/ 154 h 835"/>
                <a:gd name="T78" fmla="*/ 267 w 505"/>
                <a:gd name="T79" fmla="*/ 124 h 83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05"/>
                <a:gd name="T121" fmla="*/ 0 h 835"/>
                <a:gd name="T122" fmla="*/ 505 w 505"/>
                <a:gd name="T123" fmla="*/ 835 h 83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05" h="835">
                  <a:moveTo>
                    <a:pt x="267" y="124"/>
                  </a:moveTo>
                  <a:lnTo>
                    <a:pt x="319" y="72"/>
                  </a:lnTo>
                  <a:lnTo>
                    <a:pt x="392" y="21"/>
                  </a:lnTo>
                  <a:lnTo>
                    <a:pt x="443" y="0"/>
                  </a:lnTo>
                  <a:lnTo>
                    <a:pt x="505" y="4"/>
                  </a:lnTo>
                  <a:lnTo>
                    <a:pt x="505" y="52"/>
                  </a:lnTo>
                  <a:lnTo>
                    <a:pt x="474" y="93"/>
                  </a:lnTo>
                  <a:lnTo>
                    <a:pt x="416" y="124"/>
                  </a:lnTo>
                  <a:lnTo>
                    <a:pt x="271" y="190"/>
                  </a:lnTo>
                  <a:lnTo>
                    <a:pt x="133" y="269"/>
                  </a:lnTo>
                  <a:lnTo>
                    <a:pt x="75" y="289"/>
                  </a:lnTo>
                  <a:lnTo>
                    <a:pt x="55" y="320"/>
                  </a:lnTo>
                  <a:lnTo>
                    <a:pt x="75" y="351"/>
                  </a:lnTo>
                  <a:lnTo>
                    <a:pt x="195" y="467"/>
                  </a:lnTo>
                  <a:lnTo>
                    <a:pt x="250" y="505"/>
                  </a:lnTo>
                  <a:lnTo>
                    <a:pt x="332" y="570"/>
                  </a:lnTo>
                  <a:lnTo>
                    <a:pt x="416" y="632"/>
                  </a:lnTo>
                  <a:lnTo>
                    <a:pt x="412" y="663"/>
                  </a:lnTo>
                  <a:lnTo>
                    <a:pt x="350" y="673"/>
                  </a:lnTo>
                  <a:lnTo>
                    <a:pt x="257" y="673"/>
                  </a:lnTo>
                  <a:lnTo>
                    <a:pt x="199" y="704"/>
                  </a:lnTo>
                  <a:lnTo>
                    <a:pt x="178" y="783"/>
                  </a:lnTo>
                  <a:lnTo>
                    <a:pt x="178" y="825"/>
                  </a:lnTo>
                  <a:lnTo>
                    <a:pt x="154" y="835"/>
                  </a:lnTo>
                  <a:lnTo>
                    <a:pt x="116" y="797"/>
                  </a:lnTo>
                  <a:lnTo>
                    <a:pt x="123" y="731"/>
                  </a:lnTo>
                  <a:lnTo>
                    <a:pt x="157" y="683"/>
                  </a:lnTo>
                  <a:lnTo>
                    <a:pt x="226" y="642"/>
                  </a:lnTo>
                  <a:lnTo>
                    <a:pt x="301" y="622"/>
                  </a:lnTo>
                  <a:lnTo>
                    <a:pt x="308" y="601"/>
                  </a:lnTo>
                  <a:lnTo>
                    <a:pt x="271" y="560"/>
                  </a:lnTo>
                  <a:lnTo>
                    <a:pt x="113" y="457"/>
                  </a:lnTo>
                  <a:lnTo>
                    <a:pt x="65" y="416"/>
                  </a:lnTo>
                  <a:lnTo>
                    <a:pt x="20" y="361"/>
                  </a:lnTo>
                  <a:lnTo>
                    <a:pt x="0" y="299"/>
                  </a:lnTo>
                  <a:lnTo>
                    <a:pt x="13" y="262"/>
                  </a:lnTo>
                  <a:lnTo>
                    <a:pt x="92" y="238"/>
                  </a:lnTo>
                  <a:lnTo>
                    <a:pt x="188" y="197"/>
                  </a:lnTo>
                  <a:lnTo>
                    <a:pt x="250" y="154"/>
                  </a:lnTo>
                  <a:lnTo>
                    <a:pt x="267" y="1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0" name="Freeform 6">
              <a:extLst>
                <a:ext uri="{FF2B5EF4-FFF2-40B4-BE49-F238E27FC236}">
                  <a16:creationId xmlns:a16="http://schemas.microsoft.com/office/drawing/2014/main" id="{32BDB849-C82A-4992-9826-9065D17FF6A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06" y="1632"/>
              <a:ext cx="351" cy="799"/>
            </a:xfrm>
            <a:custGeom>
              <a:avLst/>
              <a:gdLst>
                <a:gd name="T0" fmla="*/ 75 w 351"/>
                <a:gd name="T1" fmla="*/ 61 h 799"/>
                <a:gd name="T2" fmla="*/ 106 w 351"/>
                <a:gd name="T3" fmla="*/ 10 h 799"/>
                <a:gd name="T4" fmla="*/ 144 w 351"/>
                <a:gd name="T5" fmla="*/ 0 h 799"/>
                <a:gd name="T6" fmla="*/ 196 w 351"/>
                <a:gd name="T7" fmla="*/ 0 h 799"/>
                <a:gd name="T8" fmla="*/ 261 w 351"/>
                <a:gd name="T9" fmla="*/ 37 h 799"/>
                <a:gd name="T10" fmla="*/ 302 w 351"/>
                <a:gd name="T11" fmla="*/ 120 h 799"/>
                <a:gd name="T12" fmla="*/ 333 w 351"/>
                <a:gd name="T13" fmla="*/ 227 h 799"/>
                <a:gd name="T14" fmla="*/ 351 w 351"/>
                <a:gd name="T15" fmla="*/ 336 h 799"/>
                <a:gd name="T16" fmla="*/ 351 w 351"/>
                <a:gd name="T17" fmla="*/ 484 h 799"/>
                <a:gd name="T18" fmla="*/ 313 w 351"/>
                <a:gd name="T19" fmla="*/ 645 h 799"/>
                <a:gd name="T20" fmla="*/ 258 w 351"/>
                <a:gd name="T21" fmla="*/ 740 h 799"/>
                <a:gd name="T22" fmla="*/ 185 w 351"/>
                <a:gd name="T23" fmla="*/ 788 h 799"/>
                <a:gd name="T24" fmla="*/ 117 w 351"/>
                <a:gd name="T25" fmla="*/ 799 h 799"/>
                <a:gd name="T26" fmla="*/ 65 w 351"/>
                <a:gd name="T27" fmla="*/ 768 h 799"/>
                <a:gd name="T28" fmla="*/ 24 w 351"/>
                <a:gd name="T29" fmla="*/ 730 h 799"/>
                <a:gd name="T30" fmla="*/ 13 w 351"/>
                <a:gd name="T31" fmla="*/ 669 h 799"/>
                <a:gd name="T32" fmla="*/ 0 w 351"/>
                <a:gd name="T33" fmla="*/ 552 h 799"/>
                <a:gd name="T34" fmla="*/ 10 w 351"/>
                <a:gd name="T35" fmla="*/ 408 h 799"/>
                <a:gd name="T36" fmla="*/ 41 w 351"/>
                <a:gd name="T37" fmla="*/ 258 h 799"/>
                <a:gd name="T38" fmla="*/ 61 w 351"/>
                <a:gd name="T39" fmla="*/ 150 h 799"/>
                <a:gd name="T40" fmla="*/ 75 w 351"/>
                <a:gd name="T41" fmla="*/ 61 h 7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1"/>
                <a:gd name="T64" fmla="*/ 0 h 799"/>
                <a:gd name="T65" fmla="*/ 351 w 351"/>
                <a:gd name="T66" fmla="*/ 799 h 7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1" h="799">
                  <a:moveTo>
                    <a:pt x="75" y="61"/>
                  </a:moveTo>
                  <a:lnTo>
                    <a:pt x="106" y="10"/>
                  </a:lnTo>
                  <a:lnTo>
                    <a:pt x="144" y="0"/>
                  </a:lnTo>
                  <a:lnTo>
                    <a:pt x="196" y="0"/>
                  </a:lnTo>
                  <a:lnTo>
                    <a:pt x="261" y="37"/>
                  </a:lnTo>
                  <a:lnTo>
                    <a:pt x="302" y="120"/>
                  </a:lnTo>
                  <a:lnTo>
                    <a:pt x="333" y="227"/>
                  </a:lnTo>
                  <a:lnTo>
                    <a:pt x="351" y="336"/>
                  </a:lnTo>
                  <a:lnTo>
                    <a:pt x="351" y="484"/>
                  </a:lnTo>
                  <a:lnTo>
                    <a:pt x="313" y="645"/>
                  </a:lnTo>
                  <a:lnTo>
                    <a:pt x="258" y="740"/>
                  </a:lnTo>
                  <a:lnTo>
                    <a:pt x="185" y="788"/>
                  </a:lnTo>
                  <a:lnTo>
                    <a:pt x="117" y="799"/>
                  </a:lnTo>
                  <a:lnTo>
                    <a:pt x="65" y="768"/>
                  </a:lnTo>
                  <a:lnTo>
                    <a:pt x="24" y="730"/>
                  </a:lnTo>
                  <a:lnTo>
                    <a:pt x="13" y="669"/>
                  </a:lnTo>
                  <a:lnTo>
                    <a:pt x="0" y="552"/>
                  </a:lnTo>
                  <a:lnTo>
                    <a:pt x="10" y="408"/>
                  </a:lnTo>
                  <a:lnTo>
                    <a:pt x="41" y="258"/>
                  </a:lnTo>
                  <a:lnTo>
                    <a:pt x="61" y="150"/>
                  </a:lnTo>
                  <a:lnTo>
                    <a:pt x="75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1" name="Freeform 7">
              <a:extLst>
                <a:ext uri="{FF2B5EF4-FFF2-40B4-BE49-F238E27FC236}">
                  <a16:creationId xmlns:a16="http://schemas.microsoft.com/office/drawing/2014/main" id="{FD4C6191-8F79-48E3-9EC4-C20A411A2A6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403" y="2327"/>
              <a:ext cx="205" cy="1043"/>
            </a:xfrm>
            <a:custGeom>
              <a:avLst/>
              <a:gdLst>
                <a:gd name="T0" fmla="*/ 99 w 205"/>
                <a:gd name="T1" fmla="*/ 185 h 1043"/>
                <a:gd name="T2" fmla="*/ 71 w 205"/>
                <a:gd name="T3" fmla="*/ 116 h 1043"/>
                <a:gd name="T4" fmla="*/ 71 w 205"/>
                <a:gd name="T5" fmla="*/ 41 h 1043"/>
                <a:gd name="T6" fmla="*/ 109 w 205"/>
                <a:gd name="T7" fmla="*/ 0 h 1043"/>
                <a:gd name="T8" fmla="*/ 153 w 205"/>
                <a:gd name="T9" fmla="*/ 20 h 1043"/>
                <a:gd name="T10" fmla="*/ 184 w 205"/>
                <a:gd name="T11" fmla="*/ 92 h 1043"/>
                <a:gd name="T12" fmla="*/ 201 w 205"/>
                <a:gd name="T13" fmla="*/ 216 h 1043"/>
                <a:gd name="T14" fmla="*/ 205 w 205"/>
                <a:gd name="T15" fmla="*/ 370 h 1043"/>
                <a:gd name="T16" fmla="*/ 194 w 205"/>
                <a:gd name="T17" fmla="*/ 504 h 1043"/>
                <a:gd name="T18" fmla="*/ 174 w 205"/>
                <a:gd name="T19" fmla="*/ 648 h 1043"/>
                <a:gd name="T20" fmla="*/ 174 w 205"/>
                <a:gd name="T21" fmla="*/ 823 h 1043"/>
                <a:gd name="T22" fmla="*/ 201 w 205"/>
                <a:gd name="T23" fmla="*/ 895 h 1043"/>
                <a:gd name="T24" fmla="*/ 191 w 205"/>
                <a:gd name="T25" fmla="*/ 929 h 1043"/>
                <a:gd name="T26" fmla="*/ 143 w 205"/>
                <a:gd name="T27" fmla="*/ 940 h 1043"/>
                <a:gd name="T28" fmla="*/ 92 w 205"/>
                <a:gd name="T29" fmla="*/ 988 h 1043"/>
                <a:gd name="T30" fmla="*/ 68 w 205"/>
                <a:gd name="T31" fmla="*/ 1029 h 1043"/>
                <a:gd name="T32" fmla="*/ 10 w 205"/>
                <a:gd name="T33" fmla="*/ 1043 h 1043"/>
                <a:gd name="T34" fmla="*/ 0 w 205"/>
                <a:gd name="T35" fmla="*/ 998 h 1043"/>
                <a:gd name="T36" fmla="*/ 20 w 205"/>
                <a:gd name="T37" fmla="*/ 960 h 1043"/>
                <a:gd name="T38" fmla="*/ 92 w 205"/>
                <a:gd name="T39" fmla="*/ 929 h 1043"/>
                <a:gd name="T40" fmla="*/ 143 w 205"/>
                <a:gd name="T41" fmla="*/ 906 h 1043"/>
                <a:gd name="T42" fmla="*/ 160 w 205"/>
                <a:gd name="T43" fmla="*/ 885 h 1043"/>
                <a:gd name="T44" fmla="*/ 140 w 205"/>
                <a:gd name="T45" fmla="*/ 827 h 1043"/>
                <a:gd name="T46" fmla="*/ 123 w 205"/>
                <a:gd name="T47" fmla="*/ 709 h 1043"/>
                <a:gd name="T48" fmla="*/ 119 w 205"/>
                <a:gd name="T49" fmla="*/ 569 h 1043"/>
                <a:gd name="T50" fmla="*/ 123 w 205"/>
                <a:gd name="T51" fmla="*/ 476 h 1043"/>
                <a:gd name="T52" fmla="*/ 129 w 205"/>
                <a:gd name="T53" fmla="*/ 350 h 1043"/>
                <a:gd name="T54" fmla="*/ 119 w 205"/>
                <a:gd name="T55" fmla="*/ 237 h 1043"/>
                <a:gd name="T56" fmla="*/ 99 w 205"/>
                <a:gd name="T57" fmla="*/ 185 h 104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05"/>
                <a:gd name="T88" fmla="*/ 0 h 1043"/>
                <a:gd name="T89" fmla="*/ 205 w 205"/>
                <a:gd name="T90" fmla="*/ 1043 h 104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05" h="1043">
                  <a:moveTo>
                    <a:pt x="99" y="185"/>
                  </a:moveTo>
                  <a:lnTo>
                    <a:pt x="71" y="116"/>
                  </a:lnTo>
                  <a:lnTo>
                    <a:pt x="71" y="41"/>
                  </a:lnTo>
                  <a:lnTo>
                    <a:pt x="109" y="0"/>
                  </a:lnTo>
                  <a:lnTo>
                    <a:pt x="153" y="20"/>
                  </a:lnTo>
                  <a:lnTo>
                    <a:pt x="184" y="92"/>
                  </a:lnTo>
                  <a:lnTo>
                    <a:pt x="201" y="216"/>
                  </a:lnTo>
                  <a:lnTo>
                    <a:pt x="205" y="370"/>
                  </a:lnTo>
                  <a:lnTo>
                    <a:pt x="194" y="504"/>
                  </a:lnTo>
                  <a:lnTo>
                    <a:pt x="174" y="648"/>
                  </a:lnTo>
                  <a:lnTo>
                    <a:pt x="174" y="823"/>
                  </a:lnTo>
                  <a:lnTo>
                    <a:pt x="201" y="895"/>
                  </a:lnTo>
                  <a:lnTo>
                    <a:pt x="191" y="929"/>
                  </a:lnTo>
                  <a:lnTo>
                    <a:pt x="143" y="940"/>
                  </a:lnTo>
                  <a:lnTo>
                    <a:pt x="92" y="988"/>
                  </a:lnTo>
                  <a:lnTo>
                    <a:pt x="68" y="1029"/>
                  </a:lnTo>
                  <a:lnTo>
                    <a:pt x="10" y="1043"/>
                  </a:lnTo>
                  <a:lnTo>
                    <a:pt x="0" y="998"/>
                  </a:lnTo>
                  <a:lnTo>
                    <a:pt x="20" y="960"/>
                  </a:lnTo>
                  <a:lnTo>
                    <a:pt x="92" y="929"/>
                  </a:lnTo>
                  <a:lnTo>
                    <a:pt x="143" y="906"/>
                  </a:lnTo>
                  <a:lnTo>
                    <a:pt x="160" y="885"/>
                  </a:lnTo>
                  <a:lnTo>
                    <a:pt x="140" y="827"/>
                  </a:lnTo>
                  <a:lnTo>
                    <a:pt x="123" y="709"/>
                  </a:lnTo>
                  <a:lnTo>
                    <a:pt x="119" y="569"/>
                  </a:lnTo>
                  <a:lnTo>
                    <a:pt x="123" y="476"/>
                  </a:lnTo>
                  <a:lnTo>
                    <a:pt x="129" y="350"/>
                  </a:lnTo>
                  <a:lnTo>
                    <a:pt x="119" y="237"/>
                  </a:lnTo>
                  <a:lnTo>
                    <a:pt x="99" y="18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2" name="Freeform 8">
              <a:extLst>
                <a:ext uri="{FF2B5EF4-FFF2-40B4-BE49-F238E27FC236}">
                  <a16:creationId xmlns:a16="http://schemas.microsoft.com/office/drawing/2014/main" id="{DAC34E72-5869-43BF-A131-0E19BC2628C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115" y="2329"/>
              <a:ext cx="320" cy="1040"/>
            </a:xfrm>
            <a:custGeom>
              <a:avLst/>
              <a:gdLst>
                <a:gd name="T0" fmla="*/ 197 w 320"/>
                <a:gd name="T1" fmla="*/ 96 h 1040"/>
                <a:gd name="T2" fmla="*/ 231 w 320"/>
                <a:gd name="T3" fmla="*/ 31 h 1040"/>
                <a:gd name="T4" fmla="*/ 272 w 320"/>
                <a:gd name="T5" fmla="*/ 0 h 1040"/>
                <a:gd name="T6" fmla="*/ 320 w 320"/>
                <a:gd name="T7" fmla="*/ 20 h 1040"/>
                <a:gd name="T8" fmla="*/ 313 w 320"/>
                <a:gd name="T9" fmla="*/ 82 h 1040"/>
                <a:gd name="T10" fmla="*/ 282 w 320"/>
                <a:gd name="T11" fmla="*/ 126 h 1040"/>
                <a:gd name="T12" fmla="*/ 221 w 320"/>
                <a:gd name="T13" fmla="*/ 237 h 1040"/>
                <a:gd name="T14" fmla="*/ 180 w 320"/>
                <a:gd name="T15" fmla="*/ 343 h 1040"/>
                <a:gd name="T16" fmla="*/ 156 w 320"/>
                <a:gd name="T17" fmla="*/ 456 h 1040"/>
                <a:gd name="T18" fmla="*/ 159 w 320"/>
                <a:gd name="T19" fmla="*/ 566 h 1040"/>
                <a:gd name="T20" fmla="*/ 197 w 320"/>
                <a:gd name="T21" fmla="*/ 713 h 1040"/>
                <a:gd name="T22" fmla="*/ 228 w 320"/>
                <a:gd name="T23" fmla="*/ 855 h 1040"/>
                <a:gd name="T24" fmla="*/ 272 w 320"/>
                <a:gd name="T25" fmla="*/ 916 h 1040"/>
                <a:gd name="T26" fmla="*/ 269 w 320"/>
                <a:gd name="T27" fmla="*/ 951 h 1040"/>
                <a:gd name="T28" fmla="*/ 231 w 320"/>
                <a:gd name="T29" fmla="*/ 968 h 1040"/>
                <a:gd name="T30" fmla="*/ 145 w 320"/>
                <a:gd name="T31" fmla="*/ 981 h 1040"/>
                <a:gd name="T32" fmla="*/ 84 w 320"/>
                <a:gd name="T33" fmla="*/ 1019 h 1040"/>
                <a:gd name="T34" fmla="*/ 52 w 320"/>
                <a:gd name="T35" fmla="*/ 1040 h 1040"/>
                <a:gd name="T36" fmla="*/ 0 w 320"/>
                <a:gd name="T37" fmla="*/ 992 h 1040"/>
                <a:gd name="T38" fmla="*/ 11 w 320"/>
                <a:gd name="T39" fmla="*/ 961 h 1040"/>
                <a:gd name="T40" fmla="*/ 62 w 320"/>
                <a:gd name="T41" fmla="*/ 940 h 1040"/>
                <a:gd name="T42" fmla="*/ 128 w 320"/>
                <a:gd name="T43" fmla="*/ 930 h 1040"/>
                <a:gd name="T44" fmla="*/ 190 w 320"/>
                <a:gd name="T45" fmla="*/ 930 h 1040"/>
                <a:gd name="T46" fmla="*/ 200 w 320"/>
                <a:gd name="T47" fmla="*/ 910 h 1040"/>
                <a:gd name="T48" fmla="*/ 190 w 320"/>
                <a:gd name="T49" fmla="*/ 875 h 1040"/>
                <a:gd name="T50" fmla="*/ 138 w 320"/>
                <a:gd name="T51" fmla="*/ 741 h 1040"/>
                <a:gd name="T52" fmla="*/ 104 w 320"/>
                <a:gd name="T53" fmla="*/ 610 h 1040"/>
                <a:gd name="T54" fmla="*/ 87 w 320"/>
                <a:gd name="T55" fmla="*/ 515 h 1040"/>
                <a:gd name="T56" fmla="*/ 84 w 320"/>
                <a:gd name="T57" fmla="*/ 426 h 1040"/>
                <a:gd name="T58" fmla="*/ 97 w 320"/>
                <a:gd name="T59" fmla="*/ 340 h 1040"/>
                <a:gd name="T60" fmla="*/ 128 w 320"/>
                <a:gd name="T61" fmla="*/ 251 h 1040"/>
                <a:gd name="T62" fmla="*/ 176 w 320"/>
                <a:gd name="T63" fmla="*/ 133 h 1040"/>
                <a:gd name="T64" fmla="*/ 197 w 320"/>
                <a:gd name="T65" fmla="*/ 96 h 10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0"/>
                <a:gd name="T100" fmla="*/ 0 h 1040"/>
                <a:gd name="T101" fmla="*/ 320 w 320"/>
                <a:gd name="T102" fmla="*/ 1040 h 104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0" h="1040">
                  <a:moveTo>
                    <a:pt x="197" y="96"/>
                  </a:moveTo>
                  <a:lnTo>
                    <a:pt x="231" y="31"/>
                  </a:lnTo>
                  <a:lnTo>
                    <a:pt x="272" y="0"/>
                  </a:lnTo>
                  <a:lnTo>
                    <a:pt x="320" y="20"/>
                  </a:lnTo>
                  <a:lnTo>
                    <a:pt x="313" y="82"/>
                  </a:lnTo>
                  <a:lnTo>
                    <a:pt x="282" y="126"/>
                  </a:lnTo>
                  <a:lnTo>
                    <a:pt x="221" y="237"/>
                  </a:lnTo>
                  <a:lnTo>
                    <a:pt x="180" y="343"/>
                  </a:lnTo>
                  <a:lnTo>
                    <a:pt x="156" y="456"/>
                  </a:lnTo>
                  <a:lnTo>
                    <a:pt x="159" y="566"/>
                  </a:lnTo>
                  <a:lnTo>
                    <a:pt x="197" y="713"/>
                  </a:lnTo>
                  <a:lnTo>
                    <a:pt x="228" y="855"/>
                  </a:lnTo>
                  <a:lnTo>
                    <a:pt x="272" y="916"/>
                  </a:lnTo>
                  <a:lnTo>
                    <a:pt x="269" y="951"/>
                  </a:lnTo>
                  <a:lnTo>
                    <a:pt x="231" y="968"/>
                  </a:lnTo>
                  <a:lnTo>
                    <a:pt x="145" y="981"/>
                  </a:lnTo>
                  <a:lnTo>
                    <a:pt x="84" y="1019"/>
                  </a:lnTo>
                  <a:lnTo>
                    <a:pt x="52" y="1040"/>
                  </a:lnTo>
                  <a:lnTo>
                    <a:pt x="0" y="992"/>
                  </a:lnTo>
                  <a:lnTo>
                    <a:pt x="11" y="961"/>
                  </a:lnTo>
                  <a:lnTo>
                    <a:pt x="62" y="940"/>
                  </a:lnTo>
                  <a:lnTo>
                    <a:pt x="128" y="930"/>
                  </a:lnTo>
                  <a:lnTo>
                    <a:pt x="190" y="930"/>
                  </a:lnTo>
                  <a:lnTo>
                    <a:pt x="200" y="910"/>
                  </a:lnTo>
                  <a:lnTo>
                    <a:pt x="190" y="875"/>
                  </a:lnTo>
                  <a:lnTo>
                    <a:pt x="138" y="741"/>
                  </a:lnTo>
                  <a:lnTo>
                    <a:pt x="104" y="610"/>
                  </a:lnTo>
                  <a:lnTo>
                    <a:pt x="87" y="515"/>
                  </a:lnTo>
                  <a:lnTo>
                    <a:pt x="84" y="426"/>
                  </a:lnTo>
                  <a:lnTo>
                    <a:pt x="97" y="340"/>
                  </a:lnTo>
                  <a:lnTo>
                    <a:pt x="128" y="251"/>
                  </a:lnTo>
                  <a:lnTo>
                    <a:pt x="176" y="133"/>
                  </a:lnTo>
                  <a:lnTo>
                    <a:pt x="197" y="9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3" name="Freeform 9">
              <a:extLst>
                <a:ext uri="{FF2B5EF4-FFF2-40B4-BE49-F238E27FC236}">
                  <a16:creationId xmlns:a16="http://schemas.microsoft.com/office/drawing/2014/main" id="{2C256305-EF4E-4F82-8D01-2964F6ECCA2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176" y="1033"/>
              <a:ext cx="412" cy="543"/>
            </a:xfrm>
            <a:custGeom>
              <a:avLst/>
              <a:gdLst>
                <a:gd name="T0" fmla="*/ 151 w 412"/>
                <a:gd name="T1" fmla="*/ 454 h 543"/>
                <a:gd name="T2" fmla="*/ 182 w 412"/>
                <a:gd name="T3" fmla="*/ 522 h 543"/>
                <a:gd name="T4" fmla="*/ 254 w 412"/>
                <a:gd name="T5" fmla="*/ 543 h 543"/>
                <a:gd name="T6" fmla="*/ 316 w 412"/>
                <a:gd name="T7" fmla="*/ 536 h 543"/>
                <a:gd name="T8" fmla="*/ 367 w 412"/>
                <a:gd name="T9" fmla="*/ 492 h 543"/>
                <a:gd name="T10" fmla="*/ 408 w 412"/>
                <a:gd name="T11" fmla="*/ 402 h 543"/>
                <a:gd name="T12" fmla="*/ 412 w 412"/>
                <a:gd name="T13" fmla="*/ 296 h 543"/>
                <a:gd name="T14" fmla="*/ 398 w 412"/>
                <a:gd name="T15" fmla="*/ 203 h 543"/>
                <a:gd name="T16" fmla="*/ 340 w 412"/>
                <a:gd name="T17" fmla="*/ 99 h 543"/>
                <a:gd name="T18" fmla="*/ 298 w 412"/>
                <a:gd name="T19" fmla="*/ 51 h 543"/>
                <a:gd name="T20" fmla="*/ 254 w 412"/>
                <a:gd name="T21" fmla="*/ 21 h 543"/>
                <a:gd name="T22" fmla="*/ 213 w 412"/>
                <a:gd name="T23" fmla="*/ 0 h 543"/>
                <a:gd name="T24" fmla="*/ 141 w 412"/>
                <a:gd name="T25" fmla="*/ 7 h 543"/>
                <a:gd name="T26" fmla="*/ 103 w 412"/>
                <a:gd name="T27" fmla="*/ 69 h 543"/>
                <a:gd name="T28" fmla="*/ 83 w 412"/>
                <a:gd name="T29" fmla="*/ 134 h 543"/>
                <a:gd name="T30" fmla="*/ 83 w 412"/>
                <a:gd name="T31" fmla="*/ 238 h 543"/>
                <a:gd name="T32" fmla="*/ 100 w 412"/>
                <a:gd name="T33" fmla="*/ 337 h 543"/>
                <a:gd name="T34" fmla="*/ 120 w 412"/>
                <a:gd name="T35" fmla="*/ 392 h 543"/>
                <a:gd name="T36" fmla="*/ 6 w 412"/>
                <a:gd name="T37" fmla="*/ 474 h 543"/>
                <a:gd name="T38" fmla="*/ 0 w 412"/>
                <a:gd name="T39" fmla="*/ 505 h 543"/>
                <a:gd name="T40" fmla="*/ 17 w 412"/>
                <a:gd name="T41" fmla="*/ 522 h 543"/>
                <a:gd name="T42" fmla="*/ 141 w 412"/>
                <a:gd name="T43" fmla="*/ 430 h 543"/>
                <a:gd name="T44" fmla="*/ 151 w 412"/>
                <a:gd name="T45" fmla="*/ 454 h 54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12"/>
                <a:gd name="T70" fmla="*/ 0 h 543"/>
                <a:gd name="T71" fmla="*/ 412 w 412"/>
                <a:gd name="T72" fmla="*/ 543 h 54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12" h="543">
                  <a:moveTo>
                    <a:pt x="151" y="454"/>
                  </a:moveTo>
                  <a:lnTo>
                    <a:pt x="182" y="522"/>
                  </a:lnTo>
                  <a:lnTo>
                    <a:pt x="254" y="543"/>
                  </a:lnTo>
                  <a:lnTo>
                    <a:pt x="316" y="536"/>
                  </a:lnTo>
                  <a:lnTo>
                    <a:pt x="367" y="492"/>
                  </a:lnTo>
                  <a:lnTo>
                    <a:pt x="408" y="402"/>
                  </a:lnTo>
                  <a:lnTo>
                    <a:pt x="412" y="296"/>
                  </a:lnTo>
                  <a:lnTo>
                    <a:pt x="398" y="203"/>
                  </a:lnTo>
                  <a:lnTo>
                    <a:pt x="340" y="99"/>
                  </a:lnTo>
                  <a:lnTo>
                    <a:pt x="298" y="51"/>
                  </a:lnTo>
                  <a:lnTo>
                    <a:pt x="254" y="21"/>
                  </a:lnTo>
                  <a:lnTo>
                    <a:pt x="213" y="0"/>
                  </a:lnTo>
                  <a:lnTo>
                    <a:pt x="141" y="7"/>
                  </a:lnTo>
                  <a:lnTo>
                    <a:pt x="103" y="69"/>
                  </a:lnTo>
                  <a:lnTo>
                    <a:pt x="83" y="134"/>
                  </a:lnTo>
                  <a:lnTo>
                    <a:pt x="83" y="238"/>
                  </a:lnTo>
                  <a:lnTo>
                    <a:pt x="100" y="337"/>
                  </a:lnTo>
                  <a:lnTo>
                    <a:pt x="120" y="392"/>
                  </a:lnTo>
                  <a:lnTo>
                    <a:pt x="6" y="474"/>
                  </a:lnTo>
                  <a:lnTo>
                    <a:pt x="0" y="505"/>
                  </a:lnTo>
                  <a:lnTo>
                    <a:pt x="17" y="522"/>
                  </a:lnTo>
                  <a:lnTo>
                    <a:pt x="141" y="430"/>
                  </a:lnTo>
                  <a:lnTo>
                    <a:pt x="151" y="4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4" name="Freeform 10">
              <a:extLst>
                <a:ext uri="{FF2B5EF4-FFF2-40B4-BE49-F238E27FC236}">
                  <a16:creationId xmlns:a16="http://schemas.microsoft.com/office/drawing/2014/main" id="{918AB8ED-2ACF-44C3-ADC7-589C7C81F8E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27" y="918"/>
              <a:ext cx="819" cy="908"/>
            </a:xfrm>
            <a:custGeom>
              <a:avLst/>
              <a:gdLst>
                <a:gd name="T0" fmla="*/ 545 w 819"/>
                <a:gd name="T1" fmla="*/ 628 h 908"/>
                <a:gd name="T2" fmla="*/ 504 w 819"/>
                <a:gd name="T3" fmla="*/ 669 h 908"/>
                <a:gd name="T4" fmla="*/ 417 w 819"/>
                <a:gd name="T5" fmla="*/ 720 h 908"/>
                <a:gd name="T6" fmla="*/ 339 w 819"/>
                <a:gd name="T7" fmla="*/ 751 h 908"/>
                <a:gd name="T8" fmla="*/ 284 w 819"/>
                <a:gd name="T9" fmla="*/ 782 h 908"/>
                <a:gd name="T10" fmla="*/ 232 w 819"/>
                <a:gd name="T11" fmla="*/ 823 h 908"/>
                <a:gd name="T12" fmla="*/ 226 w 819"/>
                <a:gd name="T13" fmla="*/ 895 h 908"/>
                <a:gd name="T14" fmla="*/ 277 w 819"/>
                <a:gd name="T15" fmla="*/ 908 h 908"/>
                <a:gd name="T16" fmla="*/ 407 w 819"/>
                <a:gd name="T17" fmla="*/ 833 h 908"/>
                <a:gd name="T18" fmla="*/ 504 w 819"/>
                <a:gd name="T19" fmla="*/ 744 h 908"/>
                <a:gd name="T20" fmla="*/ 617 w 819"/>
                <a:gd name="T21" fmla="*/ 631 h 908"/>
                <a:gd name="T22" fmla="*/ 709 w 819"/>
                <a:gd name="T23" fmla="*/ 559 h 908"/>
                <a:gd name="T24" fmla="*/ 788 w 819"/>
                <a:gd name="T25" fmla="*/ 504 h 908"/>
                <a:gd name="T26" fmla="*/ 819 w 819"/>
                <a:gd name="T27" fmla="*/ 477 h 908"/>
                <a:gd name="T28" fmla="*/ 808 w 819"/>
                <a:gd name="T29" fmla="*/ 443 h 908"/>
                <a:gd name="T30" fmla="*/ 771 w 819"/>
                <a:gd name="T31" fmla="*/ 395 h 908"/>
                <a:gd name="T32" fmla="*/ 634 w 819"/>
                <a:gd name="T33" fmla="*/ 320 h 908"/>
                <a:gd name="T34" fmla="*/ 504 w 819"/>
                <a:gd name="T35" fmla="*/ 250 h 908"/>
                <a:gd name="T36" fmla="*/ 345 w 819"/>
                <a:gd name="T37" fmla="*/ 178 h 908"/>
                <a:gd name="T38" fmla="*/ 287 w 819"/>
                <a:gd name="T39" fmla="*/ 137 h 908"/>
                <a:gd name="T40" fmla="*/ 226 w 819"/>
                <a:gd name="T41" fmla="*/ 82 h 908"/>
                <a:gd name="T42" fmla="*/ 164 w 819"/>
                <a:gd name="T43" fmla="*/ 21 h 908"/>
                <a:gd name="T44" fmla="*/ 109 w 819"/>
                <a:gd name="T45" fmla="*/ 0 h 908"/>
                <a:gd name="T46" fmla="*/ 0 w 819"/>
                <a:gd name="T47" fmla="*/ 76 h 908"/>
                <a:gd name="T48" fmla="*/ 7 w 819"/>
                <a:gd name="T49" fmla="*/ 147 h 908"/>
                <a:gd name="T50" fmla="*/ 27 w 819"/>
                <a:gd name="T51" fmla="*/ 175 h 908"/>
                <a:gd name="T52" fmla="*/ 82 w 819"/>
                <a:gd name="T53" fmla="*/ 164 h 908"/>
                <a:gd name="T54" fmla="*/ 72 w 819"/>
                <a:gd name="T55" fmla="*/ 134 h 908"/>
                <a:gd name="T56" fmla="*/ 51 w 819"/>
                <a:gd name="T57" fmla="*/ 123 h 908"/>
                <a:gd name="T58" fmla="*/ 41 w 819"/>
                <a:gd name="T59" fmla="*/ 86 h 908"/>
                <a:gd name="T60" fmla="*/ 102 w 819"/>
                <a:gd name="T61" fmla="*/ 45 h 908"/>
                <a:gd name="T62" fmla="*/ 154 w 819"/>
                <a:gd name="T63" fmla="*/ 86 h 908"/>
                <a:gd name="T64" fmla="*/ 154 w 819"/>
                <a:gd name="T65" fmla="*/ 123 h 908"/>
                <a:gd name="T66" fmla="*/ 133 w 819"/>
                <a:gd name="T67" fmla="*/ 168 h 908"/>
                <a:gd name="T68" fmla="*/ 150 w 819"/>
                <a:gd name="T69" fmla="*/ 199 h 908"/>
                <a:gd name="T70" fmla="*/ 253 w 819"/>
                <a:gd name="T71" fmla="*/ 226 h 908"/>
                <a:gd name="T72" fmla="*/ 294 w 819"/>
                <a:gd name="T73" fmla="*/ 188 h 908"/>
                <a:gd name="T74" fmla="*/ 431 w 819"/>
                <a:gd name="T75" fmla="*/ 271 h 908"/>
                <a:gd name="T76" fmla="*/ 545 w 819"/>
                <a:gd name="T77" fmla="*/ 323 h 908"/>
                <a:gd name="T78" fmla="*/ 607 w 819"/>
                <a:gd name="T79" fmla="*/ 354 h 908"/>
                <a:gd name="T80" fmla="*/ 668 w 819"/>
                <a:gd name="T81" fmla="*/ 385 h 908"/>
                <a:gd name="T82" fmla="*/ 716 w 819"/>
                <a:gd name="T83" fmla="*/ 426 h 908"/>
                <a:gd name="T84" fmla="*/ 747 w 819"/>
                <a:gd name="T85" fmla="*/ 467 h 908"/>
                <a:gd name="T86" fmla="*/ 719 w 819"/>
                <a:gd name="T87" fmla="*/ 497 h 908"/>
                <a:gd name="T88" fmla="*/ 654 w 819"/>
                <a:gd name="T89" fmla="*/ 539 h 908"/>
                <a:gd name="T90" fmla="*/ 586 w 819"/>
                <a:gd name="T91" fmla="*/ 586 h 908"/>
                <a:gd name="T92" fmla="*/ 545 w 819"/>
                <a:gd name="T93" fmla="*/ 628 h 90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819"/>
                <a:gd name="T142" fmla="*/ 0 h 908"/>
                <a:gd name="T143" fmla="*/ 819 w 819"/>
                <a:gd name="T144" fmla="*/ 908 h 90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19" h="908">
                  <a:moveTo>
                    <a:pt x="545" y="628"/>
                  </a:moveTo>
                  <a:lnTo>
                    <a:pt x="504" y="669"/>
                  </a:lnTo>
                  <a:lnTo>
                    <a:pt x="417" y="720"/>
                  </a:lnTo>
                  <a:lnTo>
                    <a:pt x="339" y="751"/>
                  </a:lnTo>
                  <a:lnTo>
                    <a:pt x="284" y="782"/>
                  </a:lnTo>
                  <a:lnTo>
                    <a:pt x="232" y="823"/>
                  </a:lnTo>
                  <a:lnTo>
                    <a:pt x="226" y="895"/>
                  </a:lnTo>
                  <a:lnTo>
                    <a:pt x="277" y="908"/>
                  </a:lnTo>
                  <a:lnTo>
                    <a:pt x="407" y="833"/>
                  </a:lnTo>
                  <a:lnTo>
                    <a:pt x="504" y="744"/>
                  </a:lnTo>
                  <a:lnTo>
                    <a:pt x="617" y="631"/>
                  </a:lnTo>
                  <a:lnTo>
                    <a:pt x="709" y="559"/>
                  </a:lnTo>
                  <a:lnTo>
                    <a:pt x="788" y="504"/>
                  </a:lnTo>
                  <a:lnTo>
                    <a:pt x="819" y="477"/>
                  </a:lnTo>
                  <a:lnTo>
                    <a:pt x="808" y="443"/>
                  </a:lnTo>
                  <a:lnTo>
                    <a:pt x="771" y="395"/>
                  </a:lnTo>
                  <a:lnTo>
                    <a:pt x="634" y="320"/>
                  </a:lnTo>
                  <a:lnTo>
                    <a:pt x="504" y="250"/>
                  </a:lnTo>
                  <a:lnTo>
                    <a:pt x="345" y="178"/>
                  </a:lnTo>
                  <a:lnTo>
                    <a:pt x="287" y="137"/>
                  </a:lnTo>
                  <a:lnTo>
                    <a:pt x="226" y="82"/>
                  </a:lnTo>
                  <a:lnTo>
                    <a:pt x="164" y="21"/>
                  </a:lnTo>
                  <a:lnTo>
                    <a:pt x="109" y="0"/>
                  </a:lnTo>
                  <a:lnTo>
                    <a:pt x="0" y="76"/>
                  </a:lnTo>
                  <a:lnTo>
                    <a:pt x="7" y="147"/>
                  </a:lnTo>
                  <a:lnTo>
                    <a:pt x="27" y="175"/>
                  </a:lnTo>
                  <a:lnTo>
                    <a:pt x="82" y="164"/>
                  </a:lnTo>
                  <a:lnTo>
                    <a:pt x="72" y="134"/>
                  </a:lnTo>
                  <a:lnTo>
                    <a:pt x="51" y="123"/>
                  </a:lnTo>
                  <a:lnTo>
                    <a:pt x="41" y="86"/>
                  </a:lnTo>
                  <a:lnTo>
                    <a:pt x="102" y="45"/>
                  </a:lnTo>
                  <a:lnTo>
                    <a:pt x="154" y="86"/>
                  </a:lnTo>
                  <a:lnTo>
                    <a:pt x="154" y="123"/>
                  </a:lnTo>
                  <a:lnTo>
                    <a:pt x="133" y="168"/>
                  </a:lnTo>
                  <a:lnTo>
                    <a:pt x="150" y="199"/>
                  </a:lnTo>
                  <a:lnTo>
                    <a:pt x="253" y="226"/>
                  </a:lnTo>
                  <a:lnTo>
                    <a:pt x="294" y="188"/>
                  </a:lnTo>
                  <a:lnTo>
                    <a:pt x="431" y="271"/>
                  </a:lnTo>
                  <a:lnTo>
                    <a:pt x="545" y="323"/>
                  </a:lnTo>
                  <a:lnTo>
                    <a:pt x="607" y="354"/>
                  </a:lnTo>
                  <a:lnTo>
                    <a:pt x="668" y="385"/>
                  </a:lnTo>
                  <a:lnTo>
                    <a:pt x="716" y="426"/>
                  </a:lnTo>
                  <a:lnTo>
                    <a:pt x="747" y="467"/>
                  </a:lnTo>
                  <a:lnTo>
                    <a:pt x="719" y="497"/>
                  </a:lnTo>
                  <a:lnTo>
                    <a:pt x="654" y="539"/>
                  </a:lnTo>
                  <a:lnTo>
                    <a:pt x="586" y="586"/>
                  </a:lnTo>
                  <a:lnTo>
                    <a:pt x="545" y="6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4">
            <a:extLst>
              <a:ext uri="{FF2B5EF4-FFF2-40B4-BE49-F238E27FC236}">
                <a16:creationId xmlns:a16="http://schemas.microsoft.com/office/drawing/2014/main" id="{63B980BD-84B8-4353-BC64-18EA91AEC4EC}"/>
              </a:ext>
            </a:extLst>
          </p:cNvPr>
          <p:cNvGrpSpPr>
            <a:grpSpLocks/>
          </p:cNvGrpSpPr>
          <p:nvPr/>
        </p:nvGrpSpPr>
        <p:grpSpPr bwMode="auto">
          <a:xfrm>
            <a:off x="996950" y="4040188"/>
            <a:ext cx="6724650" cy="1589087"/>
            <a:chOff x="768" y="2209"/>
            <a:chExt cx="4236" cy="1001"/>
          </a:xfrm>
        </p:grpSpPr>
        <p:sp>
          <p:nvSpPr>
            <p:cNvPr id="51206" name="Text Box 11">
              <a:extLst>
                <a:ext uri="{FF2B5EF4-FFF2-40B4-BE49-F238E27FC236}">
                  <a16:creationId xmlns:a16="http://schemas.microsoft.com/office/drawing/2014/main" id="{86CD2B54-F532-4B48-B090-EBAE92240D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0" y="2496"/>
              <a:ext cx="4050" cy="23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An isolated system spontaneously tends towards </a:t>
              </a:r>
              <a:r>
                <a:rPr lang="en-US" altLang="en-US" sz="1800"/>
                <a:t>W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max</a:t>
              </a:r>
            </a:p>
          </p:txBody>
        </p:sp>
        <p:sp>
          <p:nvSpPr>
            <p:cNvPr id="51207" name="Text Box 12">
              <a:extLst>
                <a:ext uri="{FF2B5EF4-FFF2-40B4-BE49-F238E27FC236}">
                  <a16:creationId xmlns:a16="http://schemas.microsoft.com/office/drawing/2014/main" id="{044D108F-43A9-40E4-89BE-E14A6D6D82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2977"/>
              <a:ext cx="680" cy="23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S = f </a:t>
              </a:r>
              <a:r>
                <a:rPr lang="en-US" altLang="en-US" sz="1800" i="0"/>
                <a:t>(</a:t>
              </a:r>
              <a:r>
                <a:rPr lang="en-US" altLang="en-US" sz="1800"/>
                <a:t>W</a:t>
              </a:r>
              <a:r>
                <a:rPr lang="en-US" altLang="en-US" sz="1800" i="0"/>
                <a:t>)</a:t>
              </a:r>
            </a:p>
          </p:txBody>
        </p:sp>
        <p:sp>
          <p:nvSpPr>
            <p:cNvPr id="51208" name="Text Box 13">
              <a:extLst>
                <a:ext uri="{FF2B5EF4-FFF2-40B4-BE49-F238E27FC236}">
                  <a16:creationId xmlns:a16="http://schemas.microsoft.com/office/drawing/2014/main" id="{A9204FC3-EDD8-451D-BEEB-1810545C37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2209"/>
              <a:ext cx="4236" cy="23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Another formulation of Second Law (direction of a process):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8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8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8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8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5" grpId="0" uiExpand="1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>
            <a:extLst>
              <a:ext uri="{FF2B5EF4-FFF2-40B4-BE49-F238E27FC236}">
                <a16:creationId xmlns:a16="http://schemas.microsoft.com/office/drawing/2014/main" id="{CCFB973D-C6CB-4343-8B54-0ECD3DD9DB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9575" y="279400"/>
            <a:ext cx="9339263" cy="588963"/>
          </a:xfrm>
        </p:spPr>
        <p:txBody>
          <a:bodyPr/>
          <a:lstStyle/>
          <a:p>
            <a:r>
              <a:rPr lang="en-US" altLang="en-US"/>
              <a:t>Relation between entropy </a:t>
            </a:r>
            <a:r>
              <a:rPr lang="en-US" altLang="en-US" i="1"/>
              <a:t>S</a:t>
            </a:r>
            <a:r>
              <a:rPr lang="en-US" altLang="en-US"/>
              <a:t> and probability </a:t>
            </a:r>
            <a:r>
              <a:rPr lang="en-US" altLang="en-US" i="1"/>
              <a:t>W</a:t>
            </a:r>
          </a:p>
        </p:txBody>
      </p:sp>
      <p:sp>
        <p:nvSpPr>
          <p:cNvPr id="53251" name="Rectangle 5">
            <a:extLst>
              <a:ext uri="{FF2B5EF4-FFF2-40B4-BE49-F238E27FC236}">
                <a16:creationId xmlns:a16="http://schemas.microsoft.com/office/drawing/2014/main" id="{9112BB3F-BE43-441E-845E-C8137256D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0050" y="1295400"/>
            <a:ext cx="1524000" cy="1143000"/>
          </a:xfrm>
          <a:prstGeom prst="rect">
            <a:avLst/>
          </a:prstGeom>
          <a:noFill/>
          <a:ln w="28575" algn="ctr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52" name="Rectangle 6">
            <a:extLst>
              <a:ext uri="{FF2B5EF4-FFF2-40B4-BE49-F238E27FC236}">
                <a16:creationId xmlns:a16="http://schemas.microsoft.com/office/drawing/2014/main" id="{9DEF91C3-45C9-4BF2-B262-61E9D1E9D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0250" y="1295400"/>
            <a:ext cx="1524000" cy="1143000"/>
          </a:xfrm>
          <a:prstGeom prst="rect">
            <a:avLst/>
          </a:prstGeom>
          <a:noFill/>
          <a:ln w="28575" algn="ctr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53" name="Rectangle 7">
            <a:extLst>
              <a:ext uri="{FF2B5EF4-FFF2-40B4-BE49-F238E27FC236}">
                <a16:creationId xmlns:a16="http://schemas.microsoft.com/office/drawing/2014/main" id="{B4D32285-92BF-4D6D-A0C9-F9D90B288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1219200"/>
            <a:ext cx="3276600" cy="1295400"/>
          </a:xfrm>
          <a:prstGeom prst="rect">
            <a:avLst/>
          </a:prstGeom>
          <a:noFill/>
          <a:ln w="2857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54" name="Text Box 8">
            <a:extLst>
              <a:ext uri="{FF2B5EF4-FFF2-40B4-BE49-F238E27FC236}">
                <a16:creationId xmlns:a16="http://schemas.microsoft.com/office/drawing/2014/main" id="{E12584B0-77F8-41EA-B0D1-7DAE80A0D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3650" y="1157288"/>
            <a:ext cx="12271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A</a:t>
            </a:r>
          </a:p>
        </p:txBody>
      </p:sp>
      <p:sp>
        <p:nvSpPr>
          <p:cNvPr id="53255" name="Line 9">
            <a:extLst>
              <a:ext uri="{FF2B5EF4-FFF2-40B4-BE49-F238E27FC236}">
                <a16:creationId xmlns:a16="http://schemas.microsoft.com/office/drawing/2014/main" id="{2D38FDAB-E7A9-4FB0-9EA7-0D5CB46F26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29050" y="1447800"/>
            <a:ext cx="381000" cy="304800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53256" name="Text Box 10">
            <a:extLst>
              <a:ext uri="{FF2B5EF4-FFF2-40B4-BE49-F238E27FC236}">
                <a16:creationId xmlns:a16="http://schemas.microsoft.com/office/drawing/2014/main" id="{3AFE45F3-022D-4E76-BB0B-59A83C480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9050" y="1143000"/>
            <a:ext cx="1236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B</a:t>
            </a:r>
          </a:p>
        </p:txBody>
      </p:sp>
      <p:sp>
        <p:nvSpPr>
          <p:cNvPr id="53257" name="Line 11">
            <a:extLst>
              <a:ext uri="{FF2B5EF4-FFF2-40B4-BE49-F238E27FC236}">
                <a16:creationId xmlns:a16="http://schemas.microsoft.com/office/drawing/2014/main" id="{F6149890-3405-464F-88C0-50D600300B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34250" y="1447800"/>
            <a:ext cx="533400" cy="304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53258" name="Text Box 12">
            <a:extLst>
              <a:ext uri="{FF2B5EF4-FFF2-40B4-BE49-F238E27FC236}">
                <a16:creationId xmlns:a16="http://schemas.microsoft.com/office/drawing/2014/main" id="{D9B41DAB-1C97-42E2-BC7D-7D2056239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3850" y="1981200"/>
            <a:ext cx="1236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C</a:t>
            </a:r>
          </a:p>
        </p:txBody>
      </p:sp>
      <p:sp>
        <p:nvSpPr>
          <p:cNvPr id="53259" name="Line 13">
            <a:extLst>
              <a:ext uri="{FF2B5EF4-FFF2-40B4-BE49-F238E27FC236}">
                <a16:creationId xmlns:a16="http://schemas.microsoft.com/office/drawing/2014/main" id="{6FC644AB-3CE0-4633-B486-D1A652DC620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410450" y="1981200"/>
            <a:ext cx="609600" cy="1524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53260" name="Text Box 14">
            <a:extLst>
              <a:ext uri="{FF2B5EF4-FFF2-40B4-BE49-F238E27FC236}">
                <a16:creationId xmlns:a16="http://schemas.microsoft.com/office/drawing/2014/main" id="{6370DDEB-1A41-4A5E-9BE2-D8AEB9F6F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588" y="1676400"/>
            <a:ext cx="881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S</a:t>
            </a:r>
            <a:r>
              <a:rPr lang="en-US" altLang="en-US" sz="1800" baseline="-25000"/>
              <a:t>A </a:t>
            </a:r>
            <a:r>
              <a:rPr lang="en-US" altLang="en-US" sz="1800"/>
              <a:t>, W</a:t>
            </a:r>
            <a:r>
              <a:rPr lang="en-US" altLang="en-US" sz="1800" baseline="-25000"/>
              <a:t>A</a:t>
            </a:r>
          </a:p>
        </p:txBody>
      </p:sp>
      <p:sp>
        <p:nvSpPr>
          <p:cNvPr id="53261" name="Text Box 16">
            <a:extLst>
              <a:ext uri="{FF2B5EF4-FFF2-40B4-BE49-F238E27FC236}">
                <a16:creationId xmlns:a16="http://schemas.microsoft.com/office/drawing/2014/main" id="{55E0B02A-E6B6-48E4-86B1-27451B9B8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7438" y="1676400"/>
            <a:ext cx="898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S</a:t>
            </a:r>
            <a:r>
              <a:rPr lang="en-US" altLang="en-US" sz="1800" baseline="-25000"/>
              <a:t>B </a:t>
            </a:r>
            <a:r>
              <a:rPr lang="en-US" altLang="en-US" sz="1800"/>
              <a:t>, W</a:t>
            </a:r>
            <a:r>
              <a:rPr lang="en-US" altLang="en-US" sz="1800" b="0" baseline="-25000"/>
              <a:t>B</a:t>
            </a:r>
          </a:p>
        </p:txBody>
      </p:sp>
      <p:sp>
        <p:nvSpPr>
          <p:cNvPr id="811025" name="Text Box 17">
            <a:extLst>
              <a:ext uri="{FF2B5EF4-FFF2-40B4-BE49-F238E27FC236}">
                <a16:creationId xmlns:a16="http://schemas.microsoft.com/office/drawing/2014/main" id="{AAF573D4-F294-4766-A00A-017DA115E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3650" y="2791940"/>
            <a:ext cx="157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W</a:t>
            </a:r>
            <a:r>
              <a:rPr lang="en-US" altLang="en-US" sz="1800" baseline="-25000" dirty="0"/>
              <a:t>C</a:t>
            </a:r>
            <a:r>
              <a:rPr lang="en-US" altLang="en-US" sz="1800" dirty="0"/>
              <a:t> = W</a:t>
            </a:r>
            <a:r>
              <a:rPr lang="en-US" altLang="en-US" sz="1800" baseline="-25000" dirty="0"/>
              <a:t>A</a:t>
            </a:r>
            <a:r>
              <a:rPr lang="en-US" altLang="en-US" sz="1800" dirty="0"/>
              <a:t> . W</a:t>
            </a:r>
            <a:r>
              <a:rPr lang="en-US" altLang="en-US" sz="1800" baseline="-25000" dirty="0"/>
              <a:t>B</a:t>
            </a:r>
          </a:p>
        </p:txBody>
      </p:sp>
      <p:sp>
        <p:nvSpPr>
          <p:cNvPr id="811026" name="Text Box 18">
            <a:extLst>
              <a:ext uri="{FF2B5EF4-FFF2-40B4-BE49-F238E27FC236}">
                <a16:creationId xmlns:a16="http://schemas.microsoft.com/office/drawing/2014/main" id="{0B2FDBC5-6987-4680-B73F-DCB462992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2" y="2791940"/>
            <a:ext cx="1377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S</a:t>
            </a:r>
            <a:r>
              <a:rPr lang="en-US" altLang="en-US" sz="1800" baseline="-25000" dirty="0"/>
              <a:t>C</a:t>
            </a:r>
            <a:r>
              <a:rPr lang="en-US" altLang="en-US" sz="1800" dirty="0"/>
              <a:t> = S</a:t>
            </a:r>
            <a:r>
              <a:rPr lang="en-US" altLang="en-US" sz="1800" baseline="-25000" dirty="0"/>
              <a:t>A</a:t>
            </a:r>
            <a:r>
              <a:rPr lang="en-US" altLang="en-US" sz="1800" dirty="0"/>
              <a:t> + S</a:t>
            </a:r>
            <a:r>
              <a:rPr lang="en-US" altLang="en-US" sz="1800" baseline="-25000" dirty="0"/>
              <a:t>B</a:t>
            </a:r>
          </a:p>
        </p:txBody>
      </p:sp>
      <p:grpSp>
        <p:nvGrpSpPr>
          <p:cNvPr id="53264" name="Group 22">
            <a:extLst>
              <a:ext uri="{FF2B5EF4-FFF2-40B4-BE49-F238E27FC236}">
                <a16:creationId xmlns:a16="http://schemas.microsoft.com/office/drawing/2014/main" id="{18EDC6E9-EBFB-4CDC-809F-7BFFE5219D2A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524000"/>
            <a:ext cx="1155700" cy="460375"/>
            <a:chOff x="528" y="1008"/>
            <a:chExt cx="728" cy="290"/>
          </a:xfrm>
        </p:grpSpPr>
        <p:sp>
          <p:nvSpPr>
            <p:cNvPr id="53282" name="Rectangle 21">
              <a:extLst>
                <a:ext uri="{FF2B5EF4-FFF2-40B4-BE49-F238E27FC236}">
                  <a16:creationId xmlns:a16="http://schemas.microsoft.com/office/drawing/2014/main" id="{FFCDED20-D42B-420E-BCAF-9E252520F3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1008"/>
              <a:ext cx="720" cy="288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ffectLst>
              <a:prstShdw prst="shdw17" dist="17961" dir="2700000">
                <a:srgbClr val="7A7A99"/>
              </a:prstShdw>
            </a:effectLst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83" name="Text Box 19">
              <a:extLst>
                <a:ext uri="{FF2B5EF4-FFF2-40B4-BE49-F238E27FC236}">
                  <a16:creationId xmlns:a16="http://schemas.microsoft.com/office/drawing/2014/main" id="{938046E4-4973-45D9-9F4C-8821BF58CB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1065"/>
              <a:ext cx="68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S = f </a:t>
              </a:r>
              <a:r>
                <a:rPr lang="en-US" altLang="en-US" sz="1800" i="0"/>
                <a:t>(</a:t>
              </a:r>
              <a:r>
                <a:rPr lang="en-US" altLang="en-US" sz="1800"/>
                <a:t>W</a:t>
              </a:r>
              <a:r>
                <a:rPr lang="en-US" altLang="en-US" sz="1800" i="0"/>
                <a:t>)</a:t>
              </a:r>
              <a:endParaRPr lang="en-US" altLang="en-US" sz="1800"/>
            </a:p>
          </p:txBody>
        </p:sp>
        <p:sp>
          <p:nvSpPr>
            <p:cNvPr id="53284" name="Text Box 20">
              <a:extLst>
                <a:ext uri="{FF2B5EF4-FFF2-40B4-BE49-F238E27FC236}">
                  <a16:creationId xmlns:a16="http://schemas.microsoft.com/office/drawing/2014/main" id="{70FBA91D-4D63-4217-9943-B6A32DD0F2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100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?</a:t>
              </a:r>
              <a:endParaRPr lang="en-US" altLang="en-US" sz="1800" baseline="-25000"/>
            </a:p>
          </p:txBody>
        </p:sp>
      </p:grpSp>
      <p:sp>
        <p:nvSpPr>
          <p:cNvPr id="811031" name="Text Box 23">
            <a:extLst>
              <a:ext uri="{FF2B5EF4-FFF2-40B4-BE49-F238E27FC236}">
                <a16:creationId xmlns:a16="http://schemas.microsoft.com/office/drawing/2014/main" id="{BD267577-78F0-4D4F-BBE0-9012EB821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300" y="2819400"/>
            <a:ext cx="2830513" cy="3698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f</a:t>
            </a:r>
            <a:r>
              <a:rPr lang="en-US" altLang="en-US" sz="1800" i="0"/>
              <a:t>(</a:t>
            </a:r>
            <a:r>
              <a:rPr lang="en-US" altLang="en-US" sz="1800"/>
              <a:t>W</a:t>
            </a:r>
            <a:r>
              <a:rPr lang="en-US" altLang="en-US" sz="1800" baseline="-25000"/>
              <a:t>A</a:t>
            </a:r>
            <a:r>
              <a:rPr lang="en-US" altLang="en-US" sz="1800"/>
              <a:t> W</a:t>
            </a:r>
            <a:r>
              <a:rPr lang="en-US" altLang="en-US" sz="1800" baseline="-25000"/>
              <a:t>B</a:t>
            </a:r>
            <a:r>
              <a:rPr lang="en-US" altLang="en-US" sz="1800" i="0"/>
              <a:t>) </a:t>
            </a:r>
            <a:r>
              <a:rPr lang="en-US" altLang="en-US" sz="1800"/>
              <a:t>= f </a:t>
            </a:r>
            <a:r>
              <a:rPr lang="en-US" altLang="en-US" sz="1800" i="0"/>
              <a:t>(</a:t>
            </a:r>
            <a:r>
              <a:rPr lang="en-US" altLang="en-US" sz="1800"/>
              <a:t>W</a:t>
            </a:r>
            <a:r>
              <a:rPr lang="en-US" altLang="en-US" sz="1800" baseline="-25000"/>
              <a:t>A</a:t>
            </a:r>
            <a:r>
              <a:rPr lang="en-US" altLang="en-US" sz="1800" i="0"/>
              <a:t>)</a:t>
            </a:r>
            <a:r>
              <a:rPr lang="en-US" altLang="en-US" sz="1800"/>
              <a:t> + f </a:t>
            </a:r>
            <a:r>
              <a:rPr lang="en-US" altLang="en-US" sz="1800" i="0"/>
              <a:t>(</a:t>
            </a:r>
            <a:r>
              <a:rPr lang="en-US" altLang="en-US" sz="1800"/>
              <a:t>W</a:t>
            </a:r>
            <a:r>
              <a:rPr lang="en-US" altLang="en-US" sz="1800" baseline="-25000"/>
              <a:t>B</a:t>
            </a:r>
            <a:r>
              <a:rPr lang="en-US" altLang="en-US" sz="1800" i="0"/>
              <a:t>)</a:t>
            </a:r>
            <a:endParaRPr lang="en-US" altLang="en-US" sz="1800" baseline="-25000"/>
          </a:p>
        </p:txBody>
      </p:sp>
      <p:sp>
        <p:nvSpPr>
          <p:cNvPr id="811032" name="AutoShape 24">
            <a:extLst>
              <a:ext uri="{FF2B5EF4-FFF2-40B4-BE49-F238E27FC236}">
                <a16:creationId xmlns:a16="http://schemas.microsoft.com/office/drawing/2014/main" id="{AAD18EAC-A54B-4877-8FAC-DB9DA5AF0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4385" y="2791940"/>
            <a:ext cx="640080" cy="457200"/>
          </a:xfrm>
          <a:prstGeom prst="rightArrow">
            <a:avLst>
              <a:gd name="adj1" fmla="val 50000"/>
              <a:gd name="adj2" fmla="val 58333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1033" name="Text Box 25">
            <a:extLst>
              <a:ext uri="{FF2B5EF4-FFF2-40B4-BE49-F238E27FC236}">
                <a16:creationId xmlns:a16="http://schemas.microsoft.com/office/drawing/2014/main" id="{41C1EC99-DA15-4D14-83F1-841FD203B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6075" y="3506788"/>
            <a:ext cx="2538413" cy="369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W</a:t>
            </a:r>
            <a:r>
              <a:rPr lang="en-US" altLang="en-US" sz="1800" baseline="-25000"/>
              <a:t>B</a:t>
            </a:r>
            <a:r>
              <a:rPr lang="en-US" altLang="en-US" sz="1800"/>
              <a:t> f '</a:t>
            </a:r>
            <a:r>
              <a:rPr lang="en-US" altLang="en-US" sz="1800" i="0"/>
              <a:t>(</a:t>
            </a:r>
            <a:r>
              <a:rPr lang="en-US" altLang="en-US" sz="1800"/>
              <a:t>W</a:t>
            </a:r>
            <a:r>
              <a:rPr lang="en-US" altLang="en-US" sz="1800" baseline="-25000"/>
              <a:t>A</a:t>
            </a:r>
            <a:r>
              <a:rPr lang="en-US" altLang="en-US" sz="1800"/>
              <a:t> W</a:t>
            </a:r>
            <a:r>
              <a:rPr lang="en-US" altLang="en-US" sz="1800" baseline="-25000"/>
              <a:t>B</a:t>
            </a:r>
            <a:r>
              <a:rPr lang="en-US" altLang="en-US" sz="1800" i="0"/>
              <a:t>) </a:t>
            </a:r>
            <a:r>
              <a:rPr lang="en-US" altLang="en-US" sz="1800"/>
              <a:t>= f '</a:t>
            </a:r>
            <a:r>
              <a:rPr lang="en-US" altLang="en-US" sz="1800" i="0"/>
              <a:t>(</a:t>
            </a:r>
            <a:r>
              <a:rPr lang="en-US" altLang="en-US" sz="1800"/>
              <a:t>W</a:t>
            </a:r>
            <a:r>
              <a:rPr lang="en-US" altLang="en-US" sz="1800" baseline="-25000"/>
              <a:t>A</a:t>
            </a:r>
            <a:r>
              <a:rPr lang="en-US" altLang="en-US" sz="1800" i="0"/>
              <a:t>)</a:t>
            </a:r>
            <a:endParaRPr lang="en-US" altLang="en-US" sz="1800" baseline="-25000"/>
          </a:p>
        </p:txBody>
      </p:sp>
      <p:sp>
        <p:nvSpPr>
          <p:cNvPr id="811034" name="Text Box 26">
            <a:extLst>
              <a:ext uri="{FF2B5EF4-FFF2-40B4-BE49-F238E27FC236}">
                <a16:creationId xmlns:a16="http://schemas.microsoft.com/office/drawing/2014/main" id="{A1FAAE51-1C69-4812-85C3-8BD425701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6075" y="4116388"/>
            <a:ext cx="3579813" cy="369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W</a:t>
            </a:r>
            <a:r>
              <a:rPr lang="en-US" altLang="en-US" sz="1800" baseline="-25000"/>
              <a:t>A</a:t>
            </a:r>
            <a:r>
              <a:rPr lang="en-US" altLang="en-US" sz="1800"/>
              <a:t>W</a:t>
            </a:r>
            <a:r>
              <a:rPr lang="en-US" altLang="en-US" sz="1800" baseline="-25000"/>
              <a:t>B</a:t>
            </a:r>
            <a:r>
              <a:rPr lang="en-US" altLang="en-US" sz="1800"/>
              <a:t> f ''</a:t>
            </a:r>
            <a:r>
              <a:rPr lang="en-US" altLang="en-US" sz="1800" i="0"/>
              <a:t>(</a:t>
            </a:r>
            <a:r>
              <a:rPr lang="en-US" altLang="en-US" sz="1800"/>
              <a:t>W</a:t>
            </a:r>
            <a:r>
              <a:rPr lang="en-US" altLang="en-US" sz="1800" baseline="-25000"/>
              <a:t>A</a:t>
            </a:r>
            <a:r>
              <a:rPr lang="en-US" altLang="en-US" sz="1800"/>
              <a:t> W</a:t>
            </a:r>
            <a:r>
              <a:rPr lang="en-US" altLang="en-US" sz="1800" baseline="-25000"/>
              <a:t>B</a:t>
            </a:r>
            <a:r>
              <a:rPr lang="en-US" altLang="en-US" sz="1800" i="0"/>
              <a:t>) </a:t>
            </a:r>
            <a:r>
              <a:rPr lang="en-US" altLang="en-US" sz="1800"/>
              <a:t>+ f '</a:t>
            </a:r>
            <a:r>
              <a:rPr lang="en-US" altLang="en-US" sz="1800" i="0"/>
              <a:t>(</a:t>
            </a:r>
            <a:r>
              <a:rPr lang="en-US" altLang="en-US" sz="1800"/>
              <a:t>W</a:t>
            </a:r>
            <a:r>
              <a:rPr lang="en-US" altLang="en-US" sz="1800" baseline="-25000"/>
              <a:t>A</a:t>
            </a:r>
            <a:r>
              <a:rPr lang="en-US" altLang="en-US" sz="1800"/>
              <a:t>W</a:t>
            </a:r>
            <a:r>
              <a:rPr lang="en-US" altLang="en-US" sz="1800" baseline="-25000"/>
              <a:t>B</a:t>
            </a:r>
            <a:r>
              <a:rPr lang="en-US" altLang="en-US" sz="1800" i="0"/>
              <a:t>) = 0</a:t>
            </a:r>
            <a:endParaRPr lang="en-US" altLang="en-US" sz="1800" baseline="-25000"/>
          </a:p>
        </p:txBody>
      </p:sp>
      <p:sp>
        <p:nvSpPr>
          <p:cNvPr id="811035" name="Text Box 27">
            <a:extLst>
              <a:ext uri="{FF2B5EF4-FFF2-40B4-BE49-F238E27FC236}">
                <a16:creationId xmlns:a16="http://schemas.microsoft.com/office/drawing/2014/main" id="{724841A7-2EC3-4825-858B-2FEE7E4CC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6075" y="4649788"/>
            <a:ext cx="2168222" cy="3693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W f''</a:t>
            </a:r>
            <a:r>
              <a:rPr lang="en-US" altLang="en-US" sz="1800" i="0" dirty="0"/>
              <a:t>(</a:t>
            </a:r>
            <a:r>
              <a:rPr lang="en-US" altLang="en-US" sz="1800" dirty="0"/>
              <a:t>W</a:t>
            </a:r>
            <a:r>
              <a:rPr lang="en-US" altLang="en-US" sz="1800" i="0" dirty="0"/>
              <a:t>) </a:t>
            </a:r>
            <a:r>
              <a:rPr lang="en-US" altLang="en-US" sz="1800" dirty="0"/>
              <a:t>+ f'</a:t>
            </a:r>
            <a:r>
              <a:rPr lang="en-US" altLang="en-US" sz="1800" i="0" dirty="0"/>
              <a:t>(</a:t>
            </a:r>
            <a:r>
              <a:rPr lang="en-US" altLang="en-US" sz="1800" dirty="0"/>
              <a:t>W</a:t>
            </a:r>
            <a:r>
              <a:rPr lang="en-US" altLang="en-US" sz="1800" i="0" dirty="0"/>
              <a:t>) = 0</a:t>
            </a:r>
            <a:endParaRPr lang="en-US" altLang="en-US" sz="1800" baseline="-25000" dirty="0"/>
          </a:p>
        </p:txBody>
      </p:sp>
      <p:sp>
        <p:nvSpPr>
          <p:cNvPr id="811036" name="Text Box 28">
            <a:extLst>
              <a:ext uri="{FF2B5EF4-FFF2-40B4-BE49-F238E27FC236}">
                <a16:creationId xmlns:a16="http://schemas.microsoft.com/office/drawing/2014/main" id="{E2737CCF-99F9-48F0-9248-B6CE7BDAF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6075" y="5183188"/>
            <a:ext cx="2675732" cy="3693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S = f </a:t>
            </a:r>
            <a:r>
              <a:rPr lang="en-US" altLang="en-US" sz="1800" i="0" dirty="0"/>
              <a:t>(</a:t>
            </a:r>
            <a:r>
              <a:rPr lang="en-US" altLang="en-US" sz="1800" dirty="0"/>
              <a:t>W</a:t>
            </a:r>
            <a:r>
              <a:rPr lang="en-US" altLang="en-US" sz="1800" i="0" dirty="0"/>
              <a:t>)</a:t>
            </a:r>
            <a:r>
              <a:rPr lang="en-US" altLang="en-US" sz="1800" dirty="0"/>
              <a:t> = C</a:t>
            </a:r>
            <a:r>
              <a:rPr lang="en-US" altLang="en-US" sz="1800" baseline="-25000" dirty="0"/>
              <a:t>1</a:t>
            </a:r>
            <a:r>
              <a:rPr lang="en-US" altLang="en-US" sz="1800" dirty="0"/>
              <a:t> ln </a:t>
            </a:r>
            <a:r>
              <a:rPr lang="en-US" altLang="en-US" sz="1800" i="0" dirty="0"/>
              <a:t>(</a:t>
            </a:r>
            <a:r>
              <a:rPr lang="en-US" altLang="en-US" sz="1800" dirty="0"/>
              <a:t>W</a:t>
            </a:r>
            <a:r>
              <a:rPr lang="en-US" altLang="en-US" sz="1800" i="0" dirty="0"/>
              <a:t>) </a:t>
            </a:r>
            <a:r>
              <a:rPr lang="en-US" altLang="en-US" sz="1800" dirty="0"/>
              <a:t>+ C</a:t>
            </a:r>
            <a:r>
              <a:rPr lang="en-US" altLang="en-US" sz="1800" baseline="-25000" dirty="0"/>
              <a:t>2</a:t>
            </a:r>
          </a:p>
        </p:txBody>
      </p:sp>
      <p:sp>
        <p:nvSpPr>
          <p:cNvPr id="811037" name="Text Box 29">
            <a:extLst>
              <a:ext uri="{FF2B5EF4-FFF2-40B4-BE49-F238E27FC236}">
                <a16:creationId xmlns:a16="http://schemas.microsoft.com/office/drawing/2014/main" id="{F34C6DB2-A62D-4CF7-A719-03D3463BB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0275" y="5257800"/>
            <a:ext cx="1495425" cy="3698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S = C</a:t>
            </a:r>
            <a:r>
              <a:rPr lang="en-US" altLang="en-US" sz="1800" baseline="-25000"/>
              <a:t>1</a:t>
            </a:r>
            <a:r>
              <a:rPr lang="en-US" altLang="en-US" sz="1800"/>
              <a:t> ln </a:t>
            </a:r>
            <a:r>
              <a:rPr lang="en-US" altLang="en-US" sz="1800" i="0"/>
              <a:t>(</a:t>
            </a:r>
            <a:r>
              <a:rPr lang="en-US" altLang="en-US" sz="1800"/>
              <a:t>W</a:t>
            </a:r>
            <a:r>
              <a:rPr lang="en-US" altLang="en-US" sz="1800" i="0"/>
              <a:t>)</a:t>
            </a:r>
            <a:endParaRPr lang="en-US" altLang="en-US" sz="1800" baseline="-25000"/>
          </a:p>
        </p:txBody>
      </p:sp>
      <p:sp>
        <p:nvSpPr>
          <p:cNvPr id="811038" name="Text Box 30">
            <a:extLst>
              <a:ext uri="{FF2B5EF4-FFF2-40B4-BE49-F238E27FC236}">
                <a16:creationId xmlns:a16="http://schemas.microsoft.com/office/drawing/2014/main" id="{6B09CBF5-D937-4BC8-A84F-FF4EA0F10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25" y="5716588"/>
            <a:ext cx="2035175" cy="369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Put: S = 0 for W</a:t>
            </a:r>
            <a:r>
              <a:rPr lang="en-US" altLang="en-US" sz="1800" i="0" dirty="0"/>
              <a:t>=1</a:t>
            </a:r>
            <a:endParaRPr lang="en-US" altLang="en-US" sz="1800" baseline="-25000" dirty="0"/>
          </a:p>
        </p:txBody>
      </p:sp>
      <p:sp>
        <p:nvSpPr>
          <p:cNvPr id="811039" name="Line 31">
            <a:extLst>
              <a:ext uri="{FF2B5EF4-FFF2-40B4-BE49-F238E27FC236}">
                <a16:creationId xmlns:a16="http://schemas.microsoft.com/office/drawing/2014/main" id="{5AE1848E-A1FC-416E-BBC2-77706FDF209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3200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1040" name="Line 32">
            <a:extLst>
              <a:ext uri="{FF2B5EF4-FFF2-40B4-BE49-F238E27FC236}">
                <a16:creationId xmlns:a16="http://schemas.microsoft.com/office/drawing/2014/main" id="{AA3835DA-9ABD-48B3-8CAF-DCA5944D01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37338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1041" name="Line 33">
            <a:extLst>
              <a:ext uri="{FF2B5EF4-FFF2-40B4-BE49-F238E27FC236}">
                <a16:creationId xmlns:a16="http://schemas.microsoft.com/office/drawing/2014/main" id="{7C1DF345-9A27-47DD-A94E-58A475A799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3733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1042" name="Line 34">
            <a:extLst>
              <a:ext uri="{FF2B5EF4-FFF2-40B4-BE49-F238E27FC236}">
                <a16:creationId xmlns:a16="http://schemas.microsoft.com/office/drawing/2014/main" id="{CE9A0D76-4BB4-42DF-9FE4-37B76C7492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7338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1043" name="Line 35">
            <a:extLst>
              <a:ext uri="{FF2B5EF4-FFF2-40B4-BE49-F238E27FC236}">
                <a16:creationId xmlns:a16="http://schemas.microsoft.com/office/drawing/2014/main" id="{36F35B57-49EC-45EB-B96D-9A1FCDE0C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343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1044" name="Text Box 36">
            <a:extLst>
              <a:ext uri="{FF2B5EF4-FFF2-40B4-BE49-F238E27FC236}">
                <a16:creationId xmlns:a16="http://schemas.microsoft.com/office/drawing/2014/main" id="{2DD177E8-F831-4DA3-BE7A-40CA404EE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0400" y="3348038"/>
            <a:ext cx="908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ym typeface="Symbol" panose="05050102010706020507" pitchFamily="18" charset="2"/>
              </a:rPr>
              <a:t>  /W</a:t>
            </a:r>
            <a:r>
              <a:rPr lang="en-US" altLang="en-US" sz="1800" baseline="-25000">
                <a:sym typeface="Symbol" panose="05050102010706020507" pitchFamily="18" charset="2"/>
              </a:rPr>
              <a:t>A</a:t>
            </a:r>
          </a:p>
        </p:txBody>
      </p:sp>
      <p:sp>
        <p:nvSpPr>
          <p:cNvPr id="811045" name="Text Box 37">
            <a:extLst>
              <a:ext uri="{FF2B5EF4-FFF2-40B4-BE49-F238E27FC236}">
                <a16:creationId xmlns:a16="http://schemas.microsoft.com/office/drawing/2014/main" id="{90819231-B35E-4060-829A-FEE775055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11588"/>
            <a:ext cx="925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ym typeface="Symbol" panose="05050102010706020507" pitchFamily="18" charset="2"/>
              </a:rPr>
              <a:t>  /W</a:t>
            </a:r>
            <a:r>
              <a:rPr lang="en-US" altLang="en-US" sz="1800" baseline="-25000">
                <a:sym typeface="Symbol" panose="05050102010706020507" pitchFamily="18" charset="2"/>
              </a:rPr>
              <a:t>B</a:t>
            </a:r>
          </a:p>
        </p:txBody>
      </p:sp>
      <p:sp>
        <p:nvSpPr>
          <p:cNvPr id="811046" name="Line 38">
            <a:extLst>
              <a:ext uri="{FF2B5EF4-FFF2-40B4-BE49-F238E27FC236}">
                <a16:creationId xmlns:a16="http://schemas.microsoft.com/office/drawing/2014/main" id="{C654E372-47A8-4F0F-8E42-A0F2DE78596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32004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53281" name="Text Box 40">
            <a:extLst>
              <a:ext uri="{FF2B5EF4-FFF2-40B4-BE49-F238E27FC236}">
                <a16:creationId xmlns:a16="http://schemas.microsoft.com/office/drawing/2014/main" id="{AEEEF787-8700-4171-A5EF-5BFA45AEB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300" y="2452688"/>
            <a:ext cx="22280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0066FF"/>
                </a:solidFill>
              </a:rPr>
              <a:t>S</a:t>
            </a:r>
            <a:r>
              <a:rPr lang="en-US" altLang="en-US" sz="1800" baseline="-25000" dirty="0">
                <a:solidFill>
                  <a:srgbClr val="0066FF"/>
                </a:solidFill>
              </a:rPr>
              <a:t>C</a:t>
            </a:r>
            <a:r>
              <a:rPr lang="en-US" altLang="en-US" sz="1800" dirty="0">
                <a:solidFill>
                  <a:srgbClr val="0066FF"/>
                </a:solidFill>
              </a:rPr>
              <a:t>      =    S</a:t>
            </a:r>
            <a:r>
              <a:rPr lang="en-US" altLang="en-US" sz="1800" baseline="-25000" dirty="0">
                <a:solidFill>
                  <a:srgbClr val="0066FF"/>
                </a:solidFill>
              </a:rPr>
              <a:t>A</a:t>
            </a:r>
            <a:r>
              <a:rPr lang="en-US" altLang="en-US" sz="1800" dirty="0">
                <a:solidFill>
                  <a:srgbClr val="0066FF"/>
                </a:solidFill>
              </a:rPr>
              <a:t>    +    S</a:t>
            </a:r>
            <a:r>
              <a:rPr lang="en-US" altLang="en-US" sz="1800" baseline="-25000" dirty="0">
                <a:solidFill>
                  <a:srgbClr val="0066FF"/>
                </a:solidFill>
              </a:rPr>
              <a:t>B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1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1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3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81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1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1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1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1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1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11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11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1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1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11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11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1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1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1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1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1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1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81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1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1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1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1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11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11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811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8110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81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81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1025" grpId="0"/>
      <p:bldP spid="811026" grpId="0"/>
      <p:bldP spid="811031" grpId="0" animBg="1"/>
      <p:bldP spid="811032" grpId="0" animBg="1"/>
      <p:bldP spid="811033" grpId="0" animBg="1"/>
      <p:bldP spid="811034" grpId="0" animBg="1"/>
      <p:bldP spid="811035" grpId="0" animBg="1"/>
      <p:bldP spid="811036" grpId="0" animBg="1"/>
      <p:bldP spid="811037" grpId="0" animBg="1"/>
      <p:bldP spid="811038" grpId="0" animBg="1"/>
      <p:bldP spid="811044" grpId="0"/>
      <p:bldP spid="811045" grpId="0"/>
      <p:bldP spid="532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88" name="Rectangle 41" descr="5%">
            <a:extLst>
              <a:ext uri="{FF2B5EF4-FFF2-40B4-BE49-F238E27FC236}">
                <a16:creationId xmlns:a16="http://schemas.microsoft.com/office/drawing/2014/main" id="{CF594F19-A087-401E-89FC-5C7622488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048000"/>
            <a:ext cx="1905000" cy="9906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819B3FE-8726-45DF-82E9-446817766BD5}"/>
              </a:ext>
            </a:extLst>
          </p:cNvPr>
          <p:cNvGrpSpPr/>
          <p:nvPr/>
        </p:nvGrpSpPr>
        <p:grpSpPr>
          <a:xfrm>
            <a:off x="4343400" y="3124200"/>
            <a:ext cx="1752600" cy="838200"/>
            <a:chOff x="4343400" y="3124200"/>
            <a:chExt cx="1752600" cy="838200"/>
          </a:xfrm>
        </p:grpSpPr>
        <p:sp>
          <p:nvSpPr>
            <p:cNvPr id="54289" name="Rectangle 42">
              <a:extLst>
                <a:ext uri="{FF2B5EF4-FFF2-40B4-BE49-F238E27FC236}">
                  <a16:creationId xmlns:a16="http://schemas.microsoft.com/office/drawing/2014/main" id="{80B59DAB-53F8-4885-B466-A34031AE5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124200"/>
              <a:ext cx="838200" cy="838200"/>
            </a:xfrm>
            <a:prstGeom prst="rect">
              <a:avLst/>
            </a:prstGeom>
            <a:solidFill>
              <a:schemeClr val="bg2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90" name="Rectangle 43">
              <a:extLst>
                <a:ext uri="{FF2B5EF4-FFF2-40B4-BE49-F238E27FC236}">
                  <a16:creationId xmlns:a16="http://schemas.microsoft.com/office/drawing/2014/main" id="{454291F8-1D2E-4431-9232-F0A0A851A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7800" y="3124200"/>
              <a:ext cx="838200" cy="8382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55">
            <a:extLst>
              <a:ext uri="{FF2B5EF4-FFF2-40B4-BE49-F238E27FC236}">
                <a16:creationId xmlns:a16="http://schemas.microsoft.com/office/drawing/2014/main" id="{AA14475A-6176-4B5F-996A-532049694FE7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124200"/>
            <a:ext cx="1752600" cy="838200"/>
            <a:chOff x="2640" y="1728"/>
            <a:chExt cx="1104" cy="528"/>
          </a:xfrm>
        </p:grpSpPr>
        <p:sp>
          <p:nvSpPr>
            <p:cNvPr id="54319" name="Rectangle 46">
              <a:extLst>
                <a:ext uri="{FF2B5EF4-FFF2-40B4-BE49-F238E27FC236}">
                  <a16:creationId xmlns:a16="http://schemas.microsoft.com/office/drawing/2014/main" id="{B8D44C81-8FBC-4D3F-9F94-F310CF7DA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1728"/>
              <a:ext cx="528" cy="528"/>
            </a:xfrm>
            <a:prstGeom prst="rect">
              <a:avLst/>
            </a:prstGeom>
            <a:solidFill>
              <a:schemeClr val="folHlink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20" name="Rectangle 47">
              <a:extLst>
                <a:ext uri="{FF2B5EF4-FFF2-40B4-BE49-F238E27FC236}">
                  <a16:creationId xmlns:a16="http://schemas.microsoft.com/office/drawing/2014/main" id="{34B5B695-FDA2-46C8-8FCA-9CB0D8BC66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1728"/>
              <a:ext cx="528" cy="528"/>
            </a:xfrm>
            <a:prstGeom prst="rect">
              <a:avLst/>
            </a:prstGeom>
            <a:solidFill>
              <a:schemeClr val="folHlink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4282" name="Rectangle 28" descr="Wide upward diagonal">
            <a:extLst>
              <a:ext uri="{FF2B5EF4-FFF2-40B4-BE49-F238E27FC236}">
                <a16:creationId xmlns:a16="http://schemas.microsoft.com/office/drawing/2014/main" id="{62B346E6-46A8-48B9-ACE3-14ECF0B88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048000"/>
            <a:ext cx="1905000" cy="9906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8A8AF84-B58E-4D7E-8026-D8F551B22078}"/>
              </a:ext>
            </a:extLst>
          </p:cNvPr>
          <p:cNvGrpSpPr/>
          <p:nvPr/>
        </p:nvGrpSpPr>
        <p:grpSpPr>
          <a:xfrm>
            <a:off x="1371600" y="3124200"/>
            <a:ext cx="1752600" cy="838200"/>
            <a:chOff x="1371600" y="3124200"/>
            <a:chExt cx="1752600" cy="838200"/>
          </a:xfrm>
        </p:grpSpPr>
        <p:sp>
          <p:nvSpPr>
            <p:cNvPr id="54283" name="Rectangle 29">
              <a:extLst>
                <a:ext uri="{FF2B5EF4-FFF2-40B4-BE49-F238E27FC236}">
                  <a16:creationId xmlns:a16="http://schemas.microsoft.com/office/drawing/2014/main" id="{0FAA69B4-70CC-4E39-8DF6-CEF7BF86B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3124200"/>
              <a:ext cx="838200" cy="838200"/>
            </a:xfrm>
            <a:prstGeom prst="rect">
              <a:avLst/>
            </a:prstGeom>
            <a:solidFill>
              <a:schemeClr val="bg2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84" name="Rectangle 30">
              <a:extLst>
                <a:ext uri="{FF2B5EF4-FFF2-40B4-BE49-F238E27FC236}">
                  <a16:creationId xmlns:a16="http://schemas.microsoft.com/office/drawing/2014/main" id="{5698829C-4A34-465B-B916-37280CE732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3124200"/>
              <a:ext cx="838200" cy="8382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40">
            <a:extLst>
              <a:ext uri="{FF2B5EF4-FFF2-40B4-BE49-F238E27FC236}">
                <a16:creationId xmlns:a16="http://schemas.microsoft.com/office/drawing/2014/main" id="{E8E96206-9BE9-4557-9900-F5C650DA1444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124200"/>
            <a:ext cx="1752600" cy="838200"/>
            <a:chOff x="768" y="1728"/>
            <a:chExt cx="1104" cy="528"/>
          </a:xfrm>
        </p:grpSpPr>
        <p:sp>
          <p:nvSpPr>
            <p:cNvPr id="54324" name="Rectangle 34">
              <a:extLst>
                <a:ext uri="{FF2B5EF4-FFF2-40B4-BE49-F238E27FC236}">
                  <a16:creationId xmlns:a16="http://schemas.microsoft.com/office/drawing/2014/main" id="{0D2E720E-5669-4C6B-9FD7-E7E75160C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728"/>
              <a:ext cx="528" cy="528"/>
            </a:xfrm>
            <a:prstGeom prst="rect">
              <a:avLst/>
            </a:prstGeom>
            <a:solidFill>
              <a:schemeClr val="folHlink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25" name="Rectangle 35">
              <a:extLst>
                <a:ext uri="{FF2B5EF4-FFF2-40B4-BE49-F238E27FC236}">
                  <a16:creationId xmlns:a16="http://schemas.microsoft.com/office/drawing/2014/main" id="{157072A5-93A1-4DBB-8E19-EECA24B737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728"/>
              <a:ext cx="528" cy="528"/>
            </a:xfrm>
            <a:prstGeom prst="rect">
              <a:avLst/>
            </a:prstGeom>
            <a:solidFill>
              <a:schemeClr val="folHlink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4274" name="Rectangle 4">
            <a:extLst>
              <a:ext uri="{FF2B5EF4-FFF2-40B4-BE49-F238E27FC236}">
                <a16:creationId xmlns:a16="http://schemas.microsoft.com/office/drawing/2014/main" id="{3064A97E-E4DB-494C-BF49-7110F3B2E9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98725" y="279400"/>
            <a:ext cx="5056188" cy="588963"/>
          </a:xfrm>
        </p:spPr>
        <p:txBody>
          <a:bodyPr/>
          <a:lstStyle/>
          <a:p>
            <a:r>
              <a:rPr lang="en-US" altLang="en-US"/>
              <a:t>Obtaining the coefficient</a:t>
            </a:r>
          </a:p>
        </p:txBody>
      </p:sp>
      <p:graphicFrame>
        <p:nvGraphicFramePr>
          <p:cNvPr id="813143" name="Object 2">
            <a:extLst>
              <a:ext uri="{FF2B5EF4-FFF2-40B4-BE49-F238E27FC236}">
                <a16:creationId xmlns:a16="http://schemas.microsoft.com/office/drawing/2014/main" id="{88087B34-A677-400A-B3B6-E5310AA7EC83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25342420"/>
              </p:ext>
            </p:extLst>
          </p:nvPr>
        </p:nvGraphicFramePr>
        <p:xfrm>
          <a:off x="3364604" y="5591572"/>
          <a:ext cx="4188620" cy="440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54280" imgH="279360" progId="Equation.DSMT4">
                  <p:embed/>
                </p:oleObj>
              </mc:Choice>
              <mc:Fallback>
                <p:oleObj name="Equation" r:id="rId5" imgW="2654280" imgH="279360" progId="Equation.DSMT4">
                  <p:embed/>
                  <p:pic>
                    <p:nvPicPr>
                      <p:cNvPr id="813143" name="Object 2">
                        <a:extLst>
                          <a:ext uri="{FF2B5EF4-FFF2-40B4-BE49-F238E27FC236}">
                            <a16:creationId xmlns:a16="http://schemas.microsoft.com/office/drawing/2014/main" id="{88087B34-A677-400A-B3B6-E5310AA7EC83}"/>
                          </a:ext>
                        </a:extLst>
                      </p:cNvPr>
                      <p:cNvPicPr preferRelativeResize="0"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4604" y="5591572"/>
                        <a:ext cx="4188620" cy="44053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276" name="Group 20">
            <a:extLst>
              <a:ext uri="{FF2B5EF4-FFF2-40B4-BE49-F238E27FC236}">
                <a16:creationId xmlns:a16="http://schemas.microsoft.com/office/drawing/2014/main" id="{CE7FB0BA-506B-4D35-9BA1-447330CE736C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1600200"/>
            <a:ext cx="1905000" cy="990600"/>
            <a:chOff x="576" y="1488"/>
            <a:chExt cx="1200" cy="624"/>
          </a:xfrm>
        </p:grpSpPr>
        <p:sp>
          <p:nvSpPr>
            <p:cNvPr id="54326" name="Rectangle 7" descr="Wide upward diagonal">
              <a:extLst>
                <a:ext uri="{FF2B5EF4-FFF2-40B4-BE49-F238E27FC236}">
                  <a16:creationId xmlns:a16="http://schemas.microsoft.com/office/drawing/2014/main" id="{5654DFD6-6D51-4F57-8280-7523A7529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488"/>
              <a:ext cx="1200" cy="62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27" name="Rectangle 19">
              <a:extLst>
                <a:ext uri="{FF2B5EF4-FFF2-40B4-BE49-F238E27FC236}">
                  <a16:creationId xmlns:a16="http://schemas.microsoft.com/office/drawing/2014/main" id="{F5F9FCCC-F6B7-4648-B62A-A7D6A4541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1536"/>
              <a:ext cx="528" cy="528"/>
            </a:xfrm>
            <a:prstGeom prst="rect">
              <a:avLst/>
            </a:prstGeom>
            <a:solidFill>
              <a:schemeClr val="bg2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28" name="Rectangle 6">
              <a:extLst>
                <a:ext uri="{FF2B5EF4-FFF2-40B4-BE49-F238E27FC236}">
                  <a16:creationId xmlns:a16="http://schemas.microsoft.com/office/drawing/2014/main" id="{8AF54DCA-C935-4D28-9948-918B079A0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536"/>
              <a:ext cx="528" cy="528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29" name="Text Box 10">
              <a:extLst>
                <a:ext uri="{FF2B5EF4-FFF2-40B4-BE49-F238E27FC236}">
                  <a16:creationId xmlns:a16="http://schemas.microsoft.com/office/drawing/2014/main" id="{104F0CC8-AA97-4DA6-BCEF-F36A0153BA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1680"/>
              <a:ext cx="36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gas</a:t>
              </a:r>
            </a:p>
          </p:txBody>
        </p:sp>
        <p:sp>
          <p:nvSpPr>
            <p:cNvPr id="54330" name="Text Box 11">
              <a:extLst>
                <a:ext uri="{FF2B5EF4-FFF2-40B4-BE49-F238E27FC236}">
                  <a16:creationId xmlns:a16="http://schemas.microsoft.com/office/drawing/2014/main" id="{01F1D71A-D7DF-45F9-A58A-34F54C1B4B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680"/>
              <a:ext cx="41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void</a:t>
              </a:r>
            </a:p>
          </p:txBody>
        </p:sp>
      </p:grpSp>
      <p:sp>
        <p:nvSpPr>
          <p:cNvPr id="54277" name="Rectangle 22" descr="10%">
            <a:extLst>
              <a:ext uri="{FF2B5EF4-FFF2-40B4-BE49-F238E27FC236}">
                <a16:creationId xmlns:a16="http://schemas.microsoft.com/office/drawing/2014/main" id="{89F3583F-E7A8-465A-905E-EE6E9A936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1600200"/>
            <a:ext cx="1905000" cy="990600"/>
          </a:xfrm>
          <a:prstGeom prst="rect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8" name="Rectangle 23">
            <a:extLst>
              <a:ext uri="{FF2B5EF4-FFF2-40B4-BE49-F238E27FC236}">
                <a16:creationId xmlns:a16="http://schemas.microsoft.com/office/drawing/2014/main" id="{6DE22B54-58DE-4559-B552-BC1E37740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1676400"/>
            <a:ext cx="838200" cy="838200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9" name="Rectangle 24">
            <a:extLst>
              <a:ext uri="{FF2B5EF4-FFF2-40B4-BE49-F238E27FC236}">
                <a16:creationId xmlns:a16="http://schemas.microsoft.com/office/drawing/2014/main" id="{BCC60BEB-EF84-4981-B9F4-BCCBE3019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676400"/>
            <a:ext cx="838200" cy="8382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80" name="Text Box 25">
            <a:extLst>
              <a:ext uri="{FF2B5EF4-FFF2-40B4-BE49-F238E27FC236}">
                <a16:creationId xmlns:a16="http://schemas.microsoft.com/office/drawing/2014/main" id="{639DE35D-DDC0-4E51-8AF3-6B2AD5A80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582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</a:t>
            </a:r>
          </a:p>
        </p:txBody>
      </p:sp>
      <p:sp>
        <p:nvSpPr>
          <p:cNvPr id="54281" name="Text Box 26">
            <a:extLst>
              <a:ext uri="{FF2B5EF4-FFF2-40B4-BE49-F238E27FC236}">
                <a16:creationId xmlns:a16="http://schemas.microsoft.com/office/drawing/2014/main" id="{00399DD1-1EC8-4CB1-B144-131E39CCA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905000"/>
            <a:ext cx="658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void</a:t>
            </a:r>
          </a:p>
        </p:txBody>
      </p:sp>
      <p:sp>
        <p:nvSpPr>
          <p:cNvPr id="813089" name="Rectangle 33">
            <a:extLst>
              <a:ext uri="{FF2B5EF4-FFF2-40B4-BE49-F238E27FC236}">
                <a16:creationId xmlns:a16="http://schemas.microsoft.com/office/drawing/2014/main" id="{014B6B3A-B64F-4278-8D1C-BD913F47A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505200"/>
            <a:ext cx="76200" cy="76200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9">
            <a:extLst>
              <a:ext uri="{FF2B5EF4-FFF2-40B4-BE49-F238E27FC236}">
                <a16:creationId xmlns:a16="http://schemas.microsoft.com/office/drawing/2014/main" id="{DFB4AAA3-3076-4E7F-A7AF-6ACB629622A5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3352800"/>
            <a:ext cx="228600" cy="381000"/>
            <a:chOff x="1344" y="1872"/>
            <a:chExt cx="144" cy="240"/>
          </a:xfrm>
        </p:grpSpPr>
        <p:sp>
          <p:nvSpPr>
            <p:cNvPr id="54321" name="Line 36">
              <a:extLst>
                <a:ext uri="{FF2B5EF4-FFF2-40B4-BE49-F238E27FC236}">
                  <a16:creationId xmlns:a16="http://schemas.microsoft.com/office/drawing/2014/main" id="{26BE42D9-9F61-4951-B833-359D074731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4" y="1872"/>
              <a:ext cx="96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54322" name="Line 37">
              <a:extLst>
                <a:ext uri="{FF2B5EF4-FFF2-40B4-BE49-F238E27FC236}">
                  <a16:creationId xmlns:a16="http://schemas.microsoft.com/office/drawing/2014/main" id="{318E9D6C-0DF7-4DEE-8860-BB0F219617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2016"/>
              <a:ext cx="96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54323" name="Line 38">
              <a:extLst>
                <a:ext uri="{FF2B5EF4-FFF2-40B4-BE49-F238E27FC236}">
                  <a16:creationId xmlns:a16="http://schemas.microsoft.com/office/drawing/2014/main" id="{79287F89-FB7A-4DF5-8D53-72095D36A9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1995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13100" name="Rectangle 44">
            <a:extLst>
              <a:ext uri="{FF2B5EF4-FFF2-40B4-BE49-F238E27FC236}">
                <a16:creationId xmlns:a16="http://schemas.microsoft.com/office/drawing/2014/main" id="{E5EB9879-FF95-433E-90F6-F00B96E56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505200"/>
            <a:ext cx="76200" cy="76200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4">
            <a:extLst>
              <a:ext uri="{FF2B5EF4-FFF2-40B4-BE49-F238E27FC236}">
                <a16:creationId xmlns:a16="http://schemas.microsoft.com/office/drawing/2014/main" id="{84147B7B-A909-4E84-A5D8-974602B18825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3124200"/>
            <a:ext cx="1066800" cy="838200"/>
            <a:chOff x="3216" y="1728"/>
            <a:chExt cx="672" cy="528"/>
          </a:xfrm>
        </p:grpSpPr>
        <p:sp>
          <p:nvSpPr>
            <p:cNvPr id="813108" name="Rectangle 52">
              <a:extLst>
                <a:ext uri="{FF2B5EF4-FFF2-40B4-BE49-F238E27FC236}">
                  <a16:creationId xmlns:a16="http://schemas.microsoft.com/office/drawing/2014/main" id="{639094E8-ACC4-43DC-B710-2CC053010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1728"/>
              <a:ext cx="48" cy="528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13109" name="Rectangle 53">
              <a:extLst>
                <a:ext uri="{FF2B5EF4-FFF2-40B4-BE49-F238E27FC236}">
                  <a16:creationId xmlns:a16="http://schemas.microsoft.com/office/drawing/2014/main" id="{F3619123-CF18-437D-82AC-46B424877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1968"/>
              <a:ext cx="624" cy="48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7" name="Group 58">
            <a:extLst>
              <a:ext uri="{FF2B5EF4-FFF2-40B4-BE49-F238E27FC236}">
                <a16:creationId xmlns:a16="http://schemas.microsoft.com/office/drawing/2014/main" id="{683CDD35-07F0-474B-83F5-B9A594C5156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2667000"/>
            <a:ext cx="457200" cy="609600"/>
            <a:chOff x="2640" y="1440"/>
            <a:chExt cx="288" cy="384"/>
          </a:xfrm>
        </p:grpSpPr>
        <p:sp>
          <p:nvSpPr>
            <p:cNvPr id="54315" name="Line 56">
              <a:extLst>
                <a:ext uri="{FF2B5EF4-FFF2-40B4-BE49-F238E27FC236}">
                  <a16:creationId xmlns:a16="http://schemas.microsoft.com/office/drawing/2014/main" id="{205AA14B-9706-4372-BDB0-93F582683C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584"/>
              <a:ext cx="144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54316" name="Text Box 57">
              <a:extLst>
                <a:ext uri="{FF2B5EF4-FFF2-40B4-BE49-F238E27FC236}">
                  <a16:creationId xmlns:a16="http://schemas.microsoft.com/office/drawing/2014/main" id="{058695F1-0714-4EAE-B0A0-DD7AC433B4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440"/>
              <a:ext cx="2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</p:grpSp>
      <p:grpSp>
        <p:nvGrpSpPr>
          <p:cNvPr id="8" name="Group 73">
            <a:extLst>
              <a:ext uri="{FF2B5EF4-FFF2-40B4-BE49-F238E27FC236}">
                <a16:creationId xmlns:a16="http://schemas.microsoft.com/office/drawing/2014/main" id="{083F2209-A206-45A0-9192-D724C5B98154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3048000"/>
            <a:ext cx="533400" cy="336550"/>
            <a:chOff x="3840" y="1680"/>
            <a:chExt cx="336" cy="212"/>
          </a:xfrm>
        </p:grpSpPr>
        <p:sp>
          <p:nvSpPr>
            <p:cNvPr id="54313" name="Line 71">
              <a:extLst>
                <a:ext uri="{FF2B5EF4-FFF2-40B4-BE49-F238E27FC236}">
                  <a16:creationId xmlns:a16="http://schemas.microsoft.com/office/drawing/2014/main" id="{0EDEFE3E-C047-4A1B-A4D3-9178D60E82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187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54314" name="Text Box 72">
              <a:extLst>
                <a:ext uri="{FF2B5EF4-FFF2-40B4-BE49-F238E27FC236}">
                  <a16:creationId xmlns:a16="http://schemas.microsoft.com/office/drawing/2014/main" id="{95D6ED1B-9B89-482B-A2E2-39B0D5E903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1680"/>
              <a:ext cx="24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W</a:t>
              </a:r>
            </a:p>
          </p:txBody>
        </p:sp>
      </p:grpSp>
      <p:sp>
        <p:nvSpPr>
          <p:cNvPr id="54296" name="Text Box 74">
            <a:extLst>
              <a:ext uri="{FF2B5EF4-FFF2-40B4-BE49-F238E27FC236}">
                <a16:creationId xmlns:a16="http://schemas.microsoft.com/office/drawing/2014/main" id="{1ADC0745-3C79-4B05-BF1C-BD1C59ADC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19288"/>
            <a:ext cx="9413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State 1</a:t>
            </a:r>
          </a:p>
        </p:txBody>
      </p:sp>
      <p:sp>
        <p:nvSpPr>
          <p:cNvPr id="54297" name="Text Box 75">
            <a:extLst>
              <a:ext uri="{FF2B5EF4-FFF2-40B4-BE49-F238E27FC236}">
                <a16:creationId xmlns:a16="http://schemas.microsoft.com/office/drawing/2014/main" id="{9E0246B0-9897-4B17-9AFB-1EA162123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276600"/>
            <a:ext cx="941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State 2</a:t>
            </a:r>
          </a:p>
        </p:txBody>
      </p:sp>
      <p:sp>
        <p:nvSpPr>
          <p:cNvPr id="54298" name="Text Box 76">
            <a:extLst>
              <a:ext uri="{FF2B5EF4-FFF2-40B4-BE49-F238E27FC236}">
                <a16:creationId xmlns:a16="http://schemas.microsoft.com/office/drawing/2014/main" id="{37FA4919-3152-4BBC-B6DB-DD17B803E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958850"/>
            <a:ext cx="1428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Irreversible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</p:txBody>
      </p:sp>
      <p:sp>
        <p:nvSpPr>
          <p:cNvPr id="54299" name="Text Box 77">
            <a:extLst>
              <a:ext uri="{FF2B5EF4-FFF2-40B4-BE49-F238E27FC236}">
                <a16:creationId xmlns:a16="http://schemas.microsoft.com/office/drawing/2014/main" id="{8737950B-893A-4760-8C00-D03E6AC4C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6437" y="958850"/>
            <a:ext cx="13509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Reversible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</p:txBody>
      </p:sp>
      <p:sp>
        <p:nvSpPr>
          <p:cNvPr id="54300" name="AutoShape 78">
            <a:extLst>
              <a:ext uri="{FF2B5EF4-FFF2-40B4-BE49-F238E27FC236}">
                <a16:creationId xmlns:a16="http://schemas.microsoft.com/office/drawing/2014/main" id="{96C88A8C-4B52-480C-A530-D64F51926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1850" y="26670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301" name="AutoShape 79">
            <a:extLst>
              <a:ext uri="{FF2B5EF4-FFF2-40B4-BE49-F238E27FC236}">
                <a16:creationId xmlns:a16="http://schemas.microsoft.com/office/drawing/2014/main" id="{D5224578-8C4C-4A7C-8170-9D23FEBA5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063" y="26670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3137" name="Text Box 81">
            <a:extLst>
              <a:ext uri="{FF2B5EF4-FFF2-40B4-BE49-F238E27FC236}">
                <a16:creationId xmlns:a16="http://schemas.microsoft.com/office/drawing/2014/main" id="{A2E7CBD5-B5B1-46A0-97FB-BF8522440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676400"/>
            <a:ext cx="2781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Quantity of gas = 2 mol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= 2 </a:t>
            </a:r>
            <a:r>
              <a:rPr lang="en-US" altLang="en-US" sz="1800" dirty="0"/>
              <a:t>N</a:t>
            </a:r>
            <a:r>
              <a:rPr lang="en-US" altLang="en-US" sz="1800" baseline="-25000" dirty="0"/>
              <a:t>A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molecules</a:t>
            </a:r>
          </a:p>
        </p:txBody>
      </p:sp>
      <p:graphicFrame>
        <p:nvGraphicFramePr>
          <p:cNvPr id="813139" name="Object 3">
            <a:extLst>
              <a:ext uri="{FF2B5EF4-FFF2-40B4-BE49-F238E27FC236}">
                <a16:creationId xmlns:a16="http://schemas.microsoft.com/office/drawing/2014/main" id="{F8ABE99C-4D61-419C-9952-95A1429EA4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0188" y="4552950"/>
          <a:ext cx="15478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4" imgH="190417" progId="Equation.3">
                  <p:embed/>
                </p:oleObj>
              </mc:Choice>
              <mc:Fallback>
                <p:oleObj name="Equation" r:id="rId8" imgW="774364" imgH="190417" progId="Equation.3">
                  <p:embed/>
                  <p:pic>
                    <p:nvPicPr>
                      <p:cNvPr id="813139" name="Object 3">
                        <a:extLst>
                          <a:ext uri="{FF2B5EF4-FFF2-40B4-BE49-F238E27FC236}">
                            <a16:creationId xmlns:a16="http://schemas.microsoft.com/office/drawing/2014/main" id="{F8ABE99C-4D61-419C-9952-95A1429EA4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8" y="4552950"/>
                        <a:ext cx="1547812" cy="381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3140" name="Object 4">
            <a:extLst>
              <a:ext uri="{FF2B5EF4-FFF2-40B4-BE49-F238E27FC236}">
                <a16:creationId xmlns:a16="http://schemas.microsoft.com/office/drawing/2014/main" id="{23CDAB83-217C-4DF5-9F8A-F8D58880E4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1233142"/>
              </p:ext>
            </p:extLst>
          </p:nvPr>
        </p:nvGraphicFramePr>
        <p:xfrm>
          <a:off x="3921125" y="4408488"/>
          <a:ext cx="542448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90840" imgH="419040" progId="Equation.DSMT4">
                  <p:embed/>
                </p:oleObj>
              </mc:Choice>
              <mc:Fallback>
                <p:oleObj name="Equation" r:id="rId10" imgW="3390840" imgH="419040" progId="Equation.DSMT4">
                  <p:embed/>
                  <p:pic>
                    <p:nvPicPr>
                      <p:cNvPr id="813140" name="Object 4">
                        <a:extLst>
                          <a:ext uri="{FF2B5EF4-FFF2-40B4-BE49-F238E27FC236}">
                            <a16:creationId xmlns:a16="http://schemas.microsoft.com/office/drawing/2014/main" id="{23CDAB83-217C-4DF5-9F8A-F8D58880E4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25" y="4408488"/>
                        <a:ext cx="5424488" cy="669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3141" name="Text Box 85">
            <a:extLst>
              <a:ext uri="{FF2B5EF4-FFF2-40B4-BE49-F238E27FC236}">
                <a16:creationId xmlns:a16="http://schemas.microsoft.com/office/drawing/2014/main" id="{E73AFFF5-7EE4-4253-B0D4-C5B5DF121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775" y="5181600"/>
            <a:ext cx="708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/>
              <a:t>W</a:t>
            </a:r>
            <a:r>
              <a:rPr lang="fr-FR" altLang="en-US" sz="1800" baseline="-25000"/>
              <a:t>1</a:t>
            </a:r>
            <a:r>
              <a:rPr lang="fr-FR" altLang="en-US" sz="1800"/>
              <a:t>=1</a:t>
            </a:r>
          </a:p>
        </p:txBody>
      </p:sp>
      <p:graphicFrame>
        <p:nvGraphicFramePr>
          <p:cNvPr id="813146" name="Object 5">
            <a:extLst>
              <a:ext uri="{FF2B5EF4-FFF2-40B4-BE49-F238E27FC236}">
                <a16:creationId xmlns:a16="http://schemas.microsoft.com/office/drawing/2014/main" id="{5FBC1C58-422D-4C5E-B243-D6EA1EE31BEF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474788" y="5562600"/>
          <a:ext cx="154781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4" imgH="368140" progId="Equation.3">
                  <p:embed/>
                </p:oleObj>
              </mc:Choice>
              <mc:Fallback>
                <p:oleObj name="Equation" r:id="rId12" imgW="774364" imgH="368140" progId="Equation.3">
                  <p:embed/>
                  <p:pic>
                    <p:nvPicPr>
                      <p:cNvPr id="813146" name="Object 5">
                        <a:extLst>
                          <a:ext uri="{FF2B5EF4-FFF2-40B4-BE49-F238E27FC236}">
                            <a16:creationId xmlns:a16="http://schemas.microsoft.com/office/drawing/2014/main" id="{5FBC1C58-422D-4C5E-B243-D6EA1EE31B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788" y="5562600"/>
                        <a:ext cx="1547812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3148" name="AutoShape 92">
            <a:extLst>
              <a:ext uri="{FF2B5EF4-FFF2-40B4-BE49-F238E27FC236}">
                <a16:creationId xmlns:a16="http://schemas.microsoft.com/office/drawing/2014/main" id="{AF59903D-6425-4E9A-9D5E-1D5BE35F3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648200"/>
            <a:ext cx="457200" cy="228600"/>
          </a:xfrm>
          <a:prstGeom prst="leftRightArrow">
            <a:avLst>
              <a:gd name="adj1" fmla="val 34722"/>
              <a:gd name="adj2" fmla="val 60417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3150" name="AutoShape 94">
            <a:extLst>
              <a:ext uri="{FF2B5EF4-FFF2-40B4-BE49-F238E27FC236}">
                <a16:creationId xmlns:a16="http://schemas.microsoft.com/office/drawing/2014/main" id="{AE216D75-714E-41FA-B6CA-2736B780378E}"/>
              </a:ext>
            </a:extLst>
          </p:cNvPr>
          <p:cNvSpPr>
            <a:spLocks/>
          </p:cNvSpPr>
          <p:nvPr/>
        </p:nvSpPr>
        <p:spPr bwMode="auto">
          <a:xfrm>
            <a:off x="3048000" y="53340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3151" name="Text Box 95">
            <a:extLst>
              <a:ext uri="{FF2B5EF4-FFF2-40B4-BE49-F238E27FC236}">
                <a16:creationId xmlns:a16="http://schemas.microsoft.com/office/drawing/2014/main" id="{17D25909-D9C1-434F-A5BC-4E184DD2D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8438" y="5476875"/>
            <a:ext cx="1397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/>
              <a:t>C</a:t>
            </a:r>
            <a:r>
              <a:rPr lang="fr-FR" altLang="en-US" sz="1800" baseline="-25000"/>
              <a:t>1</a:t>
            </a:r>
            <a:r>
              <a:rPr lang="fr-FR" altLang="en-US" sz="1800"/>
              <a:t>=   /N</a:t>
            </a:r>
            <a:r>
              <a:rPr lang="fr-FR" altLang="en-US" sz="1800" baseline="-25000"/>
              <a:t>A</a:t>
            </a:r>
            <a:r>
              <a:rPr lang="fr-FR" altLang="en-US" sz="1800"/>
              <a:t> = k</a:t>
            </a:r>
          </a:p>
        </p:txBody>
      </p:sp>
      <p:sp>
        <p:nvSpPr>
          <p:cNvPr id="813152" name="Text Box 96">
            <a:extLst>
              <a:ext uri="{FF2B5EF4-FFF2-40B4-BE49-F238E27FC236}">
                <a16:creationId xmlns:a16="http://schemas.microsoft.com/office/drawing/2014/main" id="{CA774BB9-D267-4DFE-838A-7EDCFEB64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5934075"/>
            <a:ext cx="1063625" cy="36512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/>
              <a:t>S=k ln W</a:t>
            </a:r>
          </a:p>
        </p:txBody>
      </p:sp>
      <p:sp>
        <p:nvSpPr>
          <p:cNvPr id="813153" name="Text Box 97">
            <a:extLst>
              <a:ext uri="{FF2B5EF4-FFF2-40B4-BE49-F238E27FC236}">
                <a16:creationId xmlns:a16="http://schemas.microsoft.com/office/drawing/2014/main" id="{5CE060EB-46F7-4750-9427-9E6609D76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5075" y="3200400"/>
            <a:ext cx="796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/>
              <a:t>Q = W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FAF3F90-84F2-4215-B00A-76D7329DC8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7615501"/>
              </p:ext>
            </p:extLst>
          </p:nvPr>
        </p:nvGraphicFramePr>
        <p:xfrm>
          <a:off x="8195857" y="5437760"/>
          <a:ext cx="30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280" imgH="190440" progId="Equation.DSMT4">
                  <p:embed/>
                </p:oleObj>
              </mc:Choice>
              <mc:Fallback>
                <p:oleObj name="Equation" r:id="rId14" imgW="152280" imgH="1904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FAF3F90-84F2-4215-B00A-76D7329DC8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5857" y="5437760"/>
                        <a:ext cx="30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1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54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1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1807E-6 -1.11111E-6 L 0.0769 -0.00092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45" y="-46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81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81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81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81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81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1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81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81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813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813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813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813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813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8" grpId="0" animBg="1"/>
      <p:bldP spid="54282" grpId="0" animBg="1"/>
      <p:bldP spid="813089" grpId="0" animBg="1"/>
      <p:bldP spid="813100" grpId="0" animBg="1"/>
      <p:bldP spid="54297" grpId="0"/>
      <p:bldP spid="54300" grpId="0" animBg="1"/>
      <p:bldP spid="54301" grpId="0" animBg="1"/>
      <p:bldP spid="813141" grpId="0"/>
      <p:bldP spid="813148" grpId="0" animBg="1"/>
      <p:bldP spid="813150" grpId="0" animBg="1"/>
      <p:bldP spid="813151" grpId="0"/>
      <p:bldP spid="813152" grpId="0" animBg="1"/>
      <p:bldP spid="8131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:a16="http://schemas.microsoft.com/office/drawing/2014/main" id="{A82D7949-EABF-4D4B-A567-CB49D6689A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55299" name="Picture 2" descr="https://upload.wikimedia.org/wikipedia/commons/thumb/6/63/Zentralfriedhof_Vienna_-_Boltzmann.JPG/800px-Zentralfriedhof_Vienna_-_Boltzmann.JPG">
            <a:extLst>
              <a:ext uri="{FF2B5EF4-FFF2-40B4-BE49-F238E27FC236}">
                <a16:creationId xmlns:a16="http://schemas.microsoft.com/office/drawing/2014/main" id="{5A303E9C-08CD-46F1-A572-7AD3502C7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82550"/>
            <a:ext cx="4730750" cy="629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0" name="Rectangle: Rounded Corners 5">
            <a:extLst>
              <a:ext uri="{FF2B5EF4-FFF2-40B4-BE49-F238E27FC236}">
                <a16:creationId xmlns:a16="http://schemas.microsoft.com/office/drawing/2014/main" id="{39CA859A-9029-4737-BF8A-E13EE6D78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57200"/>
            <a:ext cx="1371600" cy="639763"/>
          </a:xfrm>
          <a:prstGeom prst="roundRect">
            <a:avLst>
              <a:gd name="adj" fmla="val 23500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79" name="TextBox 13">
            <a:extLst>
              <a:ext uri="{FF2B5EF4-FFF2-40B4-BE49-F238E27FC236}">
                <a16:creationId xmlns:a16="http://schemas.microsoft.com/office/drawing/2014/main" id="{7253BDC4-6584-44D4-8284-A4F1627FD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256" y="5544303"/>
            <a:ext cx="8935459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>
                <a:solidFill>
                  <a:srgbClr val="FF0000"/>
                </a:solidFill>
              </a:rPr>
              <a:t>Entropy</a:t>
            </a:r>
            <a:r>
              <a:rPr lang="en-US" altLang="en-US" sz="2400" dirty="0"/>
              <a:t> is another way to say </a:t>
            </a:r>
            <a:r>
              <a:rPr lang="en-US" altLang="en-US" sz="2400" dirty="0">
                <a:solidFill>
                  <a:srgbClr val="FF0000"/>
                </a:solidFill>
              </a:rPr>
              <a:t>Thermodynamic Probability</a:t>
            </a:r>
            <a:endParaRPr lang="en-US" altLang="en-US" sz="2400" dirty="0"/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0185" y="735847"/>
            <a:ext cx="7213514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Entropy from statistical thermodynamics</a:t>
            </a:r>
          </a:p>
        </p:txBody>
      </p:sp>
      <p:sp>
        <p:nvSpPr>
          <p:cNvPr id="14" name="Rectangle 23">
            <a:extLst>
              <a:ext uri="{FF2B5EF4-FFF2-40B4-BE49-F238E27FC236}">
                <a16:creationId xmlns:a16="http://schemas.microsoft.com/office/drawing/2014/main" id="{DF1C6208-0C19-45B8-B940-D217E0BD6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534" y="3066708"/>
            <a:ext cx="2584876" cy="459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  <a:latin typeface="+mn-lt"/>
              </a:rPr>
              <a:t>Entropy </a:t>
            </a:r>
            <a:r>
              <a:rPr lang="en-US" altLang="en-US" sz="2400" dirty="0">
                <a:solidFill>
                  <a:schemeClr val="tx1"/>
                </a:solidFill>
                <a:latin typeface="+mn-lt"/>
              </a:rPr>
              <a:t>S = f </a:t>
            </a:r>
            <a:r>
              <a:rPr lang="en-US" altLang="en-US" sz="240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altLang="en-US" sz="2400" dirty="0">
                <a:solidFill>
                  <a:schemeClr val="tx1"/>
                </a:solidFill>
                <a:latin typeface="+mn-lt"/>
              </a:rPr>
              <a:t>W</a:t>
            </a:r>
            <a:r>
              <a:rPr lang="en-US" altLang="en-US" sz="2400" i="0" dirty="0">
                <a:solidFill>
                  <a:schemeClr val="tx1"/>
                </a:solidFill>
                <a:latin typeface="+mn-lt"/>
              </a:rPr>
              <a:t>) </a:t>
            </a: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B4835EF7-0FDB-44EE-B341-712690646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387520"/>
            <a:ext cx="9436061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Macro states, microstates and Thermodynamic probability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W</a:t>
            </a: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8F9A1CCB-A683-408C-9ED2-3381C609C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256" y="3805549"/>
            <a:ext cx="3635612" cy="82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Use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S</a:t>
            </a:r>
            <a:r>
              <a:rPr lang="en-US" altLang="en-US" sz="2400" i="0" dirty="0">
                <a:solidFill>
                  <a:schemeClr val="tx1"/>
                </a:solidFill>
              </a:rPr>
              <a:t> and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W </a:t>
            </a:r>
            <a:r>
              <a:rPr lang="en-US" altLang="en-US" sz="2400" i="0" dirty="0">
                <a:solidFill>
                  <a:schemeClr val="tx1"/>
                </a:solidFill>
              </a:rPr>
              <a:t>properties</a:t>
            </a:r>
          </a:p>
          <a:p>
            <a:r>
              <a:rPr lang="en-US" altLang="en-US" sz="2400" i="0" dirty="0">
                <a:solidFill>
                  <a:schemeClr val="tx1"/>
                </a:solidFill>
              </a:rPr>
              <a:t>+ free expansion: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03CDD7-316A-4A48-979C-A5C23260E864}"/>
              </a:ext>
            </a:extLst>
          </p:cNvPr>
          <p:cNvSpPr txBox="1"/>
          <p:nvPr/>
        </p:nvSpPr>
        <p:spPr>
          <a:xfrm>
            <a:off x="304800" y="1792170"/>
            <a:ext cx="5943600" cy="1133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+mn-lt"/>
                <a:cs typeface="Arial" panose="020B0604020202020204" pitchFamily="34" charset="0"/>
              </a:rPr>
              <a:t>An isolated system tends </a:t>
            </a:r>
            <a:r>
              <a:rPr lang="en-US" altLang="en-US" sz="2400" u="sng" dirty="0">
                <a:latin typeface="+mn-lt"/>
                <a:cs typeface="Arial" panose="020B0604020202020204" pitchFamily="34" charset="0"/>
              </a:rPr>
              <a:t>spontaneously</a:t>
            </a:r>
            <a:r>
              <a:rPr lang="en-US" altLang="en-US" sz="2400" dirty="0">
                <a:latin typeface="+mn-lt"/>
                <a:cs typeface="Arial" panose="020B0604020202020204" pitchFamily="34" charset="0"/>
              </a:rPr>
              <a:t> towards the state of </a:t>
            </a:r>
            <a:r>
              <a:rPr lang="en-US" altLang="en-US" sz="2400" b="0" dirty="0" err="1">
                <a:latin typeface="+mn-lt"/>
              </a:rPr>
              <a:t>W</a:t>
            </a:r>
            <a:r>
              <a:rPr lang="en-US" altLang="en-US" sz="2400" b="0" baseline="-25000" dirty="0" err="1">
                <a:latin typeface="+mn-lt"/>
                <a:cs typeface="Arial" panose="020B0604020202020204" pitchFamily="34" charset="0"/>
              </a:rPr>
              <a:t>max</a:t>
            </a:r>
            <a:endParaRPr lang="en-US" altLang="en-US" sz="2400" b="0" baseline="-250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6334F793-AA86-4697-A44A-3D5451F56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0185" y="5011380"/>
            <a:ext cx="2969597" cy="459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  <a:latin typeface="+mn-lt"/>
              </a:rPr>
              <a:t>Entropy </a:t>
            </a:r>
            <a:r>
              <a:rPr lang="en-US" altLang="en-US" sz="2400" dirty="0">
                <a:solidFill>
                  <a:schemeClr val="tx1"/>
                </a:solidFill>
                <a:latin typeface="+mn-lt"/>
              </a:rPr>
              <a:t>S = k </a:t>
            </a:r>
            <a:r>
              <a:rPr lang="en-US" altLang="en-US" sz="2400" i="0" dirty="0">
                <a:solidFill>
                  <a:schemeClr val="tx1"/>
                </a:solidFill>
                <a:latin typeface="+mn-lt"/>
              </a:rPr>
              <a:t>ln(</a:t>
            </a:r>
            <a:r>
              <a:rPr lang="en-US" altLang="en-US" sz="2400" dirty="0">
                <a:solidFill>
                  <a:schemeClr val="tx1"/>
                </a:solidFill>
                <a:latin typeface="+mn-lt"/>
              </a:rPr>
              <a:t>W</a:t>
            </a:r>
            <a:r>
              <a:rPr lang="en-US" altLang="en-US" sz="2400" i="0" dirty="0">
                <a:solidFill>
                  <a:schemeClr val="tx1"/>
                </a:solidFill>
                <a:latin typeface="+mn-lt"/>
              </a:rPr>
              <a:t>) 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C403165B-E81B-4879-9F71-D47F40A4E59D}"/>
              </a:ext>
            </a:extLst>
          </p:cNvPr>
          <p:cNvSpPr/>
          <p:nvPr/>
        </p:nvSpPr>
        <p:spPr bwMode="auto">
          <a:xfrm>
            <a:off x="914400" y="3151746"/>
            <a:ext cx="609600" cy="27725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F53A02D4-37E0-4D1B-B5E4-334F069C98A0}"/>
              </a:ext>
            </a:extLst>
          </p:cNvPr>
          <p:cNvSpPr/>
          <p:nvPr/>
        </p:nvSpPr>
        <p:spPr bwMode="auto">
          <a:xfrm>
            <a:off x="914400" y="5102303"/>
            <a:ext cx="609600" cy="27725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14" grpId="0" animBg="1"/>
      <p:bldP spid="19" grpId="0"/>
      <p:bldP spid="11" grpId="0"/>
      <p:bldP spid="12" grpId="0" animBg="1"/>
      <p:bldP spid="3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4.2|24.8|2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9.6|38.3|1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2.6|47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8.5|14.4|6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3|70.7|29.2|33.7|31.8|11.4|50.6|2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4|10|20.4|2.3|43.4|74.2|5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64.9|2.7|4.6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40540</TotalTime>
  <Words>515</Words>
  <Application>Microsoft Office PowerPoint</Application>
  <PresentationFormat>A4 Paper (210x297 mm)</PresentationFormat>
  <Paragraphs>169</Paragraphs>
  <Slides>9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Symbol</vt:lpstr>
      <vt:lpstr>Times New Roman</vt:lpstr>
      <vt:lpstr>Wingdings</vt:lpstr>
      <vt:lpstr>Default Design</vt:lpstr>
      <vt:lpstr>Equation</vt:lpstr>
      <vt:lpstr>Thermodynamics</vt:lpstr>
      <vt:lpstr>Statistical introduction: Micro &amp; Macro states</vt:lpstr>
      <vt:lpstr>Thermodynamic probability W</vt:lpstr>
      <vt:lpstr>Distribution between 2 boxes</vt:lpstr>
      <vt:lpstr>Entropy starting from statistics</vt:lpstr>
      <vt:lpstr>Relation between entropy S and probability W</vt:lpstr>
      <vt:lpstr>Obtaining the coefficient</vt:lpstr>
      <vt:lpstr>PowerPoint Presentation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881</cp:revision>
  <dcterms:created xsi:type="dcterms:W3CDTF">2002-03-24T06:41:14Z</dcterms:created>
  <dcterms:modified xsi:type="dcterms:W3CDTF">2024-09-30T00:59:17Z</dcterms:modified>
</cp:coreProperties>
</file>