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588" r:id="rId3"/>
    <p:sldId id="589" r:id="rId4"/>
    <p:sldId id="590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012B"/>
    <a:srgbClr val="DDDDDD"/>
    <a:srgbClr val="B2B2B2"/>
    <a:srgbClr val="CCCCFF"/>
    <a:srgbClr val="FFCC66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6" y="48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53ECCF48-9E4E-4711-ACD1-B1920D04FAAF}"/>
    <pc:docChg chg="modSld">
      <pc:chgData name="Mohamed Nabil Sabry" userId="63bbbcbf96592b02" providerId="LiveId" clId="{53ECCF48-9E4E-4711-ACD1-B1920D04FAAF}" dt="2024-09-30T00:57:00.317" v="1"/>
      <pc:docMkLst>
        <pc:docMk/>
      </pc:docMkLst>
      <pc:sldChg chg="delSp modTransition modAnim">
        <pc:chgData name="Mohamed Nabil Sabry" userId="63bbbcbf96592b02" providerId="LiveId" clId="{53ECCF48-9E4E-4711-ACD1-B1920D04FAAF}" dt="2024-09-30T00:57:00.317" v="1"/>
        <pc:sldMkLst>
          <pc:docMk/>
          <pc:sldMk cId="0" sldId="317"/>
        </pc:sldMkLst>
        <pc:picChg chg="del">
          <ac:chgData name="Mohamed Nabil Sabry" userId="63bbbcbf96592b02" providerId="LiveId" clId="{53ECCF48-9E4E-4711-ACD1-B1920D04FAAF}" dt="2024-09-30T00:56:56.068" v="0"/>
          <ac:picMkLst>
            <pc:docMk/>
            <pc:sldMk cId="0" sldId="317"/>
            <ac:picMk id="6" creationId="{8A7E9972-B616-4BC2-BE96-532ACCEB0A25}"/>
          </ac:picMkLst>
        </pc:picChg>
      </pc:sldChg>
      <pc:sldChg chg="delSp modTransition modAnim">
        <pc:chgData name="Mohamed Nabil Sabry" userId="63bbbcbf96592b02" providerId="LiveId" clId="{53ECCF48-9E4E-4711-ACD1-B1920D04FAAF}" dt="2024-09-30T00:57:00.317" v="1"/>
        <pc:sldMkLst>
          <pc:docMk/>
          <pc:sldMk cId="0" sldId="400"/>
        </pc:sldMkLst>
        <pc:picChg chg="del">
          <ac:chgData name="Mohamed Nabil Sabry" userId="63bbbcbf96592b02" providerId="LiveId" clId="{53ECCF48-9E4E-4711-ACD1-B1920D04FAAF}" dt="2024-09-30T00:56:56.068" v="0"/>
          <ac:picMkLst>
            <pc:docMk/>
            <pc:sldMk cId="0" sldId="400"/>
            <ac:picMk id="5" creationId="{F67C8F2C-76DB-4825-826C-A32A72E1C796}"/>
          </ac:picMkLst>
        </pc:picChg>
      </pc:sldChg>
      <pc:sldChg chg="delSp modTransition modAnim">
        <pc:chgData name="Mohamed Nabil Sabry" userId="63bbbcbf96592b02" providerId="LiveId" clId="{53ECCF48-9E4E-4711-ACD1-B1920D04FAAF}" dt="2024-09-30T00:57:00.317" v="1"/>
        <pc:sldMkLst>
          <pc:docMk/>
          <pc:sldMk cId="0" sldId="588"/>
        </pc:sldMkLst>
        <pc:picChg chg="del">
          <ac:chgData name="Mohamed Nabil Sabry" userId="63bbbcbf96592b02" providerId="LiveId" clId="{53ECCF48-9E4E-4711-ACD1-B1920D04FAAF}" dt="2024-09-30T00:56:56.068" v="0"/>
          <ac:picMkLst>
            <pc:docMk/>
            <pc:sldMk cId="0" sldId="588"/>
            <ac:picMk id="9" creationId="{7E8877A0-B5D0-4706-907D-CDE8939A291C}"/>
          </ac:picMkLst>
        </pc:picChg>
      </pc:sldChg>
      <pc:sldChg chg="delSp modTransition modAnim">
        <pc:chgData name="Mohamed Nabil Sabry" userId="63bbbcbf96592b02" providerId="LiveId" clId="{53ECCF48-9E4E-4711-ACD1-B1920D04FAAF}" dt="2024-09-30T00:57:00.317" v="1"/>
        <pc:sldMkLst>
          <pc:docMk/>
          <pc:sldMk cId="0" sldId="589"/>
        </pc:sldMkLst>
        <pc:picChg chg="del">
          <ac:chgData name="Mohamed Nabil Sabry" userId="63bbbcbf96592b02" providerId="LiveId" clId="{53ECCF48-9E4E-4711-ACD1-B1920D04FAAF}" dt="2024-09-30T00:56:56.068" v="0"/>
          <ac:picMkLst>
            <pc:docMk/>
            <pc:sldMk cId="0" sldId="589"/>
            <ac:picMk id="3" creationId="{5F82A287-9ADC-4E55-A1BD-D3E07A8EDED3}"/>
          </ac:picMkLst>
        </pc:picChg>
      </pc:sldChg>
      <pc:sldChg chg="delSp modTransition modAnim">
        <pc:chgData name="Mohamed Nabil Sabry" userId="63bbbcbf96592b02" providerId="LiveId" clId="{53ECCF48-9E4E-4711-ACD1-B1920D04FAAF}" dt="2024-09-30T00:57:00.317" v="1"/>
        <pc:sldMkLst>
          <pc:docMk/>
          <pc:sldMk cId="0" sldId="590"/>
        </pc:sldMkLst>
        <pc:picChg chg="del">
          <ac:chgData name="Mohamed Nabil Sabry" userId="63bbbcbf96592b02" providerId="LiveId" clId="{53ECCF48-9E4E-4711-ACD1-B1920D04FAAF}" dt="2024-09-30T00:56:56.068" v="0"/>
          <ac:picMkLst>
            <pc:docMk/>
            <pc:sldMk cId="0" sldId="590"/>
            <ac:picMk id="9" creationId="{0624E2AD-B861-4DF0-82D8-3D81F88FA89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C9E6027-D1F1-47C9-B6DE-859E5D2417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0EC10A4-18E9-45EB-8570-06C0013B4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8CE38FE4-4C94-4E7C-8265-7A1E504F94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EAF8CF4-7D6B-460D-A3A0-61CEFCB20C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tags" Target="../tags/tag1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1055" y="1956816"/>
            <a:ext cx="9082617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7. Entropy from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Caratheodory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Statement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97" name="Rectangle 53">
            <a:extLst>
              <a:ext uri="{FF2B5EF4-FFF2-40B4-BE49-F238E27FC236}">
                <a16:creationId xmlns:a16="http://schemas.microsoft.com/office/drawing/2014/main" id="{D13173EE-A150-486B-BEB0-99518107B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105400"/>
            <a:ext cx="8229600" cy="33972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Rectangle 4">
            <a:extLst>
              <a:ext uri="{FF2B5EF4-FFF2-40B4-BE49-F238E27FC236}">
                <a16:creationId xmlns:a16="http://schemas.microsoft.com/office/drawing/2014/main" id="{A4364A26-5D09-4DE8-A784-9CB637B0CA9E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155575" y="279400"/>
            <a:ext cx="9424988" cy="588963"/>
          </a:xfrm>
        </p:spPr>
        <p:txBody>
          <a:bodyPr/>
          <a:lstStyle/>
          <a:p>
            <a:r>
              <a:rPr lang="en-US" altLang="en-US"/>
              <a:t>Math. Intro: State property </a:t>
            </a:r>
            <a:r>
              <a:rPr lang="en-US" altLang="en-US">
                <a:sym typeface="Symbol" panose="05050102010706020507" pitchFamily="18" charset="2"/>
              </a:rPr>
              <a:t></a:t>
            </a:r>
            <a:r>
              <a:rPr lang="en-US" altLang="en-US"/>
              <a:t> path dependent?</a:t>
            </a:r>
          </a:p>
        </p:txBody>
      </p:sp>
      <p:graphicFrame>
        <p:nvGraphicFramePr>
          <p:cNvPr id="39940" name="Object 17">
            <a:extLst>
              <a:ext uri="{FF2B5EF4-FFF2-40B4-BE49-F238E27FC236}">
                <a16:creationId xmlns:a16="http://schemas.microsoft.com/office/drawing/2014/main" id="{5B2CA636-4968-4C47-9565-16A4BB92F21B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3595688" y="1155700"/>
          <a:ext cx="257651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73200" imgH="254000" progId="Equation.3">
                  <p:embed/>
                </p:oleObj>
              </mc:Choice>
              <mc:Fallback>
                <p:oleObj name="Equation" r:id="rId3" imgW="1473200" imgH="254000" progId="Equation.3">
                  <p:embed/>
                  <p:pic>
                    <p:nvPicPr>
                      <p:cNvPr id="39940" name="Object 17">
                        <a:extLst>
                          <a:ext uri="{FF2B5EF4-FFF2-40B4-BE49-F238E27FC236}">
                            <a16:creationId xmlns:a16="http://schemas.microsoft.com/office/drawing/2014/main" id="{5B2CA636-4968-4C47-9565-16A4BB92F2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1155700"/>
                        <a:ext cx="2576512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19">
            <a:extLst>
              <a:ext uri="{FF2B5EF4-FFF2-40B4-BE49-F238E27FC236}">
                <a16:creationId xmlns:a16="http://schemas.microsoft.com/office/drawing/2014/main" id="{6A194C4A-C958-46A2-91D5-B6B4A81D6441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4343400" y="1600200"/>
          <a:ext cx="182086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0948" imgH="253890" progId="Equation.3">
                  <p:embed/>
                </p:oleObj>
              </mc:Choice>
              <mc:Fallback>
                <p:oleObj name="Equation" r:id="rId5" imgW="1040948" imgH="253890" progId="Equation.3">
                  <p:embed/>
                  <p:pic>
                    <p:nvPicPr>
                      <p:cNvPr id="39941" name="Object 19">
                        <a:extLst>
                          <a:ext uri="{FF2B5EF4-FFF2-40B4-BE49-F238E27FC236}">
                            <a16:creationId xmlns:a16="http://schemas.microsoft.com/office/drawing/2014/main" id="{6A194C4A-C958-46A2-91D5-B6B4A81D64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600200"/>
                        <a:ext cx="1820863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7372" name="Object 28">
            <a:extLst>
              <a:ext uri="{FF2B5EF4-FFF2-40B4-BE49-F238E27FC236}">
                <a16:creationId xmlns:a16="http://schemas.microsoft.com/office/drawing/2014/main" id="{561C1828-6635-4655-8613-919CAD946518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429000" y="2895600"/>
          <a:ext cx="195421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17600" imgH="190500" progId="Equation.3">
                  <p:embed/>
                </p:oleObj>
              </mc:Choice>
              <mc:Fallback>
                <p:oleObj name="Equation" r:id="rId7" imgW="1117600" imgH="190500" progId="Equation.3">
                  <p:embed/>
                  <p:pic>
                    <p:nvPicPr>
                      <p:cNvPr id="697372" name="Object 28">
                        <a:extLst>
                          <a:ext uri="{FF2B5EF4-FFF2-40B4-BE49-F238E27FC236}">
                            <a16:creationId xmlns:a16="http://schemas.microsoft.com/office/drawing/2014/main" id="{561C1828-6635-4655-8613-919CAD9465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895600"/>
                        <a:ext cx="1954213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3" name="Line 5">
            <a:extLst>
              <a:ext uri="{FF2B5EF4-FFF2-40B4-BE49-F238E27FC236}">
                <a16:creationId xmlns:a16="http://schemas.microsoft.com/office/drawing/2014/main" id="{7BB61EE1-C2A5-404B-909B-63A2A745485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4125" y="251460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4" name="Line 6">
            <a:extLst>
              <a:ext uri="{FF2B5EF4-FFF2-40B4-BE49-F238E27FC236}">
                <a16:creationId xmlns:a16="http://schemas.microsoft.com/office/drawing/2014/main" id="{33D2944D-B585-4A03-9211-4DD3A67058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80325" y="1385888"/>
            <a:ext cx="0" cy="1357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Text Box 7">
            <a:extLst>
              <a:ext uri="{FF2B5EF4-FFF2-40B4-BE49-F238E27FC236}">
                <a16:creationId xmlns:a16="http://schemas.microsoft.com/office/drawing/2014/main" id="{F2D3A407-56AE-4C2C-94A7-4CE204B83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9525" y="2209800"/>
            <a:ext cx="396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Monotype Corsiva" panose="03010101010201010101" pitchFamily="66" charset="0"/>
              </a:rPr>
              <a:t>v</a:t>
            </a:r>
          </a:p>
        </p:txBody>
      </p:sp>
      <p:sp>
        <p:nvSpPr>
          <p:cNvPr id="39946" name="Text Box 8">
            <a:extLst>
              <a:ext uri="{FF2B5EF4-FFF2-40B4-BE49-F238E27FC236}">
                <a16:creationId xmlns:a16="http://schemas.microsoft.com/office/drawing/2014/main" id="{8C1FA6EA-247B-4956-AC50-EC13FF18D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99060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</a:p>
        </p:txBody>
      </p:sp>
      <p:sp>
        <p:nvSpPr>
          <p:cNvPr id="39947" name="Freeform 9">
            <a:extLst>
              <a:ext uri="{FF2B5EF4-FFF2-40B4-BE49-F238E27FC236}">
                <a16:creationId xmlns:a16="http://schemas.microsoft.com/office/drawing/2014/main" id="{B78BDBAC-4FCA-4D91-B642-E1C990484E5F}"/>
              </a:ext>
            </a:extLst>
          </p:cNvPr>
          <p:cNvSpPr>
            <a:spLocks/>
          </p:cNvSpPr>
          <p:nvPr/>
        </p:nvSpPr>
        <p:spPr bwMode="auto">
          <a:xfrm>
            <a:off x="7908925" y="1524000"/>
            <a:ext cx="854075" cy="339725"/>
          </a:xfrm>
          <a:custGeom>
            <a:avLst/>
            <a:gdLst>
              <a:gd name="T0" fmla="*/ 0 w 528"/>
              <a:gd name="T1" fmla="*/ 2147483646 h 304"/>
              <a:gd name="T2" fmla="*/ 2147483646 w 528"/>
              <a:gd name="T3" fmla="*/ 2147483646 h 304"/>
              <a:gd name="T4" fmla="*/ 2147483646 w 528"/>
              <a:gd name="T5" fmla="*/ 2147483646 h 304"/>
              <a:gd name="T6" fmla="*/ 2147483646 w 528"/>
              <a:gd name="T7" fmla="*/ 2147483646 h 304"/>
              <a:gd name="T8" fmla="*/ 2147483646 w 528"/>
              <a:gd name="T9" fmla="*/ 0 h 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28"/>
              <a:gd name="T16" fmla="*/ 0 h 304"/>
              <a:gd name="T17" fmla="*/ 528 w 528"/>
              <a:gd name="T18" fmla="*/ 304 h 3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28" h="304">
                <a:moveTo>
                  <a:pt x="0" y="288"/>
                </a:moveTo>
                <a:cubicBezTo>
                  <a:pt x="28" y="296"/>
                  <a:pt x="56" y="304"/>
                  <a:pt x="96" y="288"/>
                </a:cubicBezTo>
                <a:cubicBezTo>
                  <a:pt x="136" y="272"/>
                  <a:pt x="192" y="200"/>
                  <a:pt x="240" y="192"/>
                </a:cubicBezTo>
                <a:cubicBezTo>
                  <a:pt x="288" y="184"/>
                  <a:pt x="336" y="272"/>
                  <a:pt x="384" y="240"/>
                </a:cubicBezTo>
                <a:cubicBezTo>
                  <a:pt x="432" y="208"/>
                  <a:pt x="480" y="104"/>
                  <a:pt x="528" y="0"/>
                </a:cubicBezTo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9948" name="Freeform 10">
            <a:extLst>
              <a:ext uri="{FF2B5EF4-FFF2-40B4-BE49-F238E27FC236}">
                <a16:creationId xmlns:a16="http://schemas.microsoft.com/office/drawing/2014/main" id="{652A64C3-9B5C-4F55-B137-BC8F30862FBA}"/>
              </a:ext>
            </a:extLst>
          </p:cNvPr>
          <p:cNvSpPr>
            <a:spLocks/>
          </p:cNvSpPr>
          <p:nvPr/>
        </p:nvSpPr>
        <p:spPr bwMode="auto">
          <a:xfrm>
            <a:off x="7908925" y="1447800"/>
            <a:ext cx="854075" cy="339725"/>
          </a:xfrm>
          <a:custGeom>
            <a:avLst/>
            <a:gdLst>
              <a:gd name="T0" fmla="*/ 0 w 528"/>
              <a:gd name="T1" fmla="*/ 2147483646 h 400"/>
              <a:gd name="T2" fmla="*/ 2147483646 w 528"/>
              <a:gd name="T3" fmla="*/ 2147483646 h 400"/>
              <a:gd name="T4" fmla="*/ 2147483646 w 528"/>
              <a:gd name="T5" fmla="*/ 2147483646 h 400"/>
              <a:gd name="T6" fmla="*/ 2147483646 w 528"/>
              <a:gd name="T7" fmla="*/ 2147483646 h 400"/>
              <a:gd name="T8" fmla="*/ 2147483646 w 528"/>
              <a:gd name="T9" fmla="*/ 2147483646 h 400"/>
              <a:gd name="T10" fmla="*/ 2147483646 w 528"/>
              <a:gd name="T11" fmla="*/ 2147483646 h 400"/>
              <a:gd name="T12" fmla="*/ 2147483646 w 528"/>
              <a:gd name="T13" fmla="*/ 2147483646 h 4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28"/>
              <a:gd name="T22" fmla="*/ 0 h 400"/>
              <a:gd name="T23" fmla="*/ 528 w 528"/>
              <a:gd name="T24" fmla="*/ 400 h 4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28" h="400">
                <a:moveTo>
                  <a:pt x="0" y="400"/>
                </a:moveTo>
                <a:cubicBezTo>
                  <a:pt x="16" y="372"/>
                  <a:pt x="32" y="344"/>
                  <a:pt x="48" y="304"/>
                </a:cubicBezTo>
                <a:cubicBezTo>
                  <a:pt x="64" y="264"/>
                  <a:pt x="72" y="176"/>
                  <a:pt x="96" y="160"/>
                </a:cubicBezTo>
                <a:cubicBezTo>
                  <a:pt x="120" y="144"/>
                  <a:pt x="152" y="200"/>
                  <a:pt x="192" y="208"/>
                </a:cubicBezTo>
                <a:cubicBezTo>
                  <a:pt x="232" y="216"/>
                  <a:pt x="304" y="240"/>
                  <a:pt x="336" y="208"/>
                </a:cubicBezTo>
                <a:cubicBezTo>
                  <a:pt x="368" y="176"/>
                  <a:pt x="352" y="32"/>
                  <a:pt x="384" y="16"/>
                </a:cubicBezTo>
                <a:cubicBezTo>
                  <a:pt x="416" y="0"/>
                  <a:pt x="472" y="56"/>
                  <a:pt x="528" y="112"/>
                </a:cubicBez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9949" name="Line 12">
            <a:extLst>
              <a:ext uri="{FF2B5EF4-FFF2-40B4-BE49-F238E27FC236}">
                <a16:creationId xmlns:a16="http://schemas.microsoft.com/office/drawing/2014/main" id="{D1DD08F8-4400-4628-9F3F-88736A6A2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7125" y="1600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9950" name="Text Box 13">
            <a:extLst>
              <a:ext uri="{FF2B5EF4-FFF2-40B4-BE49-F238E27FC236}">
                <a16:creationId xmlns:a16="http://schemas.microsoft.com/office/drawing/2014/main" id="{BB4F4304-65FC-44CA-825A-45CBC1961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1275" y="19192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1</a:t>
            </a:r>
          </a:p>
        </p:txBody>
      </p:sp>
      <p:sp>
        <p:nvSpPr>
          <p:cNvPr id="39951" name="Text Box 14">
            <a:extLst>
              <a:ext uri="{FF2B5EF4-FFF2-40B4-BE49-F238E27FC236}">
                <a16:creationId xmlns:a16="http://schemas.microsoft.com/office/drawing/2014/main" id="{4234D6FC-90DF-4D29-9598-7A537AB33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295400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A</a:t>
            </a:r>
          </a:p>
        </p:txBody>
      </p:sp>
      <p:sp>
        <p:nvSpPr>
          <p:cNvPr id="39952" name="Text Box 15">
            <a:extLst>
              <a:ext uri="{FF2B5EF4-FFF2-40B4-BE49-F238E27FC236}">
                <a16:creationId xmlns:a16="http://schemas.microsoft.com/office/drawing/2014/main" id="{9DA8F81B-6BA6-43D7-B762-CF66C22A9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475" y="184308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B</a:t>
            </a:r>
          </a:p>
        </p:txBody>
      </p:sp>
      <p:sp>
        <p:nvSpPr>
          <p:cNvPr id="39953" name="Text Box 16">
            <a:extLst>
              <a:ext uri="{FF2B5EF4-FFF2-40B4-BE49-F238E27FC236}">
                <a16:creationId xmlns:a16="http://schemas.microsoft.com/office/drawing/2014/main" id="{0AC4F9AD-8FF9-4618-B942-D7B712BCB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0925" y="1295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2</a:t>
            </a:r>
          </a:p>
        </p:txBody>
      </p:sp>
      <p:sp>
        <p:nvSpPr>
          <p:cNvPr id="39954" name="Text Box 21">
            <a:extLst>
              <a:ext uri="{FF2B5EF4-FFF2-40B4-BE49-F238E27FC236}">
                <a16:creationId xmlns:a16="http://schemas.microsoft.com/office/drawing/2014/main" id="{21D2B16E-7656-4342-A707-1EBC3DBD8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43000"/>
            <a:ext cx="2633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U</a:t>
            </a:r>
            <a:r>
              <a:rPr lang="en-US" altLang="en-US" sz="1800" i="0">
                <a:latin typeface="Arial" panose="020B0604020202020204" pitchFamily="34" charset="0"/>
              </a:rPr>
              <a:t> 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is a state property</a:t>
            </a:r>
            <a:r>
              <a:rPr lang="en-US" altLang="en-US" sz="1800" i="0">
                <a:latin typeface="Arial" panose="020B0604020202020204" pitchFamily="34" charset="0"/>
              </a:rPr>
              <a:t>:</a:t>
            </a:r>
            <a:endParaRPr lang="en-US" altLang="en-US" sz="180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55" name="Text Box 22">
            <a:extLst>
              <a:ext uri="{FF2B5EF4-FFF2-40B4-BE49-F238E27FC236}">
                <a16:creationId xmlns:a16="http://schemas.microsoft.com/office/drawing/2014/main" id="{D54A96E3-14BF-4C11-9A38-2AC069C0F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614488"/>
            <a:ext cx="2878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  <a:r>
              <a:rPr lang="en-US" altLang="en-US" sz="1800" i="0">
                <a:latin typeface="Arial" panose="020B0604020202020204" pitchFamily="34" charset="0"/>
              </a:rPr>
              <a:t> 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depends on the path</a:t>
            </a:r>
            <a:r>
              <a:rPr lang="en-US" altLang="en-US" sz="1800" i="0">
                <a:latin typeface="Arial" panose="020B0604020202020204" pitchFamily="34" charset="0"/>
              </a:rPr>
              <a:t>:</a:t>
            </a:r>
            <a:endParaRPr lang="en-US" altLang="en-US" sz="180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56" name="Text Box 23">
            <a:extLst>
              <a:ext uri="{FF2B5EF4-FFF2-40B4-BE49-F238E27FC236}">
                <a16:creationId xmlns:a16="http://schemas.microsoft.com/office/drawing/2014/main" id="{448A0659-5BA8-4CB8-970A-6D59A817A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09800"/>
            <a:ext cx="2108200" cy="3698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In math. wording:</a:t>
            </a:r>
          </a:p>
        </p:txBody>
      </p:sp>
      <p:sp>
        <p:nvSpPr>
          <p:cNvPr id="39957" name="Text Box 24">
            <a:extLst>
              <a:ext uri="{FF2B5EF4-FFF2-40B4-BE49-F238E27FC236}">
                <a16:creationId xmlns:a16="http://schemas.microsoft.com/office/drawing/2014/main" id="{C8F16AF4-15D5-48D1-A2CC-B80F010F1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2071688"/>
            <a:ext cx="2774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dU 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is a </a:t>
            </a:r>
            <a:r>
              <a:rPr lang="en-US" altLang="en-US" sz="1800" u="sng">
                <a:latin typeface="Arial" panose="020B0604020202020204" pitchFamily="34" charset="0"/>
                <a:cs typeface="Arial" panose="020B0604020202020204" pitchFamily="34" charset="0"/>
              </a:rPr>
              <a:t>total idfferential</a:t>
            </a:r>
          </a:p>
        </p:txBody>
      </p:sp>
      <p:sp>
        <p:nvSpPr>
          <p:cNvPr id="39958" name="Text Box 25">
            <a:extLst>
              <a:ext uri="{FF2B5EF4-FFF2-40B4-BE49-F238E27FC236}">
                <a16:creationId xmlns:a16="http://schemas.microsoft.com/office/drawing/2014/main" id="{10412C1B-93CE-48D5-899E-5576B1881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70150"/>
            <a:ext cx="3536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Pd</a:t>
            </a:r>
            <a:r>
              <a:rPr lang="en-US" altLang="en-US" sz="1800">
                <a:latin typeface="Monotype Corsiva" panose="03010101010201010101" pitchFamily="66" charset="0"/>
              </a:rPr>
              <a:t>v</a:t>
            </a:r>
            <a:r>
              <a:rPr lang="en-US" altLang="en-US" sz="1800"/>
              <a:t> 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en-US" altLang="en-US" sz="1800" u="sng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a total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differential</a:t>
            </a:r>
          </a:p>
        </p:txBody>
      </p:sp>
      <p:sp>
        <p:nvSpPr>
          <p:cNvPr id="697370" name="Text Box 26">
            <a:extLst>
              <a:ext uri="{FF2B5EF4-FFF2-40B4-BE49-F238E27FC236}">
                <a16:creationId xmlns:a16="http://schemas.microsoft.com/office/drawing/2014/main" id="{FD83A047-C18D-4DD8-80E2-245D8C364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895600"/>
            <a:ext cx="2732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Generally, the quantity:</a:t>
            </a:r>
          </a:p>
        </p:txBody>
      </p:sp>
      <p:sp>
        <p:nvSpPr>
          <p:cNvPr id="697371" name="Text Box 27">
            <a:extLst>
              <a:ext uri="{FF2B5EF4-FFF2-40B4-BE49-F238E27FC236}">
                <a16:creationId xmlns:a16="http://schemas.microsoft.com/office/drawing/2014/main" id="{4A65EC94-D6AC-47C7-8035-8CF41DC61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895600"/>
            <a:ext cx="271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Is it a total differential?</a:t>
            </a:r>
          </a:p>
        </p:txBody>
      </p:sp>
      <p:sp>
        <p:nvSpPr>
          <p:cNvPr id="697374" name="Text Box 30">
            <a:extLst>
              <a:ext uri="{FF2B5EF4-FFF2-40B4-BE49-F238E27FC236}">
                <a16:creationId xmlns:a16="http://schemas.microsoft.com/office/drawing/2014/main" id="{54923C98-8563-40E8-B81C-45A85E07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352800"/>
            <a:ext cx="2686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If yes, we would write: </a:t>
            </a:r>
          </a:p>
        </p:txBody>
      </p:sp>
      <p:graphicFrame>
        <p:nvGraphicFramePr>
          <p:cNvPr id="697375" name="Object 31">
            <a:extLst>
              <a:ext uri="{FF2B5EF4-FFF2-40B4-BE49-F238E27FC236}">
                <a16:creationId xmlns:a16="http://schemas.microsoft.com/office/drawing/2014/main" id="{CF7708AC-D3DB-469A-A774-D42BB1FC9FFB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96668422"/>
              </p:ext>
            </p:extLst>
          </p:nvPr>
        </p:nvGraphicFramePr>
        <p:xfrm>
          <a:off x="3001355" y="3393235"/>
          <a:ext cx="2667000" cy="322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95200" imgH="253800" progId="Equation.DSMT4">
                  <p:embed/>
                </p:oleObj>
              </mc:Choice>
              <mc:Fallback>
                <p:oleObj name="Equation" r:id="rId9" imgW="2095200" imgH="253800" progId="Equation.DSMT4">
                  <p:embed/>
                  <p:pic>
                    <p:nvPicPr>
                      <p:cNvPr id="697375" name="Object 31">
                        <a:extLst>
                          <a:ext uri="{FF2B5EF4-FFF2-40B4-BE49-F238E27FC236}">
                            <a16:creationId xmlns:a16="http://schemas.microsoft.com/office/drawing/2014/main" id="{CF7708AC-D3DB-469A-A774-D42BB1FC9F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355" y="3393235"/>
                        <a:ext cx="2667000" cy="322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377" name="Text Box 33">
            <a:extLst>
              <a:ext uri="{FF2B5EF4-FFF2-40B4-BE49-F238E27FC236}">
                <a16:creationId xmlns:a16="http://schemas.microsoft.com/office/drawing/2014/main" id="{3AAE23E3-30DC-4C0A-AB8E-CBEC689F2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9133" y="3275013"/>
            <a:ext cx="992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where :</a:t>
            </a:r>
          </a:p>
        </p:txBody>
      </p:sp>
      <p:graphicFrame>
        <p:nvGraphicFramePr>
          <p:cNvPr id="697378" name="Object 34">
            <a:extLst>
              <a:ext uri="{FF2B5EF4-FFF2-40B4-BE49-F238E27FC236}">
                <a16:creationId xmlns:a16="http://schemas.microsoft.com/office/drawing/2014/main" id="{4795B42E-C025-4EA9-838D-83F7D9326D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86261"/>
              </p:ext>
            </p:extLst>
          </p:nvPr>
        </p:nvGraphicFramePr>
        <p:xfrm>
          <a:off x="6537606" y="3479799"/>
          <a:ext cx="30432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39900" imgH="190500" progId="Equation.3">
                  <p:embed/>
                </p:oleObj>
              </mc:Choice>
              <mc:Fallback>
                <p:oleObj name="Equation" r:id="rId11" imgW="1739900" imgH="190500" progId="Equation.3">
                  <p:embed/>
                  <p:pic>
                    <p:nvPicPr>
                      <p:cNvPr id="697378" name="Object 34">
                        <a:extLst>
                          <a:ext uri="{FF2B5EF4-FFF2-40B4-BE49-F238E27FC236}">
                            <a16:creationId xmlns:a16="http://schemas.microsoft.com/office/drawing/2014/main" id="{4795B42E-C025-4EA9-838D-83F7D9326D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606" y="3479799"/>
                        <a:ext cx="304323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379" name="Text Box 35">
            <a:extLst>
              <a:ext uri="{FF2B5EF4-FFF2-40B4-BE49-F238E27FC236}">
                <a16:creationId xmlns:a16="http://schemas.microsoft.com/office/drawing/2014/main" id="{F73B4ABB-E85E-4F2D-8B3F-3D8002808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0"/>
            <a:ext cx="301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Hence, Euler Condition : </a:t>
            </a:r>
          </a:p>
        </p:txBody>
      </p:sp>
      <p:graphicFrame>
        <p:nvGraphicFramePr>
          <p:cNvPr id="697380" name="Object 36">
            <a:extLst>
              <a:ext uri="{FF2B5EF4-FFF2-40B4-BE49-F238E27FC236}">
                <a16:creationId xmlns:a16="http://schemas.microsoft.com/office/drawing/2014/main" id="{822CB6AA-0F9A-4B0D-98C9-F980CFD1A1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7563" y="3810000"/>
          <a:ext cx="25098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35100" imgH="228600" progId="Equation.3">
                  <p:embed/>
                </p:oleObj>
              </mc:Choice>
              <mc:Fallback>
                <p:oleObj name="Equation" r:id="rId13" imgW="1435100" imgH="228600" progId="Equation.3">
                  <p:embed/>
                  <p:pic>
                    <p:nvPicPr>
                      <p:cNvPr id="697380" name="Object 36">
                        <a:extLst>
                          <a:ext uri="{FF2B5EF4-FFF2-40B4-BE49-F238E27FC236}">
                            <a16:creationId xmlns:a16="http://schemas.microsoft.com/office/drawing/2014/main" id="{822CB6AA-0F9A-4B0D-98C9-F980CFD1A1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3810000"/>
                        <a:ext cx="2509837" cy="4000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ffectLst>
                        <a:prstShdw prst="shdw17" dist="17961" dir="2700000">
                          <a:srgbClr val="997A3D"/>
                        </a:prst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381" name="Text Box 37">
            <a:extLst>
              <a:ext uri="{FF2B5EF4-FFF2-40B4-BE49-F238E27FC236}">
                <a16:creationId xmlns:a16="http://schemas.microsoft.com/office/drawing/2014/main" id="{B5F4DD6C-4574-4F09-A517-268F96A11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267200"/>
            <a:ext cx="6596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Otherwise, we can find an « integration factor » </a:t>
            </a:r>
            <a:r>
              <a:rPr lang="en-US" altLang="en-US" sz="1800"/>
              <a:t>A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such as:</a:t>
            </a:r>
          </a:p>
        </p:txBody>
      </p:sp>
      <p:graphicFrame>
        <p:nvGraphicFramePr>
          <p:cNvPr id="697383" name="Object 39">
            <a:extLst>
              <a:ext uri="{FF2B5EF4-FFF2-40B4-BE49-F238E27FC236}">
                <a16:creationId xmlns:a16="http://schemas.microsoft.com/office/drawing/2014/main" id="{8331E237-70CF-47D6-9D49-BCB8A59901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0400" y="4314825"/>
          <a:ext cx="26876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36700" imgH="190500" progId="Equation.3">
                  <p:embed/>
                </p:oleObj>
              </mc:Choice>
              <mc:Fallback>
                <p:oleObj name="Equation" r:id="rId15" imgW="1536700" imgH="190500" progId="Equation.3">
                  <p:embed/>
                  <p:pic>
                    <p:nvPicPr>
                      <p:cNvPr id="697383" name="Object 39">
                        <a:extLst>
                          <a:ext uri="{FF2B5EF4-FFF2-40B4-BE49-F238E27FC236}">
                            <a16:creationId xmlns:a16="http://schemas.microsoft.com/office/drawing/2014/main" id="{8331E237-70CF-47D6-9D49-BCB8A59901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314825"/>
                        <a:ext cx="26876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384" name="Text Box 40">
            <a:extLst>
              <a:ext uri="{FF2B5EF4-FFF2-40B4-BE49-F238E27FC236}">
                <a16:creationId xmlns:a16="http://schemas.microsoft.com/office/drawing/2014/main" id="{B4FB6195-06C3-41D8-8E91-0D8656067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5119688"/>
            <a:ext cx="1200150" cy="36671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Example:</a:t>
            </a:r>
          </a:p>
        </p:txBody>
      </p:sp>
      <p:graphicFrame>
        <p:nvGraphicFramePr>
          <p:cNvPr id="697385" name="Object 41">
            <a:extLst>
              <a:ext uri="{FF2B5EF4-FFF2-40B4-BE49-F238E27FC236}">
                <a16:creationId xmlns:a16="http://schemas.microsoft.com/office/drawing/2014/main" id="{9EAF1E0F-8051-46C6-90EE-C68931CFA5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5175250"/>
          <a:ext cx="10668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09336" imgH="177723" progId="Equation.3">
                  <p:embed/>
                </p:oleObj>
              </mc:Choice>
              <mc:Fallback>
                <p:oleObj name="Equation" r:id="rId17" imgW="609336" imgH="177723" progId="Equation.3">
                  <p:embed/>
                  <p:pic>
                    <p:nvPicPr>
                      <p:cNvPr id="697385" name="Object 41">
                        <a:extLst>
                          <a:ext uri="{FF2B5EF4-FFF2-40B4-BE49-F238E27FC236}">
                            <a16:creationId xmlns:a16="http://schemas.microsoft.com/office/drawing/2014/main" id="{9EAF1E0F-8051-46C6-90EE-C68931CFA5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175250"/>
                        <a:ext cx="10668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386" name="Text Box 42">
            <a:extLst>
              <a:ext uri="{FF2B5EF4-FFF2-40B4-BE49-F238E27FC236}">
                <a16:creationId xmlns:a16="http://schemas.microsoft.com/office/drawing/2014/main" id="{27CD98D3-97C5-4BC7-9ECB-C47E37C63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06988"/>
            <a:ext cx="1531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The quantity:</a:t>
            </a:r>
          </a:p>
        </p:txBody>
      </p:sp>
      <p:sp>
        <p:nvSpPr>
          <p:cNvPr id="697387" name="Text Box 43">
            <a:extLst>
              <a:ext uri="{FF2B5EF4-FFF2-40B4-BE49-F238E27FC236}">
                <a16:creationId xmlns:a16="http://schemas.microsoft.com/office/drawing/2014/main" id="{AE7C2051-E2D0-411A-907B-5AFB838A2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106988"/>
            <a:ext cx="254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Is not a total diff. since:</a:t>
            </a:r>
          </a:p>
        </p:txBody>
      </p:sp>
      <p:graphicFrame>
        <p:nvGraphicFramePr>
          <p:cNvPr id="697388" name="Object 44">
            <a:extLst>
              <a:ext uri="{FF2B5EF4-FFF2-40B4-BE49-F238E27FC236}">
                <a16:creationId xmlns:a16="http://schemas.microsoft.com/office/drawing/2014/main" id="{B18F99AC-62AE-44E2-B36C-4B7E79D61D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3800" y="5106988"/>
          <a:ext cx="2089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93800" imgH="190500" progId="Equation.3">
                  <p:embed/>
                </p:oleObj>
              </mc:Choice>
              <mc:Fallback>
                <p:oleObj name="Equation" r:id="rId19" imgW="1193800" imgH="190500" progId="Equation.3">
                  <p:embed/>
                  <p:pic>
                    <p:nvPicPr>
                      <p:cNvPr id="697388" name="Object 44">
                        <a:extLst>
                          <a:ext uri="{FF2B5EF4-FFF2-40B4-BE49-F238E27FC236}">
                            <a16:creationId xmlns:a16="http://schemas.microsoft.com/office/drawing/2014/main" id="{B18F99AC-62AE-44E2-B36C-4B7E79D61D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5106988"/>
                        <a:ext cx="2089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7390" name="Object 46">
            <a:extLst>
              <a:ext uri="{FF2B5EF4-FFF2-40B4-BE49-F238E27FC236}">
                <a16:creationId xmlns:a16="http://schemas.microsoft.com/office/drawing/2014/main" id="{8E9AC149-AA9E-4945-80A8-275177FFBA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5472113"/>
          <a:ext cx="133191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61669" imgH="190417" progId="Equation.3">
                  <p:embed/>
                </p:oleObj>
              </mc:Choice>
              <mc:Fallback>
                <p:oleObj name="Equation" r:id="rId21" imgW="761669" imgH="190417" progId="Equation.3">
                  <p:embed/>
                  <p:pic>
                    <p:nvPicPr>
                      <p:cNvPr id="697390" name="Object 46">
                        <a:extLst>
                          <a:ext uri="{FF2B5EF4-FFF2-40B4-BE49-F238E27FC236}">
                            <a16:creationId xmlns:a16="http://schemas.microsoft.com/office/drawing/2014/main" id="{8E9AC149-AA9E-4945-80A8-275177FFBA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472113"/>
                        <a:ext cx="1331913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391" name="Text Box 47">
            <a:extLst>
              <a:ext uri="{FF2B5EF4-FFF2-40B4-BE49-F238E27FC236}">
                <a16:creationId xmlns:a16="http://schemas.microsoft.com/office/drawing/2014/main" id="{3C4995AA-5F3B-423D-B365-067549CD9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54650"/>
            <a:ext cx="115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However:</a:t>
            </a:r>
          </a:p>
        </p:txBody>
      </p:sp>
      <p:sp>
        <p:nvSpPr>
          <p:cNvPr id="697392" name="Text Box 48">
            <a:extLst>
              <a:ext uri="{FF2B5EF4-FFF2-40B4-BE49-F238E27FC236}">
                <a16:creationId xmlns:a16="http://schemas.microsoft.com/office/drawing/2014/main" id="{02A0ADED-9F7A-45A1-A292-707111768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454650"/>
            <a:ext cx="2155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Is a total diff. since:</a:t>
            </a:r>
          </a:p>
        </p:txBody>
      </p:sp>
      <p:graphicFrame>
        <p:nvGraphicFramePr>
          <p:cNvPr id="697393" name="Object 49">
            <a:extLst>
              <a:ext uri="{FF2B5EF4-FFF2-40B4-BE49-F238E27FC236}">
                <a16:creationId xmlns:a16="http://schemas.microsoft.com/office/drawing/2014/main" id="{43D09B4C-76F9-4E12-A9BB-C14B8DBDAC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6200" y="5486400"/>
          <a:ext cx="19097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91726" imgH="190417" progId="Equation.3">
                  <p:embed/>
                </p:oleObj>
              </mc:Choice>
              <mc:Fallback>
                <p:oleObj name="Equation" r:id="rId23" imgW="1091726" imgH="190417" progId="Equation.3">
                  <p:embed/>
                  <p:pic>
                    <p:nvPicPr>
                      <p:cNvPr id="697393" name="Object 49">
                        <a:extLst>
                          <a:ext uri="{FF2B5EF4-FFF2-40B4-BE49-F238E27FC236}">
                            <a16:creationId xmlns:a16="http://schemas.microsoft.com/office/drawing/2014/main" id="{43D09B4C-76F9-4E12-A9BB-C14B8DBDAC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5486400"/>
                        <a:ext cx="1909763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630A331F-6850-4997-90A3-0E8EA51498C6}"/>
              </a:ext>
            </a:extLst>
          </p:cNvPr>
          <p:cNvGrpSpPr/>
          <p:nvPr/>
        </p:nvGrpSpPr>
        <p:grpSpPr>
          <a:xfrm>
            <a:off x="5600169" y="5888037"/>
            <a:ext cx="4041150" cy="444500"/>
            <a:chOff x="3124200" y="6108700"/>
            <a:chExt cx="4041150" cy="444500"/>
          </a:xfrm>
        </p:grpSpPr>
        <p:graphicFrame>
          <p:nvGraphicFramePr>
            <p:cNvPr id="697395" name="Object 51">
              <a:extLst>
                <a:ext uri="{FF2B5EF4-FFF2-40B4-BE49-F238E27FC236}">
                  <a16:creationId xmlns:a16="http://schemas.microsoft.com/office/drawing/2014/main" id="{667844D1-C842-4BCD-9353-C88EF919DB1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5760543"/>
                </p:ext>
              </p:extLst>
            </p:nvPr>
          </p:nvGraphicFramePr>
          <p:xfrm>
            <a:off x="3124200" y="6108700"/>
            <a:ext cx="1600200" cy="444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914400" imgH="254000" progId="Equation.3">
                    <p:embed/>
                  </p:oleObj>
                </mc:Choice>
                <mc:Fallback>
                  <p:oleObj name="Equation" r:id="rId25" imgW="914400" imgH="254000" progId="Equation.3">
                    <p:embed/>
                    <p:pic>
                      <p:nvPicPr>
                        <p:cNvPr id="697395" name="Object 51">
                          <a:extLst>
                            <a:ext uri="{FF2B5EF4-FFF2-40B4-BE49-F238E27FC236}">
                              <a16:creationId xmlns:a16="http://schemas.microsoft.com/office/drawing/2014/main" id="{667844D1-C842-4BCD-9353-C88EF919DB1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4200" y="6108700"/>
                          <a:ext cx="1600200" cy="444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7396" name="Text Box 52">
              <a:extLst>
                <a:ext uri="{FF2B5EF4-FFF2-40B4-BE49-F238E27FC236}">
                  <a16:creationId xmlns:a16="http://schemas.microsoft.com/office/drawing/2014/main" id="{6CEF4126-8450-48B0-B5B9-6BDEB7B74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6116638"/>
              <a:ext cx="23647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Is path independent</a:t>
              </a:r>
            </a:p>
          </p:txBody>
        </p:sp>
      </p:grpSp>
      <p:sp>
        <p:nvSpPr>
          <p:cNvPr id="39981" name="Line 54">
            <a:extLst>
              <a:ext uri="{FF2B5EF4-FFF2-40B4-BE49-F238E27FC236}">
                <a16:creationId xmlns:a16="http://schemas.microsoft.com/office/drawing/2014/main" id="{92FAF721-ADA3-4F4D-8875-CBA1AF27CBC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876800"/>
            <a:ext cx="3581400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9982" name="Line 12">
            <a:extLst>
              <a:ext uri="{FF2B5EF4-FFF2-40B4-BE49-F238E27FC236}">
                <a16:creationId xmlns:a16="http://schemas.microsoft.com/office/drawing/2014/main" id="{2A4965BD-32D2-4807-84A9-4C285490A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1782763"/>
            <a:ext cx="0" cy="731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7" name="Text Box 52">
            <a:extLst>
              <a:ext uri="{FF2B5EF4-FFF2-40B4-BE49-F238E27FC236}">
                <a16:creationId xmlns:a16="http://schemas.microsoft.com/office/drawing/2014/main" id="{14DC040A-6826-498E-8DC3-AAB24EBBC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907745"/>
            <a:ext cx="49680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As if we derived </a:t>
            </a:r>
            <a:r>
              <a:rPr lang="en-US" altLang="en-US" sz="1800" b="0" dirty="0"/>
              <a:t>h = </a:t>
            </a:r>
            <a:r>
              <a:rPr lang="en-US" altLang="en-US" sz="1800" b="0" dirty="0">
                <a:latin typeface="Aparajita" panose="02020603050405020304" pitchFamily="18" charset="0"/>
                <a:cs typeface="Aparajita" panose="02020603050405020304" pitchFamily="18" charset="0"/>
              </a:rPr>
              <a:t>x</a:t>
            </a:r>
            <a:r>
              <a:rPr lang="en-US" altLang="en-US" sz="1800" b="0" baseline="30000" dirty="0"/>
              <a:t>2</a:t>
            </a:r>
            <a:r>
              <a:rPr lang="en-US" altLang="en-US" sz="1800" b="0" dirty="0">
                <a:latin typeface="Aparajita" panose="02020603050405020304" pitchFamily="18" charset="0"/>
                <a:cs typeface="Aparajita" panose="02020603050405020304" pitchFamily="18" charset="0"/>
              </a:rPr>
              <a:t>y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 giving </a:t>
            </a:r>
            <a:r>
              <a:rPr lang="en-US" altLang="en-US" sz="1800" b="0" dirty="0"/>
              <a:t>dh = 2</a:t>
            </a:r>
            <a:r>
              <a:rPr lang="en-US" altLang="en-US" sz="1800" b="0" dirty="0">
                <a:latin typeface="Aparajita" panose="02020603050405020304" pitchFamily="18" charset="0"/>
                <a:cs typeface="Aparajita" panose="02020603050405020304" pitchFamily="18" charset="0"/>
              </a:rPr>
              <a:t>xy</a:t>
            </a:r>
            <a:r>
              <a:rPr lang="en-US" altLang="en-US" sz="1800" b="0" dirty="0"/>
              <a:t>d</a:t>
            </a:r>
            <a:r>
              <a:rPr lang="en-US" altLang="en-US" sz="1800" b="0" dirty="0">
                <a:latin typeface="Aparajita" panose="02020603050405020304" pitchFamily="18" charset="0"/>
                <a:cs typeface="Aparajita" panose="02020603050405020304" pitchFamily="18" charset="0"/>
              </a:rPr>
              <a:t>x</a:t>
            </a:r>
            <a:r>
              <a:rPr lang="en-US" altLang="en-US" sz="1800" b="0" dirty="0"/>
              <a:t> + </a:t>
            </a:r>
            <a:r>
              <a:rPr lang="en-US" altLang="en-US" sz="1800" b="0" dirty="0">
                <a:latin typeface="Aparajita" panose="02020603050405020304" pitchFamily="18" charset="0"/>
                <a:cs typeface="Aparajita" panose="02020603050405020304" pitchFamily="18" charset="0"/>
              </a:rPr>
              <a:t>x</a:t>
            </a:r>
            <a:r>
              <a:rPr lang="en-US" altLang="en-US" sz="1800" b="0" baseline="30000" dirty="0"/>
              <a:t>2</a:t>
            </a:r>
            <a:r>
              <a:rPr lang="en-US" altLang="en-US" sz="1800" b="0" dirty="0"/>
              <a:t>d</a:t>
            </a:r>
            <a:r>
              <a:rPr lang="en-US" altLang="en-US" sz="1800" b="0" dirty="0">
                <a:latin typeface="Aparajita" panose="02020603050405020304" pitchFamily="18" charset="0"/>
                <a:cs typeface="Aparajita" panose="02020603050405020304" pitchFamily="18" charset="0"/>
              </a:rPr>
              <a:t>y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9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69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697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697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697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69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69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97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97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973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97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97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7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973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9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9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69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1000"/>
                                        <p:tgtEl>
                                          <p:spTgt spid="69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9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1000"/>
                                        <p:tgtEl>
                                          <p:spTgt spid="697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697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1000"/>
                                        <p:tgtEl>
                                          <p:spTgt spid="697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1000"/>
                                        <p:tgtEl>
                                          <p:spTgt spid="697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4" dur="500"/>
                                        <p:tgtEl>
                                          <p:spTgt spid="69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8" dur="500"/>
                                        <p:tgtEl>
                                          <p:spTgt spid="69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2" dur="500"/>
                                        <p:tgtEl>
                                          <p:spTgt spid="697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6" dur="500"/>
                                        <p:tgtEl>
                                          <p:spTgt spid="69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397" grpId="0" animBg="1"/>
      <p:bldP spid="697370" grpId="0"/>
      <p:bldP spid="697371" grpId="0"/>
      <p:bldP spid="697374" grpId="0"/>
      <p:bldP spid="697377" grpId="0"/>
      <p:bldP spid="697379" grpId="0"/>
      <p:bldP spid="697381" grpId="0"/>
      <p:bldP spid="697384" grpId="0" animBg="1"/>
      <p:bldP spid="697386" grpId="0"/>
      <p:bldP spid="697387" grpId="0"/>
      <p:bldP spid="697391" grpId="0"/>
      <p:bldP spid="697392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E0772C0-8D5A-43D0-9FDF-BA3D35AC4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7075" y="279400"/>
            <a:ext cx="4324350" cy="588963"/>
          </a:xfrm>
        </p:spPr>
        <p:txBody>
          <a:bodyPr/>
          <a:lstStyle/>
          <a:p>
            <a:r>
              <a:rPr lang="en-US" altLang="en-US"/>
              <a:t>A new state property</a:t>
            </a:r>
          </a:p>
        </p:txBody>
      </p:sp>
      <p:sp>
        <p:nvSpPr>
          <p:cNvPr id="315399" name="Arc 7">
            <a:extLst>
              <a:ext uri="{FF2B5EF4-FFF2-40B4-BE49-F238E27FC236}">
                <a16:creationId xmlns:a16="http://schemas.microsoft.com/office/drawing/2014/main" id="{5528CC93-5DAB-4BB6-B902-4A4042E76493}"/>
              </a:ext>
            </a:extLst>
          </p:cNvPr>
          <p:cNvSpPr>
            <a:spLocks/>
          </p:cNvSpPr>
          <p:nvPr/>
        </p:nvSpPr>
        <p:spPr bwMode="auto">
          <a:xfrm flipH="1" flipV="1">
            <a:off x="5867400" y="4560888"/>
            <a:ext cx="2476500" cy="1063625"/>
          </a:xfrm>
          <a:custGeom>
            <a:avLst/>
            <a:gdLst>
              <a:gd name="T0" fmla="*/ 2147483646 w 21061"/>
              <a:gd name="T1" fmla="*/ 0 h 21520"/>
              <a:gd name="T2" fmla="*/ 2147483646 w 21061"/>
              <a:gd name="T3" fmla="*/ 2147483646 h 21520"/>
              <a:gd name="T4" fmla="*/ 0 w 21061"/>
              <a:gd name="T5" fmla="*/ 2147483646 h 21520"/>
              <a:gd name="T6" fmla="*/ 0 60000 65536"/>
              <a:gd name="T7" fmla="*/ 0 60000 65536"/>
              <a:gd name="T8" fmla="*/ 0 60000 65536"/>
              <a:gd name="T9" fmla="*/ 0 w 21061"/>
              <a:gd name="T10" fmla="*/ 0 h 21520"/>
              <a:gd name="T11" fmla="*/ 21061 w 21061"/>
              <a:gd name="T12" fmla="*/ 21520 h 215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61" h="21520" fill="none" extrusionOk="0">
                <a:moveTo>
                  <a:pt x="1857" y="-1"/>
                </a:moveTo>
                <a:cubicBezTo>
                  <a:pt x="11213" y="807"/>
                  <a:pt x="18976" y="7567"/>
                  <a:pt x="21061" y="16724"/>
                </a:cubicBezTo>
              </a:path>
              <a:path w="21061" h="21520" stroke="0" extrusionOk="0">
                <a:moveTo>
                  <a:pt x="1857" y="-1"/>
                </a:moveTo>
                <a:cubicBezTo>
                  <a:pt x="11213" y="807"/>
                  <a:pt x="18976" y="7567"/>
                  <a:pt x="21061" y="16724"/>
                </a:cubicBezTo>
                <a:lnTo>
                  <a:pt x="0" y="21520"/>
                </a:lnTo>
                <a:lnTo>
                  <a:pt x="1857" y="-1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400" name="Arc 8">
            <a:extLst>
              <a:ext uri="{FF2B5EF4-FFF2-40B4-BE49-F238E27FC236}">
                <a16:creationId xmlns:a16="http://schemas.microsoft.com/office/drawing/2014/main" id="{926A0ABE-78D1-40BA-B818-E780F96B4C84}"/>
              </a:ext>
            </a:extLst>
          </p:cNvPr>
          <p:cNvSpPr>
            <a:spLocks/>
          </p:cNvSpPr>
          <p:nvPr/>
        </p:nvSpPr>
        <p:spPr bwMode="auto">
          <a:xfrm flipH="1" flipV="1">
            <a:off x="5943600" y="4176713"/>
            <a:ext cx="2476500" cy="1063625"/>
          </a:xfrm>
          <a:custGeom>
            <a:avLst/>
            <a:gdLst>
              <a:gd name="T0" fmla="*/ 2147483646 w 21061"/>
              <a:gd name="T1" fmla="*/ 0 h 21520"/>
              <a:gd name="T2" fmla="*/ 2147483646 w 21061"/>
              <a:gd name="T3" fmla="*/ 2147483646 h 21520"/>
              <a:gd name="T4" fmla="*/ 0 w 21061"/>
              <a:gd name="T5" fmla="*/ 2147483646 h 21520"/>
              <a:gd name="T6" fmla="*/ 0 60000 65536"/>
              <a:gd name="T7" fmla="*/ 0 60000 65536"/>
              <a:gd name="T8" fmla="*/ 0 60000 65536"/>
              <a:gd name="T9" fmla="*/ 0 w 21061"/>
              <a:gd name="T10" fmla="*/ 0 h 21520"/>
              <a:gd name="T11" fmla="*/ 21061 w 21061"/>
              <a:gd name="T12" fmla="*/ 21520 h 215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61" h="21520" fill="none" extrusionOk="0">
                <a:moveTo>
                  <a:pt x="1857" y="-1"/>
                </a:moveTo>
                <a:cubicBezTo>
                  <a:pt x="11213" y="807"/>
                  <a:pt x="18976" y="7567"/>
                  <a:pt x="21061" y="16724"/>
                </a:cubicBezTo>
              </a:path>
              <a:path w="21061" h="21520" stroke="0" extrusionOk="0">
                <a:moveTo>
                  <a:pt x="1857" y="-1"/>
                </a:moveTo>
                <a:cubicBezTo>
                  <a:pt x="11213" y="807"/>
                  <a:pt x="18976" y="7567"/>
                  <a:pt x="21061" y="16724"/>
                </a:cubicBezTo>
                <a:lnTo>
                  <a:pt x="0" y="21520"/>
                </a:lnTo>
                <a:lnTo>
                  <a:pt x="1857" y="-1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401" name="Arc 9">
            <a:extLst>
              <a:ext uri="{FF2B5EF4-FFF2-40B4-BE49-F238E27FC236}">
                <a16:creationId xmlns:a16="http://schemas.microsoft.com/office/drawing/2014/main" id="{4E4B5E5E-5011-4D1C-A693-DFAAEF799F86}"/>
              </a:ext>
            </a:extLst>
          </p:cNvPr>
          <p:cNvSpPr>
            <a:spLocks/>
          </p:cNvSpPr>
          <p:nvPr/>
        </p:nvSpPr>
        <p:spPr bwMode="auto">
          <a:xfrm flipH="1" flipV="1">
            <a:off x="6210300" y="3871913"/>
            <a:ext cx="2476500" cy="1047750"/>
          </a:xfrm>
          <a:custGeom>
            <a:avLst/>
            <a:gdLst>
              <a:gd name="T0" fmla="*/ 2147483646 w 21061"/>
              <a:gd name="T1" fmla="*/ 0 h 21213"/>
              <a:gd name="T2" fmla="*/ 2147483646 w 21061"/>
              <a:gd name="T3" fmla="*/ 2147483646 h 21213"/>
              <a:gd name="T4" fmla="*/ 0 w 21061"/>
              <a:gd name="T5" fmla="*/ 2147483646 h 21213"/>
              <a:gd name="T6" fmla="*/ 0 60000 65536"/>
              <a:gd name="T7" fmla="*/ 0 60000 65536"/>
              <a:gd name="T8" fmla="*/ 0 60000 65536"/>
              <a:gd name="T9" fmla="*/ 0 w 21061"/>
              <a:gd name="T10" fmla="*/ 0 h 21213"/>
              <a:gd name="T11" fmla="*/ 21061 w 21061"/>
              <a:gd name="T12" fmla="*/ 21213 h 212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61" h="21213" fill="none" extrusionOk="0">
                <a:moveTo>
                  <a:pt x="4072" y="0"/>
                </a:moveTo>
                <a:cubicBezTo>
                  <a:pt x="12491" y="1616"/>
                  <a:pt x="19157" y="8059"/>
                  <a:pt x="21061" y="16417"/>
                </a:cubicBezTo>
              </a:path>
              <a:path w="21061" h="21213" stroke="0" extrusionOk="0">
                <a:moveTo>
                  <a:pt x="4072" y="0"/>
                </a:moveTo>
                <a:cubicBezTo>
                  <a:pt x="12491" y="1616"/>
                  <a:pt x="19157" y="8059"/>
                  <a:pt x="21061" y="16417"/>
                </a:cubicBezTo>
                <a:lnTo>
                  <a:pt x="0" y="21213"/>
                </a:lnTo>
                <a:lnTo>
                  <a:pt x="4072" y="0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402" name="Arc 10">
            <a:extLst>
              <a:ext uri="{FF2B5EF4-FFF2-40B4-BE49-F238E27FC236}">
                <a16:creationId xmlns:a16="http://schemas.microsoft.com/office/drawing/2014/main" id="{4F3B3998-890F-4BED-9973-A2742F5E0CF1}"/>
              </a:ext>
            </a:extLst>
          </p:cNvPr>
          <p:cNvSpPr>
            <a:spLocks/>
          </p:cNvSpPr>
          <p:nvPr/>
        </p:nvSpPr>
        <p:spPr bwMode="auto">
          <a:xfrm flipH="1" flipV="1">
            <a:off x="6600825" y="3794125"/>
            <a:ext cx="1855788" cy="1906588"/>
          </a:xfrm>
          <a:custGeom>
            <a:avLst/>
            <a:gdLst>
              <a:gd name="T0" fmla="*/ 2147483646 w 21076"/>
              <a:gd name="T1" fmla="*/ 0 h 19702"/>
              <a:gd name="T2" fmla="*/ 2147483646 w 21076"/>
              <a:gd name="T3" fmla="*/ 2147483646 h 19702"/>
              <a:gd name="T4" fmla="*/ 0 w 21076"/>
              <a:gd name="T5" fmla="*/ 2147483646 h 19702"/>
              <a:gd name="T6" fmla="*/ 0 60000 65536"/>
              <a:gd name="T7" fmla="*/ 0 60000 65536"/>
              <a:gd name="T8" fmla="*/ 0 60000 65536"/>
              <a:gd name="T9" fmla="*/ 0 w 21076"/>
              <a:gd name="T10" fmla="*/ 0 h 19702"/>
              <a:gd name="T11" fmla="*/ 21076 w 21076"/>
              <a:gd name="T12" fmla="*/ 19702 h 197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76" h="19702" fill="none" extrusionOk="0">
                <a:moveTo>
                  <a:pt x="8853" y="-1"/>
                </a:moveTo>
                <a:cubicBezTo>
                  <a:pt x="15058" y="2787"/>
                  <a:pt x="19587" y="8336"/>
                  <a:pt x="21076" y="14973"/>
                </a:cubicBezTo>
              </a:path>
              <a:path w="21076" h="19702" stroke="0" extrusionOk="0">
                <a:moveTo>
                  <a:pt x="8853" y="-1"/>
                </a:moveTo>
                <a:cubicBezTo>
                  <a:pt x="15058" y="2787"/>
                  <a:pt x="19587" y="8336"/>
                  <a:pt x="21076" y="14973"/>
                </a:cubicBezTo>
                <a:lnTo>
                  <a:pt x="0" y="19702"/>
                </a:lnTo>
                <a:lnTo>
                  <a:pt x="8853" y="-1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403" name="Text Box 11">
            <a:extLst>
              <a:ext uri="{FF2B5EF4-FFF2-40B4-BE49-F238E27FC236}">
                <a16:creationId xmlns:a16="http://schemas.microsoft.com/office/drawing/2014/main" id="{065F6A54-BA90-4DDE-A0C4-AD6B1517D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81400"/>
            <a:ext cx="12747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>
                <a:latin typeface="Arial" panose="020B0604020202020204" pitchFamily="34" charset="0"/>
                <a:cs typeface="Arial" panose="020B0604020202020204" pitchFamily="34" charset="0"/>
              </a:rPr>
              <a:t>Possible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Reversible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Adiabatic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</a:p>
        </p:txBody>
      </p:sp>
      <p:sp>
        <p:nvSpPr>
          <p:cNvPr id="315404" name="Line 12">
            <a:extLst>
              <a:ext uri="{FF2B5EF4-FFF2-40B4-BE49-F238E27FC236}">
                <a16:creationId xmlns:a16="http://schemas.microsoft.com/office/drawing/2014/main" id="{1E182DB5-F357-4D91-94AA-3D34D18181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72400" y="4710113"/>
            <a:ext cx="609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05" name="Line 13">
            <a:extLst>
              <a:ext uri="{FF2B5EF4-FFF2-40B4-BE49-F238E27FC236}">
                <a16:creationId xmlns:a16="http://schemas.microsoft.com/office/drawing/2014/main" id="{58C4AC07-A9EF-4D33-ACD2-BE293BE3D4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4710113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06" name="Line 14">
            <a:extLst>
              <a:ext uri="{FF2B5EF4-FFF2-40B4-BE49-F238E27FC236}">
                <a16:creationId xmlns:a16="http://schemas.microsoft.com/office/drawing/2014/main" id="{8F63DC87-5117-4FBD-BB29-560C35854F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4710113"/>
            <a:ext cx="533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396" name="Text Box 4">
            <a:extLst>
              <a:ext uri="{FF2B5EF4-FFF2-40B4-BE49-F238E27FC236}">
                <a16:creationId xmlns:a16="http://schemas.microsoft.com/office/drawing/2014/main" id="{7FEFF4D5-749B-4740-A237-5C32934A0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118100"/>
            <a:ext cx="42322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We can define a styate property « </a:t>
            </a:r>
            <a:r>
              <a:rPr lang="en-US" altLang="en-US" sz="1800"/>
              <a:t>S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»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(called </a:t>
            </a:r>
            <a:r>
              <a:rPr lang="en-US" altLang="en-US" sz="1800" i="0" u="sng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Entropy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) Such as:</a:t>
            </a:r>
          </a:p>
        </p:txBody>
      </p:sp>
      <p:sp>
        <p:nvSpPr>
          <p:cNvPr id="315407" name="Text Box 15">
            <a:extLst>
              <a:ext uri="{FF2B5EF4-FFF2-40B4-BE49-F238E27FC236}">
                <a16:creationId xmlns:a16="http://schemas.microsoft.com/office/drawing/2014/main" id="{83C37983-27D3-4082-A12E-D145CF4FC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7363" y="5397500"/>
            <a:ext cx="568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s=s</a:t>
            </a:r>
            <a:r>
              <a:rPr lang="en-US" altLang="en-US" sz="1800" baseline="-25000">
                <a:solidFill>
                  <a:srgbClr val="0000FF"/>
                </a:solidFill>
              </a:rPr>
              <a:t>1</a:t>
            </a: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315408" name="Text Box 16">
            <a:extLst>
              <a:ext uri="{FF2B5EF4-FFF2-40B4-BE49-F238E27FC236}">
                <a16:creationId xmlns:a16="http://schemas.microsoft.com/office/drawing/2014/main" id="{56D00860-6839-404B-97A8-7EB0561EC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51054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s=s</a:t>
            </a:r>
            <a:r>
              <a:rPr lang="en-US" altLang="en-US" sz="1800" baseline="-25000">
                <a:solidFill>
                  <a:srgbClr val="0000FF"/>
                </a:solidFill>
              </a:rPr>
              <a:t>2</a:t>
            </a: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315409" name="Text Box 17">
            <a:extLst>
              <a:ext uri="{FF2B5EF4-FFF2-40B4-BE49-F238E27FC236}">
                <a16:creationId xmlns:a16="http://schemas.microsoft.com/office/drawing/2014/main" id="{1AAA08E4-1217-47B1-A256-A05A1F00F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4786313"/>
            <a:ext cx="6556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s=s</a:t>
            </a:r>
            <a:r>
              <a:rPr lang="en-US" altLang="en-US" sz="1800" baseline="-25000">
                <a:solidFill>
                  <a:srgbClr val="0000FF"/>
                </a:solidFill>
              </a:rPr>
              <a:t>3</a:t>
            </a: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315413" name="Line 21">
            <a:extLst>
              <a:ext uri="{FF2B5EF4-FFF2-40B4-BE49-F238E27FC236}">
                <a16:creationId xmlns:a16="http://schemas.microsoft.com/office/drawing/2014/main" id="{04BEF3B2-BC16-454F-856E-A0376C6075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0" y="4467225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21" name="Text Box 29">
            <a:extLst>
              <a:ext uri="{FF2B5EF4-FFF2-40B4-BE49-F238E27FC236}">
                <a16:creationId xmlns:a16="http://schemas.microsoft.com/office/drawing/2014/main" id="{B25E359D-2EAD-48D3-8019-86F8F52C7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943600"/>
            <a:ext cx="4811713" cy="3698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d S = 0</a:t>
            </a:r>
            <a:r>
              <a:rPr lang="en-US" altLang="en-US" sz="1800" i="0">
                <a:latin typeface="Arial" panose="020B0604020202020204" pitchFamily="34" charset="0"/>
              </a:rPr>
              <a:t>  (for a r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altLang="en-US" sz="1800" i="0">
                <a:latin typeface="Arial" panose="020B0604020202020204" pitchFamily="34" charset="0"/>
              </a:rPr>
              <a:t>versible adiabatic process)</a:t>
            </a:r>
          </a:p>
        </p:txBody>
      </p:sp>
      <p:sp>
        <p:nvSpPr>
          <p:cNvPr id="315423" name="AutoShape 31">
            <a:extLst>
              <a:ext uri="{FF2B5EF4-FFF2-40B4-BE49-F238E27FC236}">
                <a16:creationId xmlns:a16="http://schemas.microsoft.com/office/drawing/2014/main" id="{83B6A571-BC55-4098-961A-E7967CF47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467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432" name="Text Box 40">
            <a:extLst>
              <a:ext uri="{FF2B5EF4-FFF2-40B4-BE49-F238E27FC236}">
                <a16:creationId xmlns:a16="http://schemas.microsoft.com/office/drawing/2014/main" id="{F0DBA810-9327-480D-81B1-F0D28AC8D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276600"/>
            <a:ext cx="13906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>
                <a:latin typeface="Arial" panose="020B0604020202020204" pitchFamily="34" charset="0"/>
                <a:cs typeface="Arial" panose="020B0604020202020204" pitchFamily="34" charset="0"/>
              </a:rPr>
              <a:t>Impossible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Reversible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Adiabatic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  <a:endParaRPr lang="en-US" altLang="en-US" sz="1800" i="0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79" name="Line 88">
            <a:extLst>
              <a:ext uri="{FF2B5EF4-FFF2-40B4-BE49-F238E27FC236}">
                <a16:creationId xmlns:a16="http://schemas.microsoft.com/office/drawing/2014/main" id="{AB3AF19D-9BAB-4AAC-B301-ECD78FF000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290888"/>
            <a:ext cx="2895600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0" name="Line 89">
            <a:extLst>
              <a:ext uri="{FF2B5EF4-FFF2-40B4-BE49-F238E27FC236}">
                <a16:creationId xmlns:a16="http://schemas.microsoft.com/office/drawing/2014/main" id="{F3AAF3D2-9F64-4076-8552-82ED02BB84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1309688"/>
            <a:ext cx="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82" name="Arc 90">
            <a:extLst>
              <a:ext uri="{FF2B5EF4-FFF2-40B4-BE49-F238E27FC236}">
                <a16:creationId xmlns:a16="http://schemas.microsoft.com/office/drawing/2014/main" id="{FA1A0110-0DDC-4763-BD93-7F710186C110}"/>
              </a:ext>
            </a:extLst>
          </p:cNvPr>
          <p:cNvSpPr>
            <a:spLocks/>
          </p:cNvSpPr>
          <p:nvPr/>
        </p:nvSpPr>
        <p:spPr bwMode="auto">
          <a:xfrm flipH="1" flipV="1">
            <a:off x="1022350" y="1998663"/>
            <a:ext cx="2366963" cy="1063625"/>
          </a:xfrm>
          <a:custGeom>
            <a:avLst/>
            <a:gdLst>
              <a:gd name="T0" fmla="*/ 2147483646 w 20125"/>
              <a:gd name="T1" fmla="*/ 0 h 21520"/>
              <a:gd name="T2" fmla="*/ 2147483646 w 20125"/>
              <a:gd name="T3" fmla="*/ 2147483646 h 21520"/>
              <a:gd name="T4" fmla="*/ 0 w 20125"/>
              <a:gd name="T5" fmla="*/ 2147483646 h 21520"/>
              <a:gd name="T6" fmla="*/ 0 60000 65536"/>
              <a:gd name="T7" fmla="*/ 0 60000 65536"/>
              <a:gd name="T8" fmla="*/ 0 60000 65536"/>
              <a:gd name="T9" fmla="*/ 0 w 20125"/>
              <a:gd name="T10" fmla="*/ 0 h 21520"/>
              <a:gd name="T11" fmla="*/ 20125 w 20125"/>
              <a:gd name="T12" fmla="*/ 21520 h 215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25" h="21520" fill="none" extrusionOk="0">
                <a:moveTo>
                  <a:pt x="1857" y="-1"/>
                </a:moveTo>
                <a:cubicBezTo>
                  <a:pt x="10053" y="707"/>
                  <a:pt x="17136" y="6009"/>
                  <a:pt x="20124" y="13674"/>
                </a:cubicBezTo>
              </a:path>
              <a:path w="20125" h="21520" stroke="0" extrusionOk="0">
                <a:moveTo>
                  <a:pt x="1857" y="-1"/>
                </a:moveTo>
                <a:cubicBezTo>
                  <a:pt x="10053" y="707"/>
                  <a:pt x="17136" y="6009"/>
                  <a:pt x="20124" y="13674"/>
                </a:cubicBezTo>
                <a:lnTo>
                  <a:pt x="0" y="21520"/>
                </a:lnTo>
                <a:lnTo>
                  <a:pt x="1857" y="-1"/>
                </a:lnTo>
                <a:close/>
              </a:path>
            </a:pathLst>
          </a:cu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483" name="Arc 91">
            <a:extLst>
              <a:ext uri="{FF2B5EF4-FFF2-40B4-BE49-F238E27FC236}">
                <a16:creationId xmlns:a16="http://schemas.microsoft.com/office/drawing/2014/main" id="{A999A542-1D66-4713-94F1-64E11B37E3BF}"/>
              </a:ext>
            </a:extLst>
          </p:cNvPr>
          <p:cNvSpPr>
            <a:spLocks/>
          </p:cNvSpPr>
          <p:nvPr/>
        </p:nvSpPr>
        <p:spPr bwMode="auto">
          <a:xfrm flipH="1" flipV="1">
            <a:off x="1133475" y="1541463"/>
            <a:ext cx="2409825" cy="1063625"/>
          </a:xfrm>
          <a:custGeom>
            <a:avLst/>
            <a:gdLst>
              <a:gd name="T0" fmla="*/ 2147483646 w 20488"/>
              <a:gd name="T1" fmla="*/ 0 h 21520"/>
              <a:gd name="T2" fmla="*/ 2147483646 w 20488"/>
              <a:gd name="T3" fmla="*/ 2147483646 h 21520"/>
              <a:gd name="T4" fmla="*/ 0 w 20488"/>
              <a:gd name="T5" fmla="*/ 2147483646 h 21520"/>
              <a:gd name="T6" fmla="*/ 0 60000 65536"/>
              <a:gd name="T7" fmla="*/ 0 60000 65536"/>
              <a:gd name="T8" fmla="*/ 0 60000 65536"/>
              <a:gd name="T9" fmla="*/ 0 w 20488"/>
              <a:gd name="T10" fmla="*/ 0 h 21520"/>
              <a:gd name="T11" fmla="*/ 20488 w 20488"/>
              <a:gd name="T12" fmla="*/ 21520 h 215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88" h="21520" fill="none" extrusionOk="0">
                <a:moveTo>
                  <a:pt x="1857" y="-1"/>
                </a:moveTo>
                <a:cubicBezTo>
                  <a:pt x="10438" y="740"/>
                  <a:pt x="17760" y="6509"/>
                  <a:pt x="20488" y="14679"/>
                </a:cubicBezTo>
              </a:path>
              <a:path w="20488" h="21520" stroke="0" extrusionOk="0">
                <a:moveTo>
                  <a:pt x="1857" y="-1"/>
                </a:moveTo>
                <a:cubicBezTo>
                  <a:pt x="10438" y="740"/>
                  <a:pt x="17760" y="6509"/>
                  <a:pt x="20488" y="14679"/>
                </a:cubicBezTo>
                <a:lnTo>
                  <a:pt x="0" y="21520"/>
                </a:lnTo>
                <a:lnTo>
                  <a:pt x="1857" y="-1"/>
                </a:lnTo>
                <a:close/>
              </a:path>
            </a:pathLst>
          </a:cu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484" name="Arc 92">
            <a:extLst>
              <a:ext uri="{FF2B5EF4-FFF2-40B4-BE49-F238E27FC236}">
                <a16:creationId xmlns:a16="http://schemas.microsoft.com/office/drawing/2014/main" id="{6C828152-BA91-47C4-93FA-05453FB42320}"/>
              </a:ext>
            </a:extLst>
          </p:cNvPr>
          <p:cNvSpPr>
            <a:spLocks/>
          </p:cNvSpPr>
          <p:nvPr/>
        </p:nvSpPr>
        <p:spPr bwMode="auto">
          <a:xfrm flipH="1" flipV="1">
            <a:off x="1428750" y="1019175"/>
            <a:ext cx="2476500" cy="1047750"/>
          </a:xfrm>
          <a:custGeom>
            <a:avLst/>
            <a:gdLst>
              <a:gd name="T0" fmla="*/ 2147483646 w 21061"/>
              <a:gd name="T1" fmla="*/ 0 h 21213"/>
              <a:gd name="T2" fmla="*/ 2147483646 w 21061"/>
              <a:gd name="T3" fmla="*/ 2147483646 h 21213"/>
              <a:gd name="T4" fmla="*/ 0 w 21061"/>
              <a:gd name="T5" fmla="*/ 2147483646 h 21213"/>
              <a:gd name="T6" fmla="*/ 0 60000 65536"/>
              <a:gd name="T7" fmla="*/ 0 60000 65536"/>
              <a:gd name="T8" fmla="*/ 0 60000 65536"/>
              <a:gd name="T9" fmla="*/ 0 w 21061"/>
              <a:gd name="T10" fmla="*/ 0 h 21213"/>
              <a:gd name="T11" fmla="*/ 21061 w 21061"/>
              <a:gd name="T12" fmla="*/ 21213 h 212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61" h="21213" fill="none" extrusionOk="0">
                <a:moveTo>
                  <a:pt x="4072" y="0"/>
                </a:moveTo>
                <a:cubicBezTo>
                  <a:pt x="12491" y="1616"/>
                  <a:pt x="19157" y="8059"/>
                  <a:pt x="21061" y="16417"/>
                </a:cubicBezTo>
              </a:path>
              <a:path w="21061" h="21213" stroke="0" extrusionOk="0">
                <a:moveTo>
                  <a:pt x="4072" y="0"/>
                </a:moveTo>
                <a:cubicBezTo>
                  <a:pt x="12491" y="1616"/>
                  <a:pt x="19157" y="8059"/>
                  <a:pt x="21061" y="16417"/>
                </a:cubicBezTo>
                <a:lnTo>
                  <a:pt x="0" y="21213"/>
                </a:lnTo>
                <a:lnTo>
                  <a:pt x="4072" y="0"/>
                </a:lnTo>
                <a:close/>
              </a:path>
            </a:pathLst>
          </a:cu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489" name="Text Box 97">
            <a:extLst>
              <a:ext uri="{FF2B5EF4-FFF2-40B4-BE49-F238E27FC236}">
                <a16:creationId xmlns:a16="http://schemas.microsoft.com/office/drawing/2014/main" id="{C654A67E-4730-4118-A689-5000F5CD3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847975"/>
            <a:ext cx="700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chemeClr val="hlink"/>
                </a:solidFill>
              </a:rPr>
              <a:t>T=T</a:t>
            </a:r>
            <a:r>
              <a:rPr lang="en-US" altLang="en-US" sz="1800" baseline="-25000">
                <a:solidFill>
                  <a:schemeClr val="hlink"/>
                </a:solidFill>
              </a:rPr>
              <a:t>1</a:t>
            </a:r>
            <a:endParaRPr lang="en-US" altLang="en-US" sz="1800">
              <a:solidFill>
                <a:schemeClr val="hlink"/>
              </a:solidFill>
            </a:endParaRPr>
          </a:p>
        </p:txBody>
      </p:sp>
      <p:sp>
        <p:nvSpPr>
          <p:cNvPr id="315490" name="Text Box 98">
            <a:extLst>
              <a:ext uri="{FF2B5EF4-FFF2-40B4-BE49-F238E27FC236}">
                <a16:creationId xmlns:a16="http://schemas.microsoft.com/office/drawing/2014/main" id="{7AAE56B9-5679-4781-909A-F68573564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390775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chemeClr val="hlink"/>
                </a:solidFill>
              </a:rPr>
              <a:t>T=T</a:t>
            </a:r>
            <a:r>
              <a:rPr lang="en-US" altLang="en-US" sz="1800" baseline="-25000">
                <a:solidFill>
                  <a:schemeClr val="hlink"/>
                </a:solidFill>
              </a:rPr>
              <a:t>2</a:t>
            </a:r>
            <a:endParaRPr lang="en-US" altLang="en-US" sz="1800">
              <a:solidFill>
                <a:schemeClr val="hlink"/>
              </a:solidFill>
            </a:endParaRPr>
          </a:p>
        </p:txBody>
      </p:sp>
      <p:sp>
        <p:nvSpPr>
          <p:cNvPr id="315491" name="Text Box 99">
            <a:extLst>
              <a:ext uri="{FF2B5EF4-FFF2-40B4-BE49-F238E27FC236}">
                <a16:creationId xmlns:a16="http://schemas.microsoft.com/office/drawing/2014/main" id="{ADA627D6-9C18-43E3-917F-59C733690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5650" y="1857375"/>
            <a:ext cx="742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chemeClr val="hlink"/>
                </a:solidFill>
              </a:rPr>
              <a:t>T=T</a:t>
            </a:r>
            <a:r>
              <a:rPr lang="en-US" altLang="en-US" sz="1800" baseline="-25000">
                <a:solidFill>
                  <a:schemeClr val="hlink"/>
                </a:solidFill>
              </a:rPr>
              <a:t>3</a:t>
            </a:r>
            <a:endParaRPr lang="en-US" altLang="en-US" sz="1800">
              <a:solidFill>
                <a:schemeClr val="hlink"/>
              </a:solidFill>
            </a:endParaRPr>
          </a:p>
        </p:txBody>
      </p:sp>
      <p:sp>
        <p:nvSpPr>
          <p:cNvPr id="40987" name="Text Box 100">
            <a:extLst>
              <a:ext uri="{FF2B5EF4-FFF2-40B4-BE49-F238E27FC236}">
                <a16:creationId xmlns:a16="http://schemas.microsoft.com/office/drawing/2014/main" id="{D8627461-E156-47A2-AA33-1EFB8405F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062288"/>
            <a:ext cx="39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Monotype Corsiva" panose="03010101010201010101" pitchFamily="66" charset="0"/>
              </a:rPr>
              <a:t>v</a:t>
            </a:r>
          </a:p>
        </p:txBody>
      </p:sp>
      <p:sp>
        <p:nvSpPr>
          <p:cNvPr id="40988" name="Text Box 101">
            <a:extLst>
              <a:ext uri="{FF2B5EF4-FFF2-40B4-BE49-F238E27FC236}">
                <a16:creationId xmlns:a16="http://schemas.microsoft.com/office/drawing/2014/main" id="{219B77E9-6AA7-4AF1-900F-0FE4EAC56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572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</a:p>
        </p:txBody>
      </p:sp>
      <p:sp>
        <p:nvSpPr>
          <p:cNvPr id="315495" name="Text Box 103">
            <a:extLst>
              <a:ext uri="{FF2B5EF4-FFF2-40B4-BE49-F238E27FC236}">
                <a16:creationId xmlns:a16="http://schemas.microsoft.com/office/drawing/2014/main" id="{7B294E03-732D-4044-95F6-FBF1EF676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28888"/>
            <a:ext cx="669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0000CC"/>
                </a:solidFill>
              </a:rPr>
              <a:t>P=P</a:t>
            </a:r>
            <a:r>
              <a:rPr lang="en-US" altLang="en-US" sz="1800" baseline="-25000">
                <a:solidFill>
                  <a:srgbClr val="0000CC"/>
                </a:solidFill>
              </a:rPr>
              <a:t>1</a:t>
            </a:r>
            <a:endParaRPr lang="en-US" altLang="en-US" sz="1800">
              <a:solidFill>
                <a:srgbClr val="0000CC"/>
              </a:solidFill>
            </a:endParaRPr>
          </a:p>
        </p:txBody>
      </p:sp>
      <p:sp>
        <p:nvSpPr>
          <p:cNvPr id="315496" name="Text Box 104">
            <a:extLst>
              <a:ext uri="{FF2B5EF4-FFF2-40B4-BE49-F238E27FC236}">
                <a16:creationId xmlns:a16="http://schemas.microsoft.com/office/drawing/2014/main" id="{71B766CD-A869-4DC5-B82C-14F6E4DF0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95488"/>
            <a:ext cx="762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0000CC"/>
                </a:solidFill>
              </a:rPr>
              <a:t>P=P</a:t>
            </a:r>
            <a:r>
              <a:rPr lang="en-US" altLang="en-US" sz="1800" baseline="-25000">
                <a:solidFill>
                  <a:srgbClr val="0000CC"/>
                </a:solidFill>
              </a:rPr>
              <a:t>2</a:t>
            </a:r>
            <a:endParaRPr lang="en-US" altLang="en-US" sz="1800">
              <a:solidFill>
                <a:srgbClr val="0000CC"/>
              </a:solidFill>
            </a:endParaRPr>
          </a:p>
        </p:txBody>
      </p:sp>
      <p:sp>
        <p:nvSpPr>
          <p:cNvPr id="315497" name="Text Box 105">
            <a:extLst>
              <a:ext uri="{FF2B5EF4-FFF2-40B4-BE49-F238E27FC236}">
                <a16:creationId xmlns:a16="http://schemas.microsoft.com/office/drawing/2014/main" id="{90B093C6-DD64-42FC-9F21-98CE7C0C1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85888"/>
            <a:ext cx="742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0000CC"/>
                </a:solidFill>
              </a:rPr>
              <a:t>P=P</a:t>
            </a:r>
            <a:r>
              <a:rPr lang="en-US" altLang="en-US" sz="1800" baseline="-25000">
                <a:solidFill>
                  <a:srgbClr val="0000CC"/>
                </a:solidFill>
              </a:rPr>
              <a:t>3</a:t>
            </a:r>
            <a:endParaRPr lang="en-US" altLang="en-US" sz="1800">
              <a:solidFill>
                <a:srgbClr val="0000CC"/>
              </a:solidFill>
            </a:endParaRPr>
          </a:p>
        </p:txBody>
      </p:sp>
      <p:sp>
        <p:nvSpPr>
          <p:cNvPr id="315498" name="Text Box 106">
            <a:extLst>
              <a:ext uri="{FF2B5EF4-FFF2-40B4-BE49-F238E27FC236}">
                <a16:creationId xmlns:a16="http://schemas.microsoft.com/office/drawing/2014/main" id="{B0001565-98B1-4874-A94B-9ABE2E69D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95375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CC33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sz="1800">
                <a:solidFill>
                  <a:srgbClr val="33CC33"/>
                </a:solidFill>
              </a:rPr>
              <a:t>=</a:t>
            </a:r>
            <a:r>
              <a:rPr lang="en-US" altLang="en-US" sz="1800">
                <a:solidFill>
                  <a:srgbClr val="33CC33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sz="1800" baseline="-25000">
                <a:solidFill>
                  <a:srgbClr val="33CC33"/>
                </a:solidFill>
              </a:rPr>
              <a:t>1</a:t>
            </a:r>
            <a:endParaRPr lang="en-US" altLang="en-US" sz="1800">
              <a:solidFill>
                <a:srgbClr val="33CC33"/>
              </a:solidFill>
            </a:endParaRPr>
          </a:p>
        </p:txBody>
      </p:sp>
      <p:sp>
        <p:nvSpPr>
          <p:cNvPr id="315499" name="Text Box 107">
            <a:extLst>
              <a:ext uri="{FF2B5EF4-FFF2-40B4-BE49-F238E27FC236}">
                <a16:creationId xmlns:a16="http://schemas.microsoft.com/office/drawing/2014/main" id="{5D94BA2D-0044-45CA-9046-EFA7C34E9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081088"/>
            <a:ext cx="762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CC33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sz="1800">
                <a:solidFill>
                  <a:srgbClr val="33CC33"/>
                </a:solidFill>
              </a:rPr>
              <a:t>=</a:t>
            </a:r>
            <a:r>
              <a:rPr lang="en-US" altLang="en-US" sz="1800">
                <a:solidFill>
                  <a:srgbClr val="33CC33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sz="1800" baseline="-25000">
                <a:solidFill>
                  <a:srgbClr val="33CC33"/>
                </a:solidFill>
              </a:rPr>
              <a:t>2</a:t>
            </a:r>
            <a:endParaRPr lang="en-US" altLang="en-US" sz="1800">
              <a:solidFill>
                <a:srgbClr val="33CC33"/>
              </a:solidFill>
            </a:endParaRPr>
          </a:p>
        </p:txBody>
      </p:sp>
      <p:sp>
        <p:nvSpPr>
          <p:cNvPr id="315500" name="Text Box 108">
            <a:extLst>
              <a:ext uri="{FF2B5EF4-FFF2-40B4-BE49-F238E27FC236}">
                <a16:creationId xmlns:a16="http://schemas.microsoft.com/office/drawing/2014/main" id="{C8C21827-2EB0-472B-A7CC-96107A549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6050" y="1081088"/>
            <a:ext cx="742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33CC33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sz="1800">
                <a:solidFill>
                  <a:srgbClr val="33CC33"/>
                </a:solidFill>
              </a:rPr>
              <a:t>=</a:t>
            </a:r>
            <a:r>
              <a:rPr lang="en-US" altLang="en-US" sz="1800">
                <a:solidFill>
                  <a:srgbClr val="33CC33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sz="1800" baseline="-25000">
                <a:solidFill>
                  <a:srgbClr val="33CC33"/>
                </a:solidFill>
              </a:rPr>
              <a:t>3</a:t>
            </a:r>
            <a:endParaRPr lang="en-US" altLang="en-US" sz="1800">
              <a:solidFill>
                <a:srgbClr val="33CC33"/>
              </a:solidFill>
            </a:endParaRPr>
          </a:p>
        </p:txBody>
      </p:sp>
      <p:sp>
        <p:nvSpPr>
          <p:cNvPr id="315501" name="Line 109">
            <a:extLst>
              <a:ext uri="{FF2B5EF4-FFF2-40B4-BE49-F238E27FC236}">
                <a16:creationId xmlns:a16="http://schemas.microsoft.com/office/drawing/2014/main" id="{144243EA-4821-4C78-A842-B9695E9AA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66888"/>
            <a:ext cx="25908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15502" name="Line 110">
            <a:extLst>
              <a:ext uri="{FF2B5EF4-FFF2-40B4-BE49-F238E27FC236}">
                <a16:creationId xmlns:a16="http://schemas.microsoft.com/office/drawing/2014/main" id="{EF9E07F7-236E-450F-A05B-9F63C9D222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300288"/>
            <a:ext cx="25908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15503" name="Line 111">
            <a:extLst>
              <a:ext uri="{FF2B5EF4-FFF2-40B4-BE49-F238E27FC236}">
                <a16:creationId xmlns:a16="http://schemas.microsoft.com/office/drawing/2014/main" id="{EF5DE4B9-B6C7-4DAC-B690-E0F5E2814A0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833688"/>
            <a:ext cx="25908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15504" name="Line 112">
            <a:extLst>
              <a:ext uri="{FF2B5EF4-FFF2-40B4-BE49-F238E27FC236}">
                <a16:creationId xmlns:a16="http://schemas.microsoft.com/office/drawing/2014/main" id="{5C2096D6-3125-4CB1-92D1-F1234358F8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1385888"/>
            <a:ext cx="0" cy="190500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15505" name="Line 113">
            <a:extLst>
              <a:ext uri="{FF2B5EF4-FFF2-40B4-BE49-F238E27FC236}">
                <a16:creationId xmlns:a16="http://schemas.microsoft.com/office/drawing/2014/main" id="{1AC5254C-5FA3-4005-BA3A-DA0C0AD0EE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1385888"/>
            <a:ext cx="0" cy="190500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15506" name="Line 114">
            <a:extLst>
              <a:ext uri="{FF2B5EF4-FFF2-40B4-BE49-F238E27FC236}">
                <a16:creationId xmlns:a16="http://schemas.microsoft.com/office/drawing/2014/main" id="{2EBBBACC-9D0A-4FC9-9EFD-01166756C3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385888"/>
            <a:ext cx="0" cy="190500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1001" name="Text Box 115">
            <a:extLst>
              <a:ext uri="{FF2B5EF4-FFF2-40B4-BE49-F238E27FC236}">
                <a16:creationId xmlns:a16="http://schemas.microsoft.com/office/drawing/2014/main" id="{BDFB131E-DFB3-4D6D-8739-499ED2D52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236663"/>
            <a:ext cx="5619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Every point on the </a:t>
            </a:r>
            <a:r>
              <a:rPr lang="en-US" altLang="en-US" sz="1800"/>
              <a:t>P-</a:t>
            </a:r>
            <a:r>
              <a:rPr lang="en-US" altLang="en-US" sz="1800">
                <a:latin typeface="Monotype Corsiva" panose="03010101010201010101" pitchFamily="66" charset="0"/>
              </a:rPr>
              <a:t>v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chart represents </a:t>
            </a:r>
            <a:r>
              <a:rPr lang="en-US" altLang="en-US" sz="1800" i="0" u="sng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state</a:t>
            </a:r>
          </a:p>
        </p:txBody>
      </p:sp>
      <p:sp>
        <p:nvSpPr>
          <p:cNvPr id="315508" name="Text Box 116">
            <a:extLst>
              <a:ext uri="{FF2B5EF4-FFF2-40B4-BE49-F238E27FC236}">
                <a16:creationId xmlns:a16="http://schemas.microsoft.com/office/drawing/2014/main" id="{5C553072-819D-460B-B8F3-B0009FB63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720850"/>
            <a:ext cx="4333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Lines  of </a:t>
            </a:r>
            <a:r>
              <a:rPr lang="en-US" altLang="en-US" sz="1800"/>
              <a:t>P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= constant </a:t>
            </a:r>
            <a:r>
              <a:rPr lang="en-US" altLang="en-US" sz="1800" i="0" u="sng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 intersect</a:t>
            </a:r>
          </a:p>
        </p:txBody>
      </p:sp>
      <p:sp>
        <p:nvSpPr>
          <p:cNvPr id="315509" name="Text Box 117">
            <a:extLst>
              <a:ext uri="{FF2B5EF4-FFF2-40B4-BE49-F238E27FC236}">
                <a16:creationId xmlns:a16="http://schemas.microsoft.com/office/drawing/2014/main" id="{34D52747-FBA3-4B7F-980F-EC8BFEAED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455863"/>
            <a:ext cx="3625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Same for lines  of </a:t>
            </a:r>
            <a:r>
              <a:rPr lang="en-US" altLang="en-US" sz="1800">
                <a:latin typeface="Monotype Corsiva" panose="03010101010201010101" pitchFamily="66" charset="0"/>
                <a:cs typeface="Arial" panose="020B0604020202020204" pitchFamily="34" charset="0"/>
              </a:rPr>
              <a:t>v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= constant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en-US" sz="1800"/>
              <a:t>T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= constant</a:t>
            </a:r>
          </a:p>
        </p:txBody>
      </p:sp>
      <p:sp>
        <p:nvSpPr>
          <p:cNvPr id="41004" name="Oval 118">
            <a:extLst>
              <a:ext uri="{FF2B5EF4-FFF2-40B4-BE49-F238E27FC236}">
                <a16:creationId xmlns:a16="http://schemas.microsoft.com/office/drawing/2014/main" id="{D952CBD2-8246-4D23-A335-B6C54A587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2209800"/>
            <a:ext cx="182563" cy="182563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20">
            <a:extLst>
              <a:ext uri="{FF2B5EF4-FFF2-40B4-BE49-F238E27FC236}">
                <a16:creationId xmlns:a16="http://schemas.microsoft.com/office/drawing/2014/main" id="{A7C75B09-D80C-4FE0-8BD6-FDAF644EA5D8}"/>
              </a:ext>
            </a:extLst>
          </p:cNvPr>
          <p:cNvGrpSpPr>
            <a:grpSpLocks/>
          </p:cNvGrpSpPr>
          <p:nvPr/>
        </p:nvGrpSpPr>
        <p:grpSpPr bwMode="auto">
          <a:xfrm>
            <a:off x="357188" y="3608388"/>
            <a:ext cx="8405812" cy="2459037"/>
            <a:chOff x="225" y="2273"/>
            <a:chExt cx="5295" cy="1549"/>
          </a:xfrm>
        </p:grpSpPr>
        <p:sp>
          <p:nvSpPr>
            <p:cNvPr id="41006" name="Text Box 3">
              <a:extLst>
                <a:ext uri="{FF2B5EF4-FFF2-40B4-BE49-F238E27FC236}">
                  <a16:creationId xmlns:a16="http://schemas.microsoft.com/office/drawing/2014/main" id="{71238026-5E8B-4266-91C9-405E68348C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2504"/>
              <a:ext cx="2788" cy="582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Starting from a given state, </a:t>
              </a:r>
              <a:r>
                <a:rPr lang="en-US" altLang="en-US" sz="1800" u="sng">
                  <a:solidFill>
                    <a:schemeClr val="hlin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 </a:t>
              </a:r>
              <a:r>
                <a:rPr lang="en-US" altLang="en-US" sz="1800" u="sng">
                  <a:solidFill>
                    <a:srgbClr val="FD012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Cannot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Construct 2 </a:t>
              </a:r>
              <a:r>
                <a:rPr lang="en-US" altLang="en-US" sz="1800" u="sng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different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processes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that  are reversible and adiabatic</a:t>
              </a:r>
            </a:p>
          </p:txBody>
        </p:sp>
        <p:sp>
          <p:nvSpPr>
            <p:cNvPr id="41007" name="Line 5">
              <a:extLst>
                <a:ext uri="{FF2B5EF4-FFF2-40B4-BE49-F238E27FC236}">
                  <a16:creationId xmlns:a16="http://schemas.microsoft.com/office/drawing/2014/main" id="{0A8B1A61-6D70-4CEE-A114-D90FC1E19B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3630"/>
              <a:ext cx="1680" cy="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8" name="Line 6">
              <a:extLst>
                <a:ext uri="{FF2B5EF4-FFF2-40B4-BE49-F238E27FC236}">
                  <a16:creationId xmlns:a16="http://schemas.microsoft.com/office/drawing/2014/main" id="{018035E2-3A25-406A-A9C6-8D7E42EE8C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2631"/>
              <a:ext cx="0" cy="106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9" name="Text Box 18">
              <a:extLst>
                <a:ext uri="{FF2B5EF4-FFF2-40B4-BE49-F238E27FC236}">
                  <a16:creationId xmlns:a16="http://schemas.microsoft.com/office/drawing/2014/main" id="{0C95EDB2-9B52-4ADD-BA16-7BC8049AD7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70" y="3591"/>
              <a:ext cx="2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latin typeface="Monotype Corsiva" panose="03010101010201010101" pitchFamily="66" charset="0"/>
                </a:rPr>
                <a:t>v</a:t>
              </a:r>
            </a:p>
          </p:txBody>
        </p:sp>
        <p:sp>
          <p:nvSpPr>
            <p:cNvPr id="41010" name="Text Box 19">
              <a:extLst>
                <a:ext uri="{FF2B5EF4-FFF2-40B4-BE49-F238E27FC236}">
                  <a16:creationId xmlns:a16="http://schemas.microsoft.com/office/drawing/2014/main" id="{AD00E7B0-13D4-48C1-B1F5-12E988DF4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430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</a:p>
          </p:txBody>
        </p:sp>
        <p:sp>
          <p:nvSpPr>
            <p:cNvPr id="41011" name="Text Box 119">
              <a:extLst>
                <a:ext uri="{FF2B5EF4-FFF2-40B4-BE49-F238E27FC236}">
                  <a16:creationId xmlns:a16="http://schemas.microsoft.com/office/drawing/2014/main" id="{5E8A3C4C-F3F1-492B-AB93-44C5CE1642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" y="2273"/>
              <a:ext cx="11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Caratheodory: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5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5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5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5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5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5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5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5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5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5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5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5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1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15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15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5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5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5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5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5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5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5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5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5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5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5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5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15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15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15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500"/>
                                        <p:tgtEl>
                                          <p:spTgt spid="31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500"/>
                                        <p:tgtEl>
                                          <p:spTgt spid="31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500"/>
                                        <p:tgtEl>
                                          <p:spTgt spid="31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1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1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1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500"/>
                                        <p:tgtEl>
                                          <p:spTgt spid="3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500"/>
                                        <p:tgtEl>
                                          <p:spTgt spid="3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500"/>
                                        <p:tgtEl>
                                          <p:spTgt spid="3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5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15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15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15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15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15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15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15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15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15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8" dur="2000"/>
                                        <p:tgtEl>
                                          <p:spTgt spid="3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1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5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1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1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15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15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15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15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15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1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7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15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15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154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3625"/>
                            </p:stCondLst>
                            <p:childTnLst>
                              <p:par>
                                <p:cTn id="18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15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15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154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3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9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315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315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3154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4775"/>
                            </p:stCondLst>
                            <p:childTnLst>
                              <p:par>
                                <p:cTn id="19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15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315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3154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403" grpId="0"/>
      <p:bldP spid="315396" grpId="0"/>
      <p:bldP spid="315407" grpId="0"/>
      <p:bldP spid="315408" grpId="0"/>
      <p:bldP spid="315409" grpId="0"/>
      <p:bldP spid="315421" grpId="0" animBg="1"/>
      <p:bldP spid="315423" grpId="0" animBg="1"/>
      <p:bldP spid="315432" grpId="0"/>
      <p:bldP spid="315489" grpId="0"/>
      <p:bldP spid="315490" grpId="0"/>
      <p:bldP spid="315491" grpId="0"/>
      <p:bldP spid="315495" grpId="0"/>
      <p:bldP spid="315496" grpId="0"/>
      <p:bldP spid="315497" grpId="0"/>
      <p:bldP spid="315498" grpId="0"/>
      <p:bldP spid="315499" grpId="0"/>
      <p:bldP spid="315500" grpId="0"/>
      <p:bldP spid="315508" grpId="0"/>
      <p:bldP spid="3155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60" name="Text Box 4">
            <a:extLst>
              <a:ext uri="{FF2B5EF4-FFF2-40B4-BE49-F238E27FC236}">
                <a16:creationId xmlns:a16="http://schemas.microsoft.com/office/drawing/2014/main" id="{BF4513EC-5B03-43FE-80B5-FB9290640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462338"/>
            <a:ext cx="1595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Can one put:</a:t>
            </a:r>
          </a:p>
        </p:txBody>
      </p:sp>
      <p:sp>
        <p:nvSpPr>
          <p:cNvPr id="43011" name="Rectangle 5">
            <a:extLst>
              <a:ext uri="{FF2B5EF4-FFF2-40B4-BE49-F238E27FC236}">
                <a16:creationId xmlns:a16="http://schemas.microsoft.com/office/drawing/2014/main" id="{682A3DAB-13B8-488A-87FF-9EB258BE1E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25" y="279400"/>
            <a:ext cx="7453313" cy="588963"/>
          </a:xfrm>
        </p:spPr>
        <p:txBody>
          <a:bodyPr/>
          <a:lstStyle/>
          <a:p>
            <a:r>
              <a:rPr lang="en-US" altLang="en-US"/>
              <a:t>Entropy starting from Caratheodory</a:t>
            </a:r>
          </a:p>
        </p:txBody>
      </p:sp>
      <p:sp>
        <p:nvSpPr>
          <p:cNvPr id="43012" name="Line 7">
            <a:extLst>
              <a:ext uri="{FF2B5EF4-FFF2-40B4-BE49-F238E27FC236}">
                <a16:creationId xmlns:a16="http://schemas.microsoft.com/office/drawing/2014/main" id="{51964F24-A201-42E9-B43D-6DC2EC13ED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5850" y="3048000"/>
            <a:ext cx="2667000" cy="14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Line 8">
            <a:extLst>
              <a:ext uri="{FF2B5EF4-FFF2-40B4-BE49-F238E27FC236}">
                <a16:creationId xmlns:a16="http://schemas.microsoft.com/office/drawing/2014/main" id="{D162FB0E-1E8E-4C11-A03F-50D41E5D96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2050" y="1462088"/>
            <a:ext cx="0" cy="1738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" name="Arc 9">
            <a:extLst>
              <a:ext uri="{FF2B5EF4-FFF2-40B4-BE49-F238E27FC236}">
                <a16:creationId xmlns:a16="http://schemas.microsoft.com/office/drawing/2014/main" id="{42B0E0B4-2455-41B0-B44D-E9D82CF64FA8}"/>
              </a:ext>
            </a:extLst>
          </p:cNvPr>
          <p:cNvSpPr>
            <a:spLocks/>
          </p:cNvSpPr>
          <p:nvPr/>
        </p:nvSpPr>
        <p:spPr bwMode="auto">
          <a:xfrm flipH="1" flipV="1">
            <a:off x="6242050" y="1846263"/>
            <a:ext cx="2476500" cy="1063625"/>
          </a:xfrm>
          <a:custGeom>
            <a:avLst/>
            <a:gdLst>
              <a:gd name="T0" fmla="*/ 2147483646 w 21061"/>
              <a:gd name="T1" fmla="*/ 0 h 21520"/>
              <a:gd name="T2" fmla="*/ 2147483646 w 21061"/>
              <a:gd name="T3" fmla="*/ 2147483646 h 21520"/>
              <a:gd name="T4" fmla="*/ 0 w 21061"/>
              <a:gd name="T5" fmla="*/ 2147483646 h 21520"/>
              <a:gd name="T6" fmla="*/ 0 60000 65536"/>
              <a:gd name="T7" fmla="*/ 0 60000 65536"/>
              <a:gd name="T8" fmla="*/ 0 60000 65536"/>
              <a:gd name="T9" fmla="*/ 0 w 21061"/>
              <a:gd name="T10" fmla="*/ 0 h 21520"/>
              <a:gd name="T11" fmla="*/ 21061 w 21061"/>
              <a:gd name="T12" fmla="*/ 21520 h 215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61" h="21520" fill="none" extrusionOk="0">
                <a:moveTo>
                  <a:pt x="1857" y="-1"/>
                </a:moveTo>
                <a:cubicBezTo>
                  <a:pt x="11213" y="807"/>
                  <a:pt x="18976" y="7567"/>
                  <a:pt x="21061" y="16724"/>
                </a:cubicBezTo>
              </a:path>
              <a:path w="21061" h="21520" stroke="0" extrusionOk="0">
                <a:moveTo>
                  <a:pt x="1857" y="-1"/>
                </a:moveTo>
                <a:cubicBezTo>
                  <a:pt x="11213" y="807"/>
                  <a:pt x="18976" y="7567"/>
                  <a:pt x="21061" y="16724"/>
                </a:cubicBezTo>
                <a:lnTo>
                  <a:pt x="0" y="21520"/>
                </a:lnTo>
                <a:lnTo>
                  <a:pt x="1857" y="-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Arc 10">
            <a:extLst>
              <a:ext uri="{FF2B5EF4-FFF2-40B4-BE49-F238E27FC236}">
                <a16:creationId xmlns:a16="http://schemas.microsoft.com/office/drawing/2014/main" id="{FC1C2DDF-EDC0-48E2-98F6-666B5AA6C626}"/>
              </a:ext>
            </a:extLst>
          </p:cNvPr>
          <p:cNvSpPr>
            <a:spLocks/>
          </p:cNvSpPr>
          <p:nvPr/>
        </p:nvSpPr>
        <p:spPr bwMode="auto">
          <a:xfrm flipH="1" flipV="1">
            <a:off x="6318250" y="1462088"/>
            <a:ext cx="2476500" cy="1063625"/>
          </a:xfrm>
          <a:custGeom>
            <a:avLst/>
            <a:gdLst>
              <a:gd name="T0" fmla="*/ 2147483646 w 21061"/>
              <a:gd name="T1" fmla="*/ 0 h 21520"/>
              <a:gd name="T2" fmla="*/ 2147483646 w 21061"/>
              <a:gd name="T3" fmla="*/ 2147483646 h 21520"/>
              <a:gd name="T4" fmla="*/ 0 w 21061"/>
              <a:gd name="T5" fmla="*/ 2147483646 h 21520"/>
              <a:gd name="T6" fmla="*/ 0 60000 65536"/>
              <a:gd name="T7" fmla="*/ 0 60000 65536"/>
              <a:gd name="T8" fmla="*/ 0 60000 65536"/>
              <a:gd name="T9" fmla="*/ 0 w 21061"/>
              <a:gd name="T10" fmla="*/ 0 h 21520"/>
              <a:gd name="T11" fmla="*/ 21061 w 21061"/>
              <a:gd name="T12" fmla="*/ 21520 h 215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61" h="21520" fill="none" extrusionOk="0">
                <a:moveTo>
                  <a:pt x="1857" y="-1"/>
                </a:moveTo>
                <a:cubicBezTo>
                  <a:pt x="11213" y="807"/>
                  <a:pt x="18976" y="7567"/>
                  <a:pt x="21061" y="16724"/>
                </a:cubicBezTo>
              </a:path>
              <a:path w="21061" h="21520" stroke="0" extrusionOk="0">
                <a:moveTo>
                  <a:pt x="1857" y="-1"/>
                </a:moveTo>
                <a:cubicBezTo>
                  <a:pt x="11213" y="807"/>
                  <a:pt x="18976" y="7567"/>
                  <a:pt x="21061" y="16724"/>
                </a:cubicBezTo>
                <a:lnTo>
                  <a:pt x="0" y="21520"/>
                </a:lnTo>
                <a:lnTo>
                  <a:pt x="1857" y="-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Arc 11">
            <a:extLst>
              <a:ext uri="{FF2B5EF4-FFF2-40B4-BE49-F238E27FC236}">
                <a16:creationId xmlns:a16="http://schemas.microsoft.com/office/drawing/2014/main" id="{8856F100-EB7B-487A-82CD-A94B2334EC55}"/>
              </a:ext>
            </a:extLst>
          </p:cNvPr>
          <p:cNvSpPr>
            <a:spLocks/>
          </p:cNvSpPr>
          <p:nvPr/>
        </p:nvSpPr>
        <p:spPr bwMode="auto">
          <a:xfrm flipH="1" flipV="1">
            <a:off x="6584950" y="1157288"/>
            <a:ext cx="2476500" cy="1047750"/>
          </a:xfrm>
          <a:custGeom>
            <a:avLst/>
            <a:gdLst>
              <a:gd name="T0" fmla="*/ 2147483646 w 21061"/>
              <a:gd name="T1" fmla="*/ 0 h 21213"/>
              <a:gd name="T2" fmla="*/ 2147483646 w 21061"/>
              <a:gd name="T3" fmla="*/ 2147483646 h 21213"/>
              <a:gd name="T4" fmla="*/ 0 w 21061"/>
              <a:gd name="T5" fmla="*/ 2147483646 h 21213"/>
              <a:gd name="T6" fmla="*/ 0 60000 65536"/>
              <a:gd name="T7" fmla="*/ 0 60000 65536"/>
              <a:gd name="T8" fmla="*/ 0 60000 65536"/>
              <a:gd name="T9" fmla="*/ 0 w 21061"/>
              <a:gd name="T10" fmla="*/ 0 h 21213"/>
              <a:gd name="T11" fmla="*/ 21061 w 21061"/>
              <a:gd name="T12" fmla="*/ 21213 h 212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61" h="21213" fill="none" extrusionOk="0">
                <a:moveTo>
                  <a:pt x="4072" y="0"/>
                </a:moveTo>
                <a:cubicBezTo>
                  <a:pt x="12491" y="1616"/>
                  <a:pt x="19157" y="8059"/>
                  <a:pt x="21061" y="16417"/>
                </a:cubicBezTo>
              </a:path>
              <a:path w="21061" h="21213" stroke="0" extrusionOk="0">
                <a:moveTo>
                  <a:pt x="4072" y="0"/>
                </a:moveTo>
                <a:cubicBezTo>
                  <a:pt x="12491" y="1616"/>
                  <a:pt x="19157" y="8059"/>
                  <a:pt x="21061" y="16417"/>
                </a:cubicBezTo>
                <a:lnTo>
                  <a:pt x="0" y="21213"/>
                </a:lnTo>
                <a:lnTo>
                  <a:pt x="4072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Text Box 13">
            <a:extLst>
              <a:ext uri="{FF2B5EF4-FFF2-40B4-BE49-F238E27FC236}">
                <a16:creationId xmlns:a16="http://schemas.microsoft.com/office/drawing/2014/main" id="{7D313B01-9CB7-4381-8FC1-2057CBD17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850" y="1066800"/>
            <a:ext cx="12747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Reversible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Adiabatic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  <a:endParaRPr lang="en-US" altLang="en-US" sz="1800" i="0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8" name="Line 14">
            <a:extLst>
              <a:ext uri="{FF2B5EF4-FFF2-40B4-BE49-F238E27FC236}">
                <a16:creationId xmlns:a16="http://schemas.microsoft.com/office/drawing/2014/main" id="{B93BD391-40D1-4016-8C87-E38BA9801F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47050" y="1995488"/>
            <a:ext cx="609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15">
            <a:extLst>
              <a:ext uri="{FF2B5EF4-FFF2-40B4-BE49-F238E27FC236}">
                <a16:creationId xmlns:a16="http://schemas.microsoft.com/office/drawing/2014/main" id="{BA89D6A8-B1C8-431D-A97B-641F56717A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0850" y="1995488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16">
            <a:extLst>
              <a:ext uri="{FF2B5EF4-FFF2-40B4-BE49-F238E27FC236}">
                <a16:creationId xmlns:a16="http://schemas.microsoft.com/office/drawing/2014/main" id="{9EF5DFD8-8D7E-4156-B4F6-3C67807207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3250" y="1995488"/>
            <a:ext cx="533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Text Box 18">
            <a:extLst>
              <a:ext uri="{FF2B5EF4-FFF2-40B4-BE49-F238E27FC236}">
                <a16:creationId xmlns:a16="http://schemas.microsoft.com/office/drawing/2014/main" id="{89BE34E4-5DA8-45C9-BB9C-F0E0FE70F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2013" y="2682875"/>
            <a:ext cx="568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s=s</a:t>
            </a:r>
            <a:r>
              <a:rPr lang="en-US" altLang="en-US" sz="1800" baseline="-25000"/>
              <a:t>1</a:t>
            </a:r>
            <a:endParaRPr lang="en-US" altLang="en-US" sz="1800"/>
          </a:p>
        </p:txBody>
      </p:sp>
      <p:sp>
        <p:nvSpPr>
          <p:cNvPr id="43022" name="Text Box 19">
            <a:extLst>
              <a:ext uri="{FF2B5EF4-FFF2-40B4-BE49-F238E27FC236}">
                <a16:creationId xmlns:a16="http://schemas.microsoft.com/office/drawing/2014/main" id="{9AB2EC13-C6C1-4448-968C-7A9C07E77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8050" y="2390775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s=s</a:t>
            </a:r>
            <a:r>
              <a:rPr lang="en-US" altLang="en-US" sz="1800" baseline="-25000"/>
              <a:t>2</a:t>
            </a:r>
            <a:endParaRPr lang="en-US" altLang="en-US" sz="1800"/>
          </a:p>
        </p:txBody>
      </p:sp>
      <p:sp>
        <p:nvSpPr>
          <p:cNvPr id="43023" name="Text Box 20">
            <a:extLst>
              <a:ext uri="{FF2B5EF4-FFF2-40B4-BE49-F238E27FC236}">
                <a16:creationId xmlns:a16="http://schemas.microsoft.com/office/drawing/2014/main" id="{6E527A36-2BCE-4820-B85B-C52121633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0" y="2071688"/>
            <a:ext cx="6556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s=s</a:t>
            </a:r>
            <a:r>
              <a:rPr lang="en-US" altLang="en-US" sz="1800" baseline="-25000"/>
              <a:t>3</a:t>
            </a:r>
            <a:endParaRPr lang="en-US" altLang="en-US" sz="1800"/>
          </a:p>
        </p:txBody>
      </p:sp>
      <p:sp>
        <p:nvSpPr>
          <p:cNvPr id="43024" name="Text Box 21">
            <a:extLst>
              <a:ext uri="{FF2B5EF4-FFF2-40B4-BE49-F238E27FC236}">
                <a16:creationId xmlns:a16="http://schemas.microsoft.com/office/drawing/2014/main" id="{20C5715A-DE17-46FC-BCB8-768494CF4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0775" y="2986088"/>
            <a:ext cx="39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Monotype Corsiva" panose="03010101010201010101" pitchFamily="66" charset="0"/>
              </a:rPr>
              <a:t>v</a:t>
            </a:r>
          </a:p>
        </p:txBody>
      </p:sp>
      <p:sp>
        <p:nvSpPr>
          <p:cNvPr id="43025" name="Text Box 22">
            <a:extLst>
              <a:ext uri="{FF2B5EF4-FFF2-40B4-BE49-F238E27FC236}">
                <a16:creationId xmlns:a16="http://schemas.microsoft.com/office/drawing/2014/main" id="{92C8E1E0-6D3D-4C0B-88E6-82C5499DE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114300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</a:p>
        </p:txBody>
      </p:sp>
      <p:sp>
        <p:nvSpPr>
          <p:cNvPr id="813084" name="Text Box 28">
            <a:extLst>
              <a:ext uri="{FF2B5EF4-FFF2-40B4-BE49-F238E27FC236}">
                <a16:creationId xmlns:a16="http://schemas.microsoft.com/office/drawing/2014/main" id="{CA764B18-6A0D-4D37-8E4D-8B5A8E0ED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1676400"/>
            <a:ext cx="1749425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Special Case: </a:t>
            </a:r>
          </a:p>
        </p:txBody>
      </p:sp>
      <p:sp>
        <p:nvSpPr>
          <p:cNvPr id="813086" name="Text Box 30">
            <a:extLst>
              <a:ext uri="{FF2B5EF4-FFF2-40B4-BE49-F238E27FC236}">
                <a16:creationId xmlns:a16="http://schemas.microsoft.com/office/drawing/2014/main" id="{949A2E69-9CE5-48D2-B6DC-EE4ED5FD9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675188"/>
            <a:ext cx="2568575" cy="369332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 err="1"/>
              <a:t>dS</a:t>
            </a:r>
            <a:r>
              <a:rPr lang="en-US" altLang="en-US" sz="1800" i="0" dirty="0">
                <a:latin typeface="Arial" panose="020B0604020202020204" pitchFamily="34" charset="0"/>
              </a:rPr>
              <a:t> = </a:t>
            </a:r>
            <a:r>
              <a:rPr lang="en-US" altLang="en-US" sz="1800" i="0" dirty="0"/>
              <a:t>(</a:t>
            </a:r>
            <a:r>
              <a:rPr lang="en-US" altLang="en-US" sz="1800" dirty="0"/>
              <a:t>1/T</a:t>
            </a:r>
            <a:r>
              <a:rPr lang="en-US" altLang="en-US" sz="1800" i="0" dirty="0"/>
              <a:t>) </a:t>
            </a:r>
            <a:r>
              <a:rPr lang="en-US" altLang="en-US" sz="1800" dirty="0" err="1"/>
              <a:t>dU</a:t>
            </a:r>
            <a:r>
              <a:rPr lang="en-US" altLang="en-US" sz="1800" dirty="0"/>
              <a:t> + (P/T) </a:t>
            </a:r>
            <a:r>
              <a:rPr lang="en-US" altLang="en-US" sz="1800" dirty="0" err="1"/>
              <a:t>dV</a:t>
            </a:r>
            <a:endParaRPr lang="en-US" altLang="en-US" dirty="0">
              <a:latin typeface="Monotype Corsiva" panose="03010101010201010101" pitchFamily="66" charset="0"/>
            </a:endParaRPr>
          </a:p>
        </p:txBody>
      </p:sp>
      <p:sp>
        <p:nvSpPr>
          <p:cNvPr id="813087" name="Text Box 31">
            <a:extLst>
              <a:ext uri="{FF2B5EF4-FFF2-40B4-BE49-F238E27FC236}">
                <a16:creationId xmlns:a16="http://schemas.microsoft.com/office/drawing/2014/main" id="{DA77F84B-11FA-4B5C-8B73-CD389551A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052888"/>
            <a:ext cx="2620963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Integration Factor: </a:t>
            </a:r>
            <a:r>
              <a:rPr lang="en-US" altLang="en-US" sz="1800"/>
              <a:t>1/T</a:t>
            </a:r>
            <a:endParaRPr lang="en-US" altLang="en-US" sz="1800" i="0"/>
          </a:p>
        </p:txBody>
      </p:sp>
      <p:sp>
        <p:nvSpPr>
          <p:cNvPr id="813088" name="Text Box 32">
            <a:extLst>
              <a:ext uri="{FF2B5EF4-FFF2-40B4-BE49-F238E27FC236}">
                <a16:creationId xmlns:a16="http://schemas.microsoft.com/office/drawing/2014/main" id="{942EEC40-5CD3-42A0-A435-8ADB72DE8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2009775"/>
            <a:ext cx="24399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Reversible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Work of changing 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   volume ONLY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Perfect gas</a:t>
            </a:r>
          </a:p>
        </p:txBody>
      </p:sp>
      <p:sp>
        <p:nvSpPr>
          <p:cNvPr id="813089" name="Text Box 33">
            <a:extLst>
              <a:ext uri="{FF2B5EF4-FFF2-40B4-BE49-F238E27FC236}">
                <a16:creationId xmlns:a16="http://schemas.microsoft.com/office/drawing/2014/main" id="{88069A34-E55C-411D-B796-FB8FED450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914400"/>
            <a:ext cx="39671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How to express </a:t>
            </a:r>
            <a:r>
              <a:rPr lang="en-US" altLang="en-US" sz="1800"/>
              <a:t>S</a:t>
            </a:r>
            <a:r>
              <a:rPr lang="en-US" altLang="en-US" sz="1800" i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As a function of other properties ?</a:t>
            </a:r>
            <a:endParaRPr lang="en-US" altLang="en-US" sz="1800" i="0"/>
          </a:p>
        </p:txBody>
      </p:sp>
      <p:sp>
        <p:nvSpPr>
          <p:cNvPr id="813090" name="Line 34">
            <a:extLst>
              <a:ext uri="{FF2B5EF4-FFF2-40B4-BE49-F238E27FC236}">
                <a16:creationId xmlns:a16="http://schemas.microsoft.com/office/drawing/2014/main" id="{BE59CF3C-BB7F-4477-AB70-1F4FDD429B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3750" y="2209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3091" name="Line 35">
            <a:extLst>
              <a:ext uri="{FF2B5EF4-FFF2-40B4-BE49-F238E27FC236}">
                <a16:creationId xmlns:a16="http://schemas.microsoft.com/office/drawing/2014/main" id="{C5FCCF85-AB17-4CD2-B2BB-6FA86E213A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54350" y="260985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3092" name="Line 36">
            <a:extLst>
              <a:ext uri="{FF2B5EF4-FFF2-40B4-BE49-F238E27FC236}">
                <a16:creationId xmlns:a16="http://schemas.microsoft.com/office/drawing/2014/main" id="{41B4A7FB-F24B-4224-A796-28D37712B4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9150" y="2209800"/>
            <a:ext cx="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3093" name="Line 37">
            <a:extLst>
              <a:ext uri="{FF2B5EF4-FFF2-40B4-BE49-F238E27FC236}">
                <a16:creationId xmlns:a16="http://schemas.microsoft.com/office/drawing/2014/main" id="{D95D04C0-ECAD-4DFE-BCFA-C6E7801762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9150" y="2428875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2" name="Group 52">
            <a:extLst>
              <a:ext uri="{FF2B5EF4-FFF2-40B4-BE49-F238E27FC236}">
                <a16:creationId xmlns:a16="http://schemas.microsoft.com/office/drawing/2014/main" id="{D4471D1E-A3E8-4B8D-A64E-0DDB6C213097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1752600"/>
            <a:ext cx="1401763" cy="554038"/>
            <a:chOff x="2282" y="1324"/>
            <a:chExt cx="883" cy="349"/>
          </a:xfrm>
        </p:grpSpPr>
        <p:sp>
          <p:nvSpPr>
            <p:cNvPr id="43057" name="Text Box 27">
              <a:extLst>
                <a:ext uri="{FF2B5EF4-FFF2-40B4-BE49-F238E27FC236}">
                  <a16:creationId xmlns:a16="http://schemas.microsoft.com/office/drawing/2014/main" id="{CBA042D1-B2D8-4635-9695-B1987A61D7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324"/>
              <a:ext cx="15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.</a:t>
              </a:r>
            </a:p>
          </p:txBody>
        </p:sp>
        <p:sp>
          <p:nvSpPr>
            <p:cNvPr id="43058" name="Text Box 38">
              <a:extLst>
                <a:ext uri="{FF2B5EF4-FFF2-40B4-BE49-F238E27FC236}">
                  <a16:creationId xmlns:a16="http://schemas.microsoft.com/office/drawing/2014/main" id="{226783D3-0E25-41D6-A60D-B89F5B6F38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2" y="1440"/>
              <a:ext cx="883" cy="23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W dt = P dV</a:t>
              </a:r>
            </a:p>
          </p:txBody>
        </p:sp>
      </p:grpSp>
      <p:grpSp>
        <p:nvGrpSpPr>
          <p:cNvPr id="3" name="Group 54">
            <a:extLst>
              <a:ext uri="{FF2B5EF4-FFF2-40B4-BE49-F238E27FC236}">
                <a16:creationId xmlns:a16="http://schemas.microsoft.com/office/drawing/2014/main" id="{DA7D88B1-B702-4221-84C8-A8F845C7911B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317750"/>
            <a:ext cx="1897063" cy="550863"/>
            <a:chOff x="3360" y="2466"/>
            <a:chExt cx="1195" cy="347"/>
          </a:xfrm>
        </p:grpSpPr>
        <p:sp>
          <p:nvSpPr>
            <p:cNvPr id="43055" name="Text Box 29">
              <a:extLst>
                <a:ext uri="{FF2B5EF4-FFF2-40B4-BE49-F238E27FC236}">
                  <a16:creationId xmlns:a16="http://schemas.microsoft.com/office/drawing/2014/main" id="{4E239047-ADBE-42B5-B595-484021229E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2580"/>
              <a:ext cx="1195" cy="23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 dt = dU + P dV</a:t>
              </a:r>
            </a:p>
          </p:txBody>
        </p:sp>
        <p:sp>
          <p:nvSpPr>
            <p:cNvPr id="43056" name="Text Box 39">
              <a:extLst>
                <a:ext uri="{FF2B5EF4-FFF2-40B4-BE49-F238E27FC236}">
                  <a16:creationId xmlns:a16="http://schemas.microsoft.com/office/drawing/2014/main" id="{E361A98C-3F0A-4F22-B50A-817545F0EB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4" y="2466"/>
              <a:ext cx="15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.</a:t>
              </a:r>
            </a:p>
          </p:txBody>
        </p:sp>
      </p:grpSp>
      <p:sp>
        <p:nvSpPr>
          <p:cNvPr id="813096" name="Line 40">
            <a:extLst>
              <a:ext uri="{FF2B5EF4-FFF2-40B4-BE49-F238E27FC236}">
                <a16:creationId xmlns:a16="http://schemas.microsoft.com/office/drawing/2014/main" id="{B0278B5C-9544-4BA9-9F7D-6D1981BAD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4350" y="24574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4" name="Group 63">
            <a:extLst>
              <a:ext uri="{FF2B5EF4-FFF2-40B4-BE49-F238E27FC236}">
                <a16:creationId xmlns:a16="http://schemas.microsoft.com/office/drawing/2014/main" id="{5E4AAEEB-D4B1-48CD-8E4D-4BB550F2E634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3581400"/>
            <a:ext cx="3122613" cy="646113"/>
            <a:chOff x="3264" y="2256"/>
            <a:chExt cx="1967" cy="407"/>
          </a:xfrm>
        </p:grpSpPr>
        <p:sp>
          <p:nvSpPr>
            <p:cNvPr id="43052" name="Text Box 42">
              <a:extLst>
                <a:ext uri="{FF2B5EF4-FFF2-40B4-BE49-F238E27FC236}">
                  <a16:creationId xmlns:a16="http://schemas.microsoft.com/office/drawing/2014/main" id="{5DD7659A-53EF-47F3-BD7D-1BD847909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256"/>
              <a:ext cx="1247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NO! It is not a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total differential</a:t>
              </a:r>
            </a:p>
          </p:txBody>
        </p:sp>
        <p:sp>
          <p:nvSpPr>
            <p:cNvPr id="43053" name="AutoShape 43">
              <a:extLst>
                <a:ext uri="{FF2B5EF4-FFF2-40B4-BE49-F238E27FC236}">
                  <a16:creationId xmlns:a16="http://schemas.microsoft.com/office/drawing/2014/main" id="{A925EE08-D3AF-4C69-AC2D-1C375123A5E6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478" y="2183"/>
              <a:ext cx="99" cy="528"/>
            </a:xfrm>
            <a:prstGeom prst="leftBrace">
              <a:avLst>
                <a:gd name="adj1" fmla="val 44444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054" name="Line 44">
              <a:extLst>
                <a:ext uri="{FF2B5EF4-FFF2-40B4-BE49-F238E27FC236}">
                  <a16:creationId xmlns:a16="http://schemas.microsoft.com/office/drawing/2014/main" id="{2BE991C5-ADF3-47CA-A67E-712176F785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48" y="2448"/>
              <a:ext cx="33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13102" name="Line 46">
            <a:extLst>
              <a:ext uri="{FF2B5EF4-FFF2-40B4-BE49-F238E27FC236}">
                <a16:creationId xmlns:a16="http://schemas.microsoft.com/office/drawing/2014/main" id="{D9EC1BD5-D6FB-41EA-A192-ED7E1D68BD93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3124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3103" name="Line 47">
            <a:extLst>
              <a:ext uri="{FF2B5EF4-FFF2-40B4-BE49-F238E27FC236}">
                <a16:creationId xmlns:a16="http://schemas.microsoft.com/office/drawing/2014/main" id="{234E24DC-D6CC-4798-B396-CFAF55A2BE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2672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3104" name="Line 48">
            <a:extLst>
              <a:ext uri="{FF2B5EF4-FFF2-40B4-BE49-F238E27FC236}">
                <a16:creationId xmlns:a16="http://schemas.microsoft.com/office/drawing/2014/main" id="{91B55FAC-96E2-49CA-87A4-EE6879AE10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8100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3105" name="Text Box 49">
            <a:extLst>
              <a:ext uri="{FF2B5EF4-FFF2-40B4-BE49-F238E27FC236}">
                <a16:creationId xmlns:a16="http://schemas.microsoft.com/office/drawing/2014/main" id="{6240D69E-5A15-4246-BE2C-4101D6401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5045075"/>
            <a:ext cx="3284538" cy="646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S  is a state property,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d S = 0</a:t>
            </a:r>
            <a:r>
              <a:rPr lang="en-US" altLang="en-US" sz="1800" i="0">
                <a:latin typeface="Arial" panose="020B0604020202020204" pitchFamily="34" charset="0"/>
              </a:rPr>
              <a:t>  </a:t>
            </a:r>
            <a:r>
              <a:rPr lang="en-US" altLang="en-US" sz="1800"/>
              <a:t>(if reversible adiabatic)</a:t>
            </a:r>
          </a:p>
        </p:txBody>
      </p:sp>
      <p:graphicFrame>
        <p:nvGraphicFramePr>
          <p:cNvPr id="813106" name="Object 2">
            <a:extLst>
              <a:ext uri="{FF2B5EF4-FFF2-40B4-BE49-F238E27FC236}">
                <a16:creationId xmlns:a16="http://schemas.microsoft.com/office/drawing/2014/main" id="{20C7C891-7361-483D-934B-F93DE1F20DF1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6781800" y="4495800"/>
          <a:ext cx="19558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532" imgH="774364" progId="Equation.3">
                  <p:embed/>
                </p:oleObj>
              </mc:Choice>
              <mc:Fallback>
                <p:oleObj name="Equation" r:id="rId4" imgW="1307532" imgH="774364" progId="Equation.3">
                  <p:embed/>
                  <p:pic>
                    <p:nvPicPr>
                      <p:cNvPr id="813106" name="Object 2">
                        <a:extLst>
                          <a:ext uri="{FF2B5EF4-FFF2-40B4-BE49-F238E27FC236}">
                            <a16:creationId xmlns:a16="http://schemas.microsoft.com/office/drawing/2014/main" id="{20C7C891-7361-483D-934B-F93DE1F20D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495800"/>
                        <a:ext cx="1955800" cy="1158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3107" name="Text Box 51">
            <a:extLst>
              <a:ext uri="{FF2B5EF4-FFF2-40B4-BE49-F238E27FC236}">
                <a16:creationId xmlns:a16="http://schemas.microsoft.com/office/drawing/2014/main" id="{FD77512E-A3BA-4F4A-9471-4319B9AEB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5025" y="4648200"/>
            <a:ext cx="542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sym typeface="Wingdings" panose="05000000000000000000" pitchFamily="2" charset="2"/>
              </a:rPr>
              <a:t></a:t>
            </a:r>
            <a:endParaRPr lang="en-US" altLang="en-US" sz="1800" i="0">
              <a:sym typeface="Wingdings" panose="05000000000000000000" pitchFamily="2" charset="2"/>
            </a:endParaRPr>
          </a:p>
        </p:txBody>
      </p:sp>
      <p:grpSp>
        <p:nvGrpSpPr>
          <p:cNvPr id="5" name="Group 59">
            <a:extLst>
              <a:ext uri="{FF2B5EF4-FFF2-40B4-BE49-F238E27FC236}">
                <a16:creationId xmlns:a16="http://schemas.microsoft.com/office/drawing/2014/main" id="{A4EBBEA2-FB88-4822-8394-31DD3C1FBBA1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3276600"/>
            <a:ext cx="2593975" cy="555625"/>
            <a:chOff x="2208" y="2064"/>
            <a:chExt cx="1634" cy="350"/>
          </a:xfrm>
        </p:grpSpPr>
        <p:sp>
          <p:nvSpPr>
            <p:cNvPr id="43050" name="Text Box 56">
              <a:extLst>
                <a:ext uri="{FF2B5EF4-FFF2-40B4-BE49-F238E27FC236}">
                  <a16:creationId xmlns:a16="http://schemas.microsoft.com/office/drawing/2014/main" id="{A6569180-2E11-4FA3-B4D2-F112D10B63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064"/>
              <a:ext cx="1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.</a:t>
              </a:r>
            </a:p>
          </p:txBody>
        </p:sp>
        <p:sp>
          <p:nvSpPr>
            <p:cNvPr id="43051" name="Text Box 57">
              <a:extLst>
                <a:ext uri="{FF2B5EF4-FFF2-40B4-BE49-F238E27FC236}">
                  <a16:creationId xmlns:a16="http://schemas.microsoft.com/office/drawing/2014/main" id="{26DDF0C8-8066-4D62-A7D3-D0120F93C5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181"/>
              <a:ext cx="1634" cy="23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dS = Q dt = dU + P dV 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6" name="Group 62">
            <a:extLst>
              <a:ext uri="{FF2B5EF4-FFF2-40B4-BE49-F238E27FC236}">
                <a16:creationId xmlns:a16="http://schemas.microsoft.com/office/drawing/2014/main" id="{9F671339-5DD9-4EE9-9B9E-E283D2DA5AB6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614983"/>
            <a:ext cx="3284220" cy="546100"/>
            <a:chOff x="2256" y="3537"/>
            <a:chExt cx="1724" cy="344"/>
          </a:xfrm>
        </p:grpSpPr>
        <p:sp>
          <p:nvSpPr>
            <p:cNvPr id="43048" name="Text Box 60">
              <a:extLst>
                <a:ext uri="{FF2B5EF4-FFF2-40B4-BE49-F238E27FC236}">
                  <a16:creationId xmlns:a16="http://schemas.microsoft.com/office/drawing/2014/main" id="{A413E537-4B46-461F-8208-5B016FBC0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648"/>
              <a:ext cx="1724" cy="233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 err="1"/>
                <a:t>dS</a:t>
              </a:r>
              <a:r>
                <a:rPr lang="en-US" altLang="en-US" sz="1800" i="0" dirty="0">
                  <a:latin typeface="Arial" panose="020B0604020202020204" pitchFamily="34" charset="0"/>
                </a:rPr>
                <a:t> = </a:t>
              </a:r>
              <a:r>
                <a:rPr lang="en-US" altLang="en-US" sz="1800" dirty="0" err="1"/>
                <a:t>Q</a:t>
              </a:r>
              <a:r>
                <a:rPr lang="en-US" altLang="en-US" sz="1800" baseline="-25000" dirty="0" err="1"/>
                <a:t>rev</a:t>
              </a:r>
              <a:r>
                <a:rPr lang="en-US" altLang="en-US" sz="1800" dirty="0"/>
                <a:t> dt / T = </a:t>
              </a:r>
              <a:r>
                <a:rPr lang="en-US" altLang="en-US" sz="1800" i="0" dirty="0"/>
                <a:t>(</a:t>
              </a:r>
              <a:r>
                <a:rPr lang="en-US" altLang="en-US" sz="1800" dirty="0" err="1"/>
                <a:t>dU</a:t>
              </a:r>
              <a:r>
                <a:rPr lang="en-US" altLang="en-US" sz="1800" dirty="0"/>
                <a:t> + </a:t>
              </a:r>
              <a:r>
                <a:rPr lang="en-US" altLang="en-US" sz="1800" dirty="0" err="1"/>
                <a:t>PdV</a:t>
              </a:r>
              <a:r>
                <a:rPr lang="en-US" altLang="en-US" sz="1800" i="0" dirty="0"/>
                <a:t>)</a:t>
              </a:r>
              <a:r>
                <a:rPr lang="en-US" altLang="en-US" sz="1800" dirty="0"/>
                <a:t>/T</a:t>
              </a:r>
              <a:endParaRPr lang="en-US" altLang="en-US" dirty="0">
                <a:latin typeface="Monotype Corsiva" panose="03010101010201010101" pitchFamily="66" charset="0"/>
              </a:endParaRPr>
            </a:p>
          </p:txBody>
        </p:sp>
        <p:sp>
          <p:nvSpPr>
            <p:cNvPr id="43049" name="Text Box 61">
              <a:extLst>
                <a:ext uri="{FF2B5EF4-FFF2-40B4-BE49-F238E27FC236}">
                  <a16:creationId xmlns:a16="http://schemas.microsoft.com/office/drawing/2014/main" id="{23BD8E87-8E37-47CE-8ACC-E4FB0DB004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0" y="3537"/>
              <a:ext cx="15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  <p:sp>
        <p:nvSpPr>
          <p:cNvPr id="813123" name="Line 67">
            <a:extLst>
              <a:ext uri="{FF2B5EF4-FFF2-40B4-BE49-F238E27FC236}">
                <a16:creationId xmlns:a16="http://schemas.microsoft.com/office/drawing/2014/main" id="{0CE9DA7A-C7B0-46F7-BED7-D9E484B584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3276600"/>
            <a:ext cx="304800" cy="762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1" name="Text Box 4">
            <a:extLst>
              <a:ext uri="{FF2B5EF4-FFF2-40B4-BE49-F238E27FC236}">
                <a16:creationId xmlns:a16="http://schemas.microsoft.com/office/drawing/2014/main" id="{B1A19E0E-AF27-4D92-B30A-1D19EA69D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362" y="5791200"/>
            <a:ext cx="32752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Generalize: for all materials: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1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1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1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30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13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13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13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13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1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1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1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1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81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1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1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13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13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1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1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81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81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81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81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81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1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60" grpId="0"/>
      <p:bldP spid="813084" grpId="0" animBg="1"/>
      <p:bldP spid="813086" grpId="0" animBg="1"/>
      <p:bldP spid="813087" grpId="0" animBg="1"/>
      <p:bldP spid="813088" grpId="0"/>
      <p:bldP spid="813089" grpId="0"/>
      <p:bldP spid="813105" grpId="0"/>
      <p:bldP spid="813107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39" y="1405529"/>
            <a:ext cx="895713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Condition for a differential quantity to be </a:t>
            </a:r>
            <a:r>
              <a:rPr lang="en-US" altLang="en-US" sz="2400" dirty="0">
                <a:solidFill>
                  <a:srgbClr val="FF0000"/>
                </a:solidFill>
              </a:rPr>
              <a:t>Path independent</a:t>
            </a:r>
            <a:endParaRPr lang="en-US" altLang="en-US" sz="2400" dirty="0"/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1268" y="837077"/>
            <a:ext cx="4876336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Entropy from </a:t>
            </a:r>
            <a:r>
              <a:rPr lang="en-US" altLang="en-US" sz="2800" i="0" dirty="0" err="1">
                <a:solidFill>
                  <a:schemeClr val="tx1"/>
                </a:solidFill>
              </a:rPr>
              <a:t>Caratheodory</a:t>
            </a:r>
            <a:endParaRPr lang="en-US" altLang="en-US" sz="2800" i="0" dirty="0">
              <a:solidFill>
                <a:schemeClr val="tx1"/>
              </a:solidFill>
            </a:endParaRP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06CF3931-1F2E-430A-AD9A-DA8D9B3F1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39" y="2133600"/>
            <a:ext cx="5665013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Euler condition and integration factor</a:t>
            </a:r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DF1C6208-0C19-45B8-B940-D217E0BD6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9024" y="3080685"/>
            <a:ext cx="2869376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New state variable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4835EF7-0FDB-44EE-B341-712690646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301" y="3048000"/>
            <a:ext cx="218489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 err="1">
                <a:solidFill>
                  <a:schemeClr val="tx1"/>
                </a:solidFill>
              </a:rPr>
              <a:t>Caratheodory</a:t>
            </a:r>
            <a:endParaRPr lang="en-US" altLang="en-US" sz="2400" i="0" dirty="0">
              <a:solidFill>
                <a:schemeClr val="tx1"/>
              </a:solidFill>
            </a:endParaRP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8F9A1CCB-A683-408C-9ED2-3381C609C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12943"/>
            <a:ext cx="6131488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Use ideal gas to derive integration factor</a:t>
            </a:r>
          </a:p>
        </p:txBody>
      </p:sp>
      <p:sp>
        <p:nvSpPr>
          <p:cNvPr id="20" name="Rectangle 23">
            <a:extLst>
              <a:ext uri="{FF2B5EF4-FFF2-40B4-BE49-F238E27FC236}">
                <a16:creationId xmlns:a16="http://schemas.microsoft.com/office/drawing/2014/main" id="{30F36FF6-38D4-423C-B229-FB618C221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50" y="4874900"/>
            <a:ext cx="6557887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Generalize to get an expression for Entropy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74714B02-C7D9-491D-8AB8-FAFE6B5B3E12}"/>
              </a:ext>
            </a:extLst>
          </p:cNvPr>
          <p:cNvSpPr/>
          <p:nvPr/>
        </p:nvSpPr>
        <p:spPr bwMode="auto">
          <a:xfrm>
            <a:off x="2606196" y="3133128"/>
            <a:ext cx="594204" cy="297772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Text Box 60">
            <a:extLst>
              <a:ext uri="{FF2B5EF4-FFF2-40B4-BE49-F238E27FC236}">
                <a16:creationId xmlns:a16="http://schemas.microsoft.com/office/drawing/2014/main" id="{6E369CD3-8A16-42DC-87FE-2889DE29F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612" y="5561918"/>
            <a:ext cx="2362200" cy="369332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T </a:t>
            </a:r>
            <a:r>
              <a:rPr lang="en-US" altLang="en-US" sz="1800" dirty="0" err="1"/>
              <a:t>dS</a:t>
            </a:r>
            <a:r>
              <a:rPr lang="en-US" altLang="en-US" sz="1800" i="0" dirty="0">
                <a:latin typeface="Arial" panose="020B0604020202020204" pitchFamily="34" charset="0"/>
              </a:rPr>
              <a:t> = </a:t>
            </a:r>
            <a:r>
              <a:rPr lang="en-US" altLang="en-US" sz="1800" dirty="0" err="1"/>
              <a:t>dU</a:t>
            </a:r>
            <a:r>
              <a:rPr lang="en-US" altLang="en-US" sz="1800" dirty="0"/>
              <a:t> + </a:t>
            </a:r>
            <a:r>
              <a:rPr lang="en-US" altLang="en-US" sz="1800" dirty="0" err="1"/>
              <a:t>PdV</a:t>
            </a:r>
            <a:endParaRPr lang="en-US" altLang="en-US" dirty="0">
              <a:latin typeface="Monotype Corsiva" panose="03010101010201010101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  <p:bldP spid="19" grpId="0"/>
      <p:bldP spid="20" grpId="0" animBg="1"/>
      <p:bldP spid="2" grpId="0" animBg="1"/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9.3|25.6|50.2|34.4|19.1|41.6|26.4|2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5|36.7|30.4|3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3|27.5|47.5|27.9|20.8|127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8|46.2|8.6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40542</TotalTime>
  <Words>436</Words>
  <Application>Microsoft Office PowerPoint</Application>
  <PresentationFormat>A4 Paper (210x297 mm)</PresentationFormat>
  <Paragraphs>106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Aparajita</vt:lpstr>
      <vt:lpstr>Arial</vt:lpstr>
      <vt:lpstr>Monotype Corsiva</vt:lpstr>
      <vt:lpstr>Symbol</vt:lpstr>
      <vt:lpstr>Times New Roman</vt:lpstr>
      <vt:lpstr>Wingdings</vt:lpstr>
      <vt:lpstr>Default Design</vt:lpstr>
      <vt:lpstr>Equation</vt:lpstr>
      <vt:lpstr>Thermodynamics</vt:lpstr>
      <vt:lpstr>Math. Intro: State property  path dependent?</vt:lpstr>
      <vt:lpstr>A new state property</vt:lpstr>
      <vt:lpstr>Entropy starting from Caratheodory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874</cp:revision>
  <dcterms:created xsi:type="dcterms:W3CDTF">2002-03-24T06:41:14Z</dcterms:created>
  <dcterms:modified xsi:type="dcterms:W3CDTF">2024-09-30T00:57:05Z</dcterms:modified>
</cp:coreProperties>
</file>