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317" r:id="rId2"/>
    <p:sldId id="574" r:id="rId3"/>
    <p:sldId id="593" r:id="rId4"/>
    <p:sldId id="591" r:id="rId5"/>
    <p:sldId id="400" r:id="rId6"/>
  </p:sldIdLst>
  <p:sldSz cx="9906000" cy="6858000" type="A4"/>
  <p:notesSz cx="7188200" cy="949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i="1" kern="1200">
        <a:solidFill>
          <a:srgbClr val="000099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79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D012B"/>
    <a:srgbClr val="DDDDDD"/>
    <a:srgbClr val="B2B2B2"/>
    <a:srgbClr val="CCCCFF"/>
    <a:srgbClr val="FFCC66"/>
    <a:srgbClr val="FF99CC"/>
    <a:srgbClr val="FF0066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2" autoAdjust="0"/>
    <p:restoredTop sz="94662" autoAdjust="0"/>
  </p:normalViewPr>
  <p:slideViewPr>
    <p:cSldViewPr>
      <p:cViewPr varScale="1">
        <p:scale>
          <a:sx n="75" d="100"/>
          <a:sy n="75" d="100"/>
        </p:scale>
        <p:origin x="1416" y="48"/>
      </p:cViewPr>
      <p:guideLst>
        <p:guide orient="horz" pos="3792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ed Nabil Sabry" userId="63bbbcbf96592b02" providerId="LiveId" clId="{4648D3BD-E753-4134-B4E3-C75300A69314}"/>
    <pc:docChg chg="modSld">
      <pc:chgData name="Mohamed Nabil Sabry" userId="63bbbcbf96592b02" providerId="LiveId" clId="{4648D3BD-E753-4134-B4E3-C75300A69314}" dt="2024-09-30T00:54:43.914" v="1"/>
      <pc:docMkLst>
        <pc:docMk/>
      </pc:docMkLst>
      <pc:sldChg chg="delSp modTransition modAnim">
        <pc:chgData name="Mohamed Nabil Sabry" userId="63bbbcbf96592b02" providerId="LiveId" clId="{4648D3BD-E753-4134-B4E3-C75300A69314}" dt="2024-09-30T00:54:43.914" v="1"/>
        <pc:sldMkLst>
          <pc:docMk/>
          <pc:sldMk cId="0" sldId="317"/>
        </pc:sldMkLst>
        <pc:picChg chg="del">
          <ac:chgData name="Mohamed Nabil Sabry" userId="63bbbcbf96592b02" providerId="LiveId" clId="{4648D3BD-E753-4134-B4E3-C75300A69314}" dt="2024-09-30T00:54:38.589" v="0"/>
          <ac:picMkLst>
            <pc:docMk/>
            <pc:sldMk cId="0" sldId="317"/>
            <ac:picMk id="2" creationId="{0446BBEB-1EC9-47C1-8730-6A0EE195F6FC}"/>
          </ac:picMkLst>
        </pc:picChg>
      </pc:sldChg>
      <pc:sldChg chg="delSp modTransition modAnim">
        <pc:chgData name="Mohamed Nabil Sabry" userId="63bbbcbf96592b02" providerId="LiveId" clId="{4648D3BD-E753-4134-B4E3-C75300A69314}" dt="2024-09-30T00:54:43.914" v="1"/>
        <pc:sldMkLst>
          <pc:docMk/>
          <pc:sldMk cId="0" sldId="400"/>
        </pc:sldMkLst>
        <pc:picChg chg="del">
          <ac:chgData name="Mohamed Nabil Sabry" userId="63bbbcbf96592b02" providerId="LiveId" clId="{4648D3BD-E753-4134-B4E3-C75300A69314}" dt="2024-09-30T00:54:38.589" v="0"/>
          <ac:picMkLst>
            <pc:docMk/>
            <pc:sldMk cId="0" sldId="400"/>
            <ac:picMk id="8" creationId="{99438C87-6B2F-443F-BCAA-0F7B6B327DAB}"/>
          </ac:picMkLst>
        </pc:picChg>
      </pc:sldChg>
      <pc:sldChg chg="delSp modTransition modAnim">
        <pc:chgData name="Mohamed Nabil Sabry" userId="63bbbcbf96592b02" providerId="LiveId" clId="{4648D3BD-E753-4134-B4E3-C75300A69314}" dt="2024-09-30T00:54:43.914" v="1"/>
        <pc:sldMkLst>
          <pc:docMk/>
          <pc:sldMk cId="0" sldId="574"/>
        </pc:sldMkLst>
        <pc:picChg chg="del">
          <ac:chgData name="Mohamed Nabil Sabry" userId="63bbbcbf96592b02" providerId="LiveId" clId="{4648D3BD-E753-4134-B4E3-C75300A69314}" dt="2024-09-30T00:54:38.589" v="0"/>
          <ac:picMkLst>
            <pc:docMk/>
            <pc:sldMk cId="0" sldId="574"/>
            <ac:picMk id="2" creationId="{8AADB4EE-45CC-4302-9176-23A3F37FC11E}"/>
          </ac:picMkLst>
        </pc:picChg>
      </pc:sldChg>
      <pc:sldChg chg="delSp modTransition modAnim">
        <pc:chgData name="Mohamed Nabil Sabry" userId="63bbbcbf96592b02" providerId="LiveId" clId="{4648D3BD-E753-4134-B4E3-C75300A69314}" dt="2024-09-30T00:54:43.914" v="1"/>
        <pc:sldMkLst>
          <pc:docMk/>
          <pc:sldMk cId="0" sldId="591"/>
        </pc:sldMkLst>
        <pc:picChg chg="del">
          <ac:chgData name="Mohamed Nabil Sabry" userId="63bbbcbf96592b02" providerId="LiveId" clId="{4648D3BD-E753-4134-B4E3-C75300A69314}" dt="2024-09-30T00:54:38.589" v="0"/>
          <ac:picMkLst>
            <pc:docMk/>
            <pc:sldMk cId="0" sldId="591"/>
            <ac:picMk id="2" creationId="{B9888979-86E9-4CA6-B45F-87F8451571AC}"/>
          </ac:picMkLst>
        </pc:picChg>
      </pc:sldChg>
      <pc:sldChg chg="delSp modTransition modAnim">
        <pc:chgData name="Mohamed Nabil Sabry" userId="63bbbcbf96592b02" providerId="LiveId" clId="{4648D3BD-E753-4134-B4E3-C75300A69314}" dt="2024-09-30T00:54:43.914" v="1"/>
        <pc:sldMkLst>
          <pc:docMk/>
          <pc:sldMk cId="0" sldId="593"/>
        </pc:sldMkLst>
        <pc:picChg chg="del">
          <ac:chgData name="Mohamed Nabil Sabry" userId="63bbbcbf96592b02" providerId="LiveId" clId="{4648D3BD-E753-4134-B4E3-C75300A69314}" dt="2024-09-30T00:54:38.589" v="0"/>
          <ac:picMkLst>
            <pc:docMk/>
            <pc:sldMk cId="0" sldId="593"/>
            <ac:picMk id="4" creationId="{07AF1574-D899-4938-8176-452C8587042C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C01A0B2-B618-48D9-AFD9-4C38070D36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03859976-69D3-4A16-9325-8D316E55AE6A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0EF672C-4C4A-440C-A342-34093E9962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8813" y="9051925"/>
            <a:ext cx="793750" cy="247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313" tIns="44450" rIns="87313" bIns="44450">
            <a:spAutoFit/>
          </a:bodyPr>
          <a:lstStyle>
            <a:lvl1pPr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8363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8363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 i="0">
                <a:solidFill>
                  <a:schemeClr val="tx1"/>
                </a:solidFill>
                <a:cs typeface="Times New Roman" panose="02020603050405020304" pitchFamily="18" charset="0"/>
              </a:rPr>
              <a:t>Page </a:t>
            </a:r>
            <a:fld id="{9DE7F3DD-FCD4-4BDC-AAE5-1789F6660FAB}" type="slidenum">
              <a:rPr lang="en-US" altLang="en-US" sz="1200" b="0" i="0" smtClean="0">
                <a:solidFill>
                  <a:schemeClr val="tx1"/>
                </a:solidFill>
                <a:cs typeface="Times New Roman" panose="02020603050405020304" pitchFamily="18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 i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451539E-3B32-4BA1-9645-2ECB5F8867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835025"/>
            <a:ext cx="4789488" cy="3316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B4E72C36-0101-484D-9C65-BA22D31DE04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8850" y="4516438"/>
            <a:ext cx="5270500" cy="39989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Corps du texte</a:t>
            </a:r>
          </a:p>
          <a:p>
            <a:pPr lvl="1"/>
            <a:r>
              <a:rPr lang="en-US" noProof="0"/>
              <a:t>Deuxième niveau</a:t>
            </a:r>
          </a:p>
          <a:p>
            <a:pPr lvl="2"/>
            <a:r>
              <a:rPr lang="en-US" noProof="0"/>
              <a:t>Troisième niveau</a:t>
            </a:r>
          </a:p>
          <a:p>
            <a:pPr lvl="3"/>
            <a:r>
              <a:rPr lang="en-US" noProof="0"/>
              <a:t>Quatrième niveau</a:t>
            </a:r>
          </a:p>
          <a:p>
            <a:pPr lvl="4"/>
            <a:r>
              <a:rPr lang="en-US" noProof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6DDCC98B-79D7-4482-AF0D-A42EAB4ED1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B4CF5EC-4334-4A5C-BB64-163C4A2607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B125D77F-8A62-49BD-A476-DA3E0D9351B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7E1AAD0D-92BB-4E2B-9FF3-4632B663E1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A0F14A46-8720-4416-99CA-061CE5E9E77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4F0318B6-4A32-4898-BCB4-69DD190784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5F171C-5DEB-4627-B520-51532E66240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427968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DDC954-D6F0-4A0F-97EF-331C2BDFC67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648040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45150" y="279400"/>
            <a:ext cx="1524000" cy="3292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8388" y="279400"/>
            <a:ext cx="4424362" cy="3292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A04C63-7F89-4F63-9C43-761B442DA27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95951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2733675" y="279400"/>
            <a:ext cx="4435475" cy="582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68388" y="1982788"/>
            <a:ext cx="1701800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922588" y="1982788"/>
            <a:ext cx="1703387" cy="7175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068388" y="2852738"/>
            <a:ext cx="1701800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922588" y="2852738"/>
            <a:ext cx="1703387" cy="7191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DF8560F8-06D3-4654-B378-D353B2068E9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4175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011B1E-1E00-48EC-9128-48E6FE06699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75428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0A3EA2-D8E2-48B7-A985-20103CF0D7E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176160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8388" y="1982788"/>
            <a:ext cx="1701800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22588" y="1982788"/>
            <a:ext cx="1703387" cy="1589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DF5C2-B5D5-4C85-9F70-DCBA8F6C42B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54142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A0D3F03-420B-4370-87B2-55509F349F7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73026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68B5EA-BDE5-47DC-A6E2-03A219B856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646472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8B6CCD1-E778-4B3D-A3AA-5B1DA03EB03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3178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F6C31-2268-4F12-A2DE-D207E35592A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327500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3CF791-BE5E-4FA6-AD9E-B483F61E8A8A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76200" y="6477000"/>
            <a:ext cx="3214688" cy="30480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 altLang="ar-SA"/>
              <a:t>UFE – IG112 A </a:t>
            </a:r>
            <a:r>
              <a:rPr lang="fr-FR" altLang="ar-SA"/>
              <a:t>Thermodynamique ver1.0</a:t>
            </a:r>
          </a:p>
        </p:txBody>
      </p:sp>
    </p:spTree>
    <p:extLst>
      <p:ext uri="{BB962C8B-B14F-4D97-AF65-F5344CB8AC3E}">
        <p14:creationId xmlns:p14="http://schemas.microsoft.com/office/powerpoint/2010/main" val="2316328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6768621-39A5-40F2-B445-04A7DB7F31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068388" y="1982788"/>
            <a:ext cx="3557587" cy="158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Corps du texte</a:t>
            </a:r>
          </a:p>
          <a:p>
            <a:pPr lvl="1"/>
            <a:r>
              <a:rPr lang="en-US" altLang="en-US"/>
              <a:t>Deuxième niveau</a:t>
            </a:r>
          </a:p>
          <a:p>
            <a:pPr lvl="2"/>
            <a:r>
              <a:rPr lang="en-US" altLang="en-US"/>
              <a:t>Troisième niveau</a:t>
            </a:r>
          </a:p>
          <a:p>
            <a:pPr lvl="3"/>
            <a:r>
              <a:rPr lang="en-US" altLang="en-US"/>
              <a:t>Quatrième niveau</a:t>
            </a:r>
          </a:p>
          <a:p>
            <a:pPr lvl="4"/>
            <a:r>
              <a:rPr lang="en-US" altLang="en-US"/>
              <a:t>Cinquième niveau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16756E7-372A-47FA-A7C0-8964C3357C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733675" y="279400"/>
            <a:ext cx="4435475" cy="58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0488" tIns="44450" rIns="90488" bIns="4445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Titre de la diapositive</a:t>
            </a:r>
          </a:p>
        </p:txBody>
      </p:sp>
      <p:sp>
        <p:nvSpPr>
          <p:cNvPr id="1028" name="Text Box 6">
            <a:extLst>
              <a:ext uri="{FF2B5EF4-FFF2-40B4-BE49-F238E27FC236}">
                <a16:creationId xmlns:a16="http://schemas.microsoft.com/office/drawing/2014/main" id="{6FCAF96D-6635-482D-8A08-7BD6875CA0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265" y="6477000"/>
            <a:ext cx="1441420" cy="307777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en-US" altLang="en-US" sz="1400" b="0" i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 (Arabic)" charset="0"/>
              </a:rPr>
              <a:t>Thermodynamics</a:t>
            </a:r>
          </a:p>
        </p:txBody>
      </p:sp>
      <p:sp>
        <p:nvSpPr>
          <p:cNvPr id="1031" name="Text Box 7">
            <a:extLst>
              <a:ext uri="{FF2B5EF4-FFF2-40B4-BE49-F238E27FC236}">
                <a16:creationId xmlns:a16="http://schemas.microsoft.com/office/drawing/2014/main" id="{77308C85-58C2-4F9F-A95C-6D19C8CCF8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2600" y="6477000"/>
            <a:ext cx="3905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1FF0D6B-9C9D-4BCF-A95B-1A77D810EF4F}" type="slidenum">
              <a:rPr lang="en-US" altLang="en-US" sz="1400" b="0" i="0" smtClean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defRPr/>
              </a:pPr>
              <a:t>‹#›</a:t>
            </a:fld>
            <a:endParaRPr lang="en-US" altLang="en-US" sz="1400" b="0" i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hf sldNum="0" hd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000099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400" b="1">
          <a:solidFill>
            <a:schemeClr val="tx1"/>
          </a:solidFill>
          <a:latin typeface="+mn-lt"/>
          <a:cs typeface="+mn-cs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  <a:cs typeface="+mn-cs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image" Target="../media/image7.wmf"/><Relationship Id="rId18" Type="http://schemas.openxmlformats.org/officeDocument/2006/relationships/image" Target="../media/image9.png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emf"/><Relationship Id="rId2" Type="http://schemas.openxmlformats.org/officeDocument/2006/relationships/slideLayout" Target="../slideLayouts/slideLayout12.xml"/><Relationship Id="rId16" Type="http://schemas.openxmlformats.org/officeDocument/2006/relationships/oleObject" Target="../embeddings/oleObject7.bin"/><Relationship Id="rId1" Type="http://schemas.openxmlformats.org/officeDocument/2006/relationships/tags" Target="../tags/tag2.x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15" Type="http://schemas.openxmlformats.org/officeDocument/2006/relationships/image" Target="../media/image8.emf"/><Relationship Id="rId4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E1CC4459-EEA1-4C35-9344-BDD5F06144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92074" y="1115835"/>
            <a:ext cx="5145640" cy="837665"/>
          </a:xfrm>
        </p:spPr>
        <p:txBody>
          <a:bodyPr/>
          <a:lstStyle/>
          <a:p>
            <a:r>
              <a:rPr lang="en-US" altLang="en-US" sz="5400" i="1" dirty="0"/>
              <a:t>Thermodynamics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16E743F-E410-4E9A-A546-93786FFF1D3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18271" y="1956816"/>
            <a:ext cx="6928180" cy="1253164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Ch7 : Entropy</a:t>
            </a:r>
          </a:p>
          <a:p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6. Entropy for an Open System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Line 2">
            <a:extLst>
              <a:ext uri="{FF2B5EF4-FFF2-40B4-BE49-F238E27FC236}">
                <a16:creationId xmlns:a16="http://schemas.microsoft.com/office/drawing/2014/main" id="{588C0C72-8607-4F7F-842E-F44EC15A123C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3000" y="838200"/>
            <a:ext cx="0" cy="33528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D92CDBD7-5490-42E7-BBB4-41C6296AD0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16931" y="149224"/>
            <a:ext cx="5748338" cy="588963"/>
          </a:xfr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fr-FR" altLang="en-US"/>
              <a:t>Entropy of a control volum</a:t>
            </a:r>
            <a:r>
              <a:rPr lang="en-US" altLang="en-US"/>
              <a:t>e</a:t>
            </a:r>
            <a:endParaRPr lang="fr-FR" altLang="en-US"/>
          </a:p>
        </p:txBody>
      </p:sp>
      <p:sp>
        <p:nvSpPr>
          <p:cNvPr id="36868" name="Rectangle 4">
            <a:extLst>
              <a:ext uri="{FF2B5EF4-FFF2-40B4-BE49-F238E27FC236}">
                <a16:creationId xmlns:a16="http://schemas.microsoft.com/office/drawing/2014/main" id="{E81897F6-9016-4607-9B54-B10CB7F5A7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190625"/>
            <a:ext cx="1003300" cy="644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</a:rPr>
              <a:t>Control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</a:rPr>
              <a:t>Mass</a:t>
            </a:r>
          </a:p>
        </p:txBody>
      </p:sp>
      <p:sp>
        <p:nvSpPr>
          <p:cNvPr id="36869" name="Rectangle 5">
            <a:extLst>
              <a:ext uri="{FF2B5EF4-FFF2-40B4-BE49-F238E27FC236}">
                <a16:creationId xmlns:a16="http://schemas.microsoft.com/office/drawing/2014/main" id="{FE7F20CF-721C-4D9D-8816-DE55C31D93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3546475"/>
            <a:ext cx="1003300" cy="64452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</a:rPr>
              <a:t>Control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</a:rPr>
              <a:t>Volume</a:t>
            </a:r>
          </a:p>
        </p:txBody>
      </p:sp>
      <p:sp>
        <p:nvSpPr>
          <p:cNvPr id="36870" name="Rectangle 7">
            <a:extLst>
              <a:ext uri="{FF2B5EF4-FFF2-40B4-BE49-F238E27FC236}">
                <a16:creationId xmlns:a16="http://schemas.microsoft.com/office/drawing/2014/main" id="{94E433AD-CD2A-4695-B5BC-8744D0B8F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0675" y="2085975"/>
            <a:ext cx="2228850" cy="1085850"/>
          </a:xfrm>
          <a:prstGeom prst="rect">
            <a:avLst/>
          </a:prstGeom>
          <a:noFill/>
          <a:ln w="57150" cmpd="thinThick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871" name="Group 8">
            <a:extLst>
              <a:ext uri="{FF2B5EF4-FFF2-40B4-BE49-F238E27FC236}">
                <a16:creationId xmlns:a16="http://schemas.microsoft.com/office/drawing/2014/main" id="{B8A3162D-C0EA-40E1-A4C1-31698F8A0348}"/>
              </a:ext>
            </a:extLst>
          </p:cNvPr>
          <p:cNvGrpSpPr>
            <a:grpSpLocks/>
          </p:cNvGrpSpPr>
          <p:nvPr/>
        </p:nvGrpSpPr>
        <p:grpSpPr bwMode="auto">
          <a:xfrm>
            <a:off x="1181100" y="2286000"/>
            <a:ext cx="381000" cy="152400"/>
            <a:chOff x="744" y="1440"/>
            <a:chExt cx="240" cy="96"/>
          </a:xfrm>
        </p:grpSpPr>
        <p:sp>
          <p:nvSpPr>
            <p:cNvPr id="36923" name="Line 9">
              <a:extLst>
                <a:ext uri="{FF2B5EF4-FFF2-40B4-BE49-F238E27FC236}">
                  <a16:creationId xmlns:a16="http://schemas.microsoft.com/office/drawing/2014/main" id="{8D7426B6-2187-443C-8713-5E505BE1B6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4" y="1440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4" name="Line 10">
              <a:extLst>
                <a:ext uri="{FF2B5EF4-FFF2-40B4-BE49-F238E27FC236}">
                  <a16:creationId xmlns:a16="http://schemas.microsoft.com/office/drawing/2014/main" id="{83154677-AC7A-426F-8E23-8B46846D5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4" y="1488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5" name="Line 11">
              <a:extLst>
                <a:ext uri="{FF2B5EF4-FFF2-40B4-BE49-F238E27FC236}">
                  <a16:creationId xmlns:a16="http://schemas.microsoft.com/office/drawing/2014/main" id="{4E3A437D-5A6E-466F-A007-3AF5E257B2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44" y="1536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72" name="Freeform 12">
            <a:extLst>
              <a:ext uri="{FF2B5EF4-FFF2-40B4-BE49-F238E27FC236}">
                <a16:creationId xmlns:a16="http://schemas.microsoft.com/office/drawing/2014/main" id="{217C0305-E06A-44BC-B5A0-EA0F8540FF94}"/>
              </a:ext>
            </a:extLst>
          </p:cNvPr>
          <p:cNvSpPr>
            <a:spLocks/>
          </p:cNvSpPr>
          <p:nvPr/>
        </p:nvSpPr>
        <p:spPr bwMode="auto">
          <a:xfrm>
            <a:off x="1104900" y="1981200"/>
            <a:ext cx="2820988" cy="1296988"/>
          </a:xfrm>
          <a:custGeom>
            <a:avLst/>
            <a:gdLst>
              <a:gd name="T0" fmla="*/ 2147483646 w 1777"/>
              <a:gd name="T1" fmla="*/ 2147483646 h 817"/>
              <a:gd name="T2" fmla="*/ 0 w 1777"/>
              <a:gd name="T3" fmla="*/ 2147483646 h 817"/>
              <a:gd name="T4" fmla="*/ 0 w 1777"/>
              <a:gd name="T5" fmla="*/ 2147483646 h 817"/>
              <a:gd name="T6" fmla="*/ 2147483646 w 1777"/>
              <a:gd name="T7" fmla="*/ 2147483646 h 817"/>
              <a:gd name="T8" fmla="*/ 2147483646 w 1777"/>
              <a:gd name="T9" fmla="*/ 0 h 817"/>
              <a:gd name="T10" fmla="*/ 2147483646 w 1777"/>
              <a:gd name="T11" fmla="*/ 0 h 817"/>
              <a:gd name="T12" fmla="*/ 2147483646 w 1777"/>
              <a:gd name="T13" fmla="*/ 2147483646 h 817"/>
              <a:gd name="T14" fmla="*/ 2147483646 w 1777"/>
              <a:gd name="T15" fmla="*/ 2147483646 h 817"/>
              <a:gd name="T16" fmla="*/ 2147483646 w 1777"/>
              <a:gd name="T17" fmla="*/ 2147483646 h 8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77"/>
              <a:gd name="T28" fmla="*/ 0 h 817"/>
              <a:gd name="T29" fmla="*/ 1777 w 1777"/>
              <a:gd name="T30" fmla="*/ 817 h 81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77" h="817">
                <a:moveTo>
                  <a:pt x="240" y="336"/>
                </a:moveTo>
                <a:lnTo>
                  <a:pt x="0" y="336"/>
                </a:lnTo>
                <a:lnTo>
                  <a:pt x="0" y="144"/>
                </a:lnTo>
                <a:lnTo>
                  <a:pt x="240" y="144"/>
                </a:lnTo>
                <a:lnTo>
                  <a:pt x="240" y="0"/>
                </a:lnTo>
                <a:lnTo>
                  <a:pt x="1776" y="0"/>
                </a:lnTo>
                <a:lnTo>
                  <a:pt x="1776" y="816"/>
                </a:lnTo>
                <a:lnTo>
                  <a:pt x="240" y="816"/>
                </a:lnTo>
                <a:lnTo>
                  <a:pt x="240" y="336"/>
                </a:lnTo>
              </a:path>
            </a:pathLst>
          </a:custGeom>
          <a:noFill/>
          <a:ln w="25400" cap="rnd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Rectangle 14">
            <a:extLst>
              <a:ext uri="{FF2B5EF4-FFF2-40B4-BE49-F238E27FC236}">
                <a16:creationId xmlns:a16="http://schemas.microsoft.com/office/drawing/2014/main" id="{0D301A44-D8F2-4987-BEC4-D3E6600738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6475" y="2085975"/>
            <a:ext cx="2228850" cy="1085850"/>
          </a:xfrm>
          <a:prstGeom prst="rect">
            <a:avLst/>
          </a:prstGeom>
          <a:noFill/>
          <a:ln w="57150" cmpd="thinThick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6874" name="Group 15">
            <a:extLst>
              <a:ext uri="{FF2B5EF4-FFF2-40B4-BE49-F238E27FC236}">
                <a16:creationId xmlns:a16="http://schemas.microsoft.com/office/drawing/2014/main" id="{5B511066-EB3E-47FC-A0B8-08996F8E5B99}"/>
              </a:ext>
            </a:extLst>
          </p:cNvPr>
          <p:cNvGrpSpPr>
            <a:grpSpLocks/>
          </p:cNvGrpSpPr>
          <p:nvPr/>
        </p:nvGrpSpPr>
        <p:grpSpPr bwMode="auto">
          <a:xfrm>
            <a:off x="8343900" y="2819400"/>
            <a:ext cx="381000" cy="152400"/>
            <a:chOff x="5256" y="1776"/>
            <a:chExt cx="240" cy="96"/>
          </a:xfrm>
        </p:grpSpPr>
        <p:sp>
          <p:nvSpPr>
            <p:cNvPr id="36920" name="Line 16">
              <a:extLst>
                <a:ext uri="{FF2B5EF4-FFF2-40B4-BE49-F238E27FC236}">
                  <a16:creationId xmlns:a16="http://schemas.microsoft.com/office/drawing/2014/main" id="{DA46737C-D301-4426-918C-286F0D45B7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6" y="1776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1" name="Line 17">
              <a:extLst>
                <a:ext uri="{FF2B5EF4-FFF2-40B4-BE49-F238E27FC236}">
                  <a16:creationId xmlns:a16="http://schemas.microsoft.com/office/drawing/2014/main" id="{5D1F17F3-CA19-4B95-A349-FC2354EA02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6" y="1824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22" name="Line 18">
              <a:extLst>
                <a:ext uri="{FF2B5EF4-FFF2-40B4-BE49-F238E27FC236}">
                  <a16:creationId xmlns:a16="http://schemas.microsoft.com/office/drawing/2014/main" id="{ACA3D96E-6744-4CBB-9DBD-2E0E1A1597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56" y="1872"/>
              <a:ext cx="2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75" name="Freeform 19">
            <a:extLst>
              <a:ext uri="{FF2B5EF4-FFF2-40B4-BE49-F238E27FC236}">
                <a16:creationId xmlns:a16="http://schemas.microsoft.com/office/drawing/2014/main" id="{46A0B09F-85B4-4F92-9E49-42D6D3840529}"/>
              </a:ext>
            </a:extLst>
          </p:cNvPr>
          <p:cNvSpPr>
            <a:spLocks/>
          </p:cNvSpPr>
          <p:nvPr/>
        </p:nvSpPr>
        <p:spPr bwMode="auto">
          <a:xfrm>
            <a:off x="5981700" y="1981200"/>
            <a:ext cx="2820988" cy="1296988"/>
          </a:xfrm>
          <a:custGeom>
            <a:avLst/>
            <a:gdLst>
              <a:gd name="T0" fmla="*/ 2147483646 w 1777"/>
              <a:gd name="T1" fmla="*/ 2147483646 h 817"/>
              <a:gd name="T2" fmla="*/ 2147483646 w 1777"/>
              <a:gd name="T3" fmla="*/ 2147483646 h 817"/>
              <a:gd name="T4" fmla="*/ 2147483646 w 1777"/>
              <a:gd name="T5" fmla="*/ 2147483646 h 817"/>
              <a:gd name="T6" fmla="*/ 2147483646 w 1777"/>
              <a:gd name="T7" fmla="*/ 2147483646 h 817"/>
              <a:gd name="T8" fmla="*/ 2147483646 w 1777"/>
              <a:gd name="T9" fmla="*/ 2147483646 h 817"/>
              <a:gd name="T10" fmla="*/ 0 w 1777"/>
              <a:gd name="T11" fmla="*/ 2147483646 h 817"/>
              <a:gd name="T12" fmla="*/ 0 w 1777"/>
              <a:gd name="T13" fmla="*/ 0 h 817"/>
              <a:gd name="T14" fmla="*/ 2147483646 w 1777"/>
              <a:gd name="T15" fmla="*/ 0 h 817"/>
              <a:gd name="T16" fmla="*/ 2147483646 w 1777"/>
              <a:gd name="T17" fmla="*/ 2147483646 h 81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777"/>
              <a:gd name="T28" fmla="*/ 0 h 817"/>
              <a:gd name="T29" fmla="*/ 1777 w 1777"/>
              <a:gd name="T30" fmla="*/ 817 h 81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777" h="817">
                <a:moveTo>
                  <a:pt x="1536" y="480"/>
                </a:moveTo>
                <a:lnTo>
                  <a:pt x="1776" y="480"/>
                </a:lnTo>
                <a:lnTo>
                  <a:pt x="1776" y="672"/>
                </a:lnTo>
                <a:lnTo>
                  <a:pt x="1536" y="672"/>
                </a:lnTo>
                <a:lnTo>
                  <a:pt x="1536" y="816"/>
                </a:lnTo>
                <a:lnTo>
                  <a:pt x="0" y="816"/>
                </a:lnTo>
                <a:lnTo>
                  <a:pt x="0" y="0"/>
                </a:lnTo>
                <a:lnTo>
                  <a:pt x="1536" y="0"/>
                </a:lnTo>
                <a:lnTo>
                  <a:pt x="1536" y="480"/>
                </a:lnTo>
              </a:path>
            </a:pathLst>
          </a:custGeom>
          <a:noFill/>
          <a:ln w="25400" cap="rnd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6" name="Line 20">
            <a:extLst>
              <a:ext uri="{FF2B5EF4-FFF2-40B4-BE49-F238E27FC236}">
                <a16:creationId xmlns:a16="http://schemas.microsoft.com/office/drawing/2014/main" id="{85150214-2166-4C97-97C9-B7144431E6B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1447800"/>
            <a:ext cx="762000" cy="53340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7" name="Line 21">
            <a:extLst>
              <a:ext uri="{FF2B5EF4-FFF2-40B4-BE49-F238E27FC236}">
                <a16:creationId xmlns:a16="http://schemas.microsoft.com/office/drawing/2014/main" id="{E1AC527C-D554-4122-86DC-88F3FD122F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6712" y="1420241"/>
            <a:ext cx="801688" cy="560959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8" name="Line 22">
            <a:extLst>
              <a:ext uri="{FF2B5EF4-FFF2-40B4-BE49-F238E27FC236}">
                <a16:creationId xmlns:a16="http://schemas.microsoft.com/office/drawing/2014/main" id="{AD81AF11-69C7-47DC-99FD-A88DC66991E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2800" y="3200400"/>
            <a:ext cx="10668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9" name="Line 23">
            <a:extLst>
              <a:ext uri="{FF2B5EF4-FFF2-40B4-BE49-F238E27FC236}">
                <a16:creationId xmlns:a16="http://schemas.microsoft.com/office/drawing/2014/main" id="{11FC4B87-5DF9-46B2-ADDE-73B83BB611F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3200400"/>
            <a:ext cx="1066800" cy="5334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0" name="Rectangle 24">
            <a:extLst>
              <a:ext uri="{FF2B5EF4-FFF2-40B4-BE49-F238E27FC236}">
                <a16:creationId xmlns:a16="http://schemas.microsoft.com/office/drawing/2014/main" id="{6AED1EF7-4C24-4724-A1C9-31BCC289C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6713" y="1800225"/>
            <a:ext cx="739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dirty="0"/>
              <a:t>m</a:t>
            </a:r>
            <a:r>
              <a:rPr lang="fr-FR" altLang="en-US" sz="1800" baseline="-25000" dirty="0"/>
              <a:t>in </a:t>
            </a:r>
            <a:r>
              <a:rPr lang="fr-FR" altLang="en-US" sz="1800" dirty="0"/>
              <a:t>s</a:t>
            </a:r>
            <a:r>
              <a:rPr lang="fr-FR" altLang="en-US" sz="1800" baseline="-25000" dirty="0"/>
              <a:t>in</a:t>
            </a:r>
          </a:p>
        </p:txBody>
      </p:sp>
      <p:sp>
        <p:nvSpPr>
          <p:cNvPr id="36881" name="Rectangle 25">
            <a:extLst>
              <a:ext uri="{FF2B5EF4-FFF2-40B4-BE49-F238E27FC236}">
                <a16:creationId xmlns:a16="http://schemas.microsoft.com/office/drawing/2014/main" id="{D1B1D2BF-42E6-4DCA-9E23-7DEF419690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8050" y="2263775"/>
            <a:ext cx="8921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/>
              <a:t>m</a:t>
            </a:r>
            <a:r>
              <a:rPr lang="fr-FR" altLang="en-US" sz="1800" baseline="-25000"/>
              <a:t>out </a:t>
            </a:r>
            <a:r>
              <a:rPr lang="fr-FR" altLang="en-US" sz="1800"/>
              <a:t>s</a:t>
            </a:r>
            <a:r>
              <a:rPr lang="fr-FR" altLang="en-US" sz="1800" baseline="-25000"/>
              <a:t>out</a:t>
            </a:r>
          </a:p>
        </p:txBody>
      </p:sp>
      <p:sp>
        <p:nvSpPr>
          <p:cNvPr id="36882" name="Rectangle 26">
            <a:extLst>
              <a:ext uri="{FF2B5EF4-FFF2-40B4-BE49-F238E27FC236}">
                <a16:creationId xmlns:a16="http://schemas.microsoft.com/office/drawing/2014/main" id="{CCD52EBC-D022-4713-A48D-598CFF93D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9163" y="879475"/>
            <a:ext cx="914400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</a:rPr>
              <a:t>Before</a:t>
            </a:r>
          </a:p>
        </p:txBody>
      </p:sp>
      <p:sp>
        <p:nvSpPr>
          <p:cNvPr id="36883" name="Rectangle 27">
            <a:extLst>
              <a:ext uri="{FF2B5EF4-FFF2-40B4-BE49-F238E27FC236}">
                <a16:creationId xmlns:a16="http://schemas.microsoft.com/office/drawing/2014/main" id="{FBF88B49-5A9A-428D-8212-6BB2DA7B9E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7363" y="879475"/>
            <a:ext cx="720725" cy="36671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</a:p>
        </p:txBody>
      </p:sp>
      <p:grpSp>
        <p:nvGrpSpPr>
          <p:cNvPr id="36884" name="Group 28">
            <a:extLst>
              <a:ext uri="{FF2B5EF4-FFF2-40B4-BE49-F238E27FC236}">
                <a16:creationId xmlns:a16="http://schemas.microsoft.com/office/drawing/2014/main" id="{C4FC50D2-EC1D-4227-A0CD-7CDCE369DF6C}"/>
              </a:ext>
            </a:extLst>
          </p:cNvPr>
          <p:cNvGrpSpPr>
            <a:grpSpLocks/>
          </p:cNvGrpSpPr>
          <p:nvPr/>
        </p:nvGrpSpPr>
        <p:grpSpPr bwMode="auto">
          <a:xfrm>
            <a:off x="1847850" y="1373188"/>
            <a:ext cx="831850" cy="1216025"/>
            <a:chOff x="1164" y="865"/>
            <a:chExt cx="524" cy="766"/>
          </a:xfrm>
        </p:grpSpPr>
        <p:sp>
          <p:nvSpPr>
            <p:cNvPr id="36911" name="Rectangle 29">
              <a:extLst>
                <a:ext uri="{FF2B5EF4-FFF2-40B4-BE49-F238E27FC236}">
                  <a16:creationId xmlns:a16="http://schemas.microsoft.com/office/drawing/2014/main" id="{C969BE12-3790-4417-8B61-B8BFCDF91B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9" y="1402"/>
              <a:ext cx="20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/>
                <a:t>T</a:t>
              </a:r>
            </a:p>
          </p:txBody>
        </p:sp>
        <p:sp>
          <p:nvSpPr>
            <p:cNvPr id="36912" name="Line 30">
              <a:extLst>
                <a:ext uri="{FF2B5EF4-FFF2-40B4-BE49-F238E27FC236}">
                  <a16:creationId xmlns:a16="http://schemas.microsoft.com/office/drawing/2014/main" id="{74EFFEE1-6F09-43C1-ADBE-4C8BA2C4D8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122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3" name="Line 31">
              <a:extLst>
                <a:ext uri="{FF2B5EF4-FFF2-40B4-BE49-F238E27FC236}">
                  <a16:creationId xmlns:a16="http://schemas.microsoft.com/office/drawing/2014/main" id="{F0E692E1-8010-431A-897F-4DC264C55E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22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14" name="Line 32">
              <a:extLst>
                <a:ext uri="{FF2B5EF4-FFF2-40B4-BE49-F238E27FC236}">
                  <a16:creationId xmlns:a16="http://schemas.microsoft.com/office/drawing/2014/main" id="{B2AA065A-9C23-4A8C-96AA-3141E039D2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128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915" name="Group 33">
              <a:extLst>
                <a:ext uri="{FF2B5EF4-FFF2-40B4-BE49-F238E27FC236}">
                  <a16:creationId xmlns:a16="http://schemas.microsoft.com/office/drawing/2014/main" id="{7D8D38E1-CB58-4864-9D77-3A0ED7D468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79" y="865"/>
              <a:ext cx="209" cy="286"/>
              <a:chOff x="1479" y="865"/>
              <a:chExt cx="209" cy="286"/>
            </a:xfrm>
          </p:grpSpPr>
          <p:sp>
            <p:nvSpPr>
              <p:cNvPr id="36918" name="Rectangle 34">
                <a:extLst>
                  <a:ext uri="{FF2B5EF4-FFF2-40B4-BE49-F238E27FC236}">
                    <a16:creationId xmlns:a16="http://schemas.microsoft.com/office/drawing/2014/main" id="{5ADDDE54-8430-4A38-94A4-31AEE17327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9" y="922"/>
                <a:ext cx="186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fr-FR" altLang="en-US" sz="1800"/>
                  <a:t>q</a:t>
                </a:r>
              </a:p>
            </p:txBody>
          </p:sp>
          <p:sp>
            <p:nvSpPr>
              <p:cNvPr id="36919" name="Rectangle 35">
                <a:extLst>
                  <a:ext uri="{FF2B5EF4-FFF2-40B4-BE49-F238E27FC236}">
                    <a16:creationId xmlns:a16="http://schemas.microsoft.com/office/drawing/2014/main" id="{41883778-4478-418E-B5D1-893C931B76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8" y="865"/>
                <a:ext cx="200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fr-FR" altLang="en-US" sz="1800"/>
                  <a:t> </a:t>
                </a:r>
              </a:p>
            </p:txBody>
          </p:sp>
        </p:grpSp>
        <p:sp>
          <p:nvSpPr>
            <p:cNvPr id="36916" name="Rectangle 36">
              <a:extLst>
                <a:ext uri="{FF2B5EF4-FFF2-40B4-BE49-F238E27FC236}">
                  <a16:creationId xmlns:a16="http://schemas.microsoft.com/office/drawing/2014/main" id="{2281E775-DEFB-4427-B418-B400BD8335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4" y="952"/>
              <a:ext cx="28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/>
                <a:t>dA</a:t>
              </a:r>
            </a:p>
          </p:txBody>
        </p:sp>
        <p:sp>
          <p:nvSpPr>
            <p:cNvPr id="36917" name="Arc 37">
              <a:extLst>
                <a:ext uri="{FF2B5EF4-FFF2-40B4-BE49-F238E27FC236}">
                  <a16:creationId xmlns:a16="http://schemas.microsoft.com/office/drawing/2014/main" id="{1B8390D9-6C21-4E88-8C57-6B7A63120EE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10" y="1084"/>
              <a:ext cx="117" cy="1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6885" name="Group 38">
            <a:extLst>
              <a:ext uri="{FF2B5EF4-FFF2-40B4-BE49-F238E27FC236}">
                <a16:creationId xmlns:a16="http://schemas.microsoft.com/office/drawing/2014/main" id="{99A9F9B8-0677-4732-A340-1E328EEE0B00}"/>
              </a:ext>
            </a:extLst>
          </p:cNvPr>
          <p:cNvGrpSpPr>
            <a:grpSpLocks/>
          </p:cNvGrpSpPr>
          <p:nvPr/>
        </p:nvGrpSpPr>
        <p:grpSpPr bwMode="auto">
          <a:xfrm>
            <a:off x="6605588" y="1373188"/>
            <a:ext cx="831850" cy="1216025"/>
            <a:chOff x="4161" y="865"/>
            <a:chExt cx="524" cy="766"/>
          </a:xfrm>
        </p:grpSpPr>
        <p:sp>
          <p:nvSpPr>
            <p:cNvPr id="36902" name="Rectangle 39">
              <a:extLst>
                <a:ext uri="{FF2B5EF4-FFF2-40B4-BE49-F238E27FC236}">
                  <a16:creationId xmlns:a16="http://schemas.microsoft.com/office/drawing/2014/main" id="{665553F2-ED3B-4776-AAF8-411803EE2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76" y="1402"/>
              <a:ext cx="20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/>
                <a:t>T</a:t>
              </a:r>
            </a:p>
          </p:txBody>
        </p:sp>
        <p:sp>
          <p:nvSpPr>
            <p:cNvPr id="36903" name="Line 40">
              <a:extLst>
                <a:ext uri="{FF2B5EF4-FFF2-40B4-BE49-F238E27FC236}">
                  <a16:creationId xmlns:a16="http://schemas.microsoft.com/office/drawing/2014/main" id="{6C987E70-F511-4906-B365-C66700236CC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85" y="122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4" name="Line 41">
              <a:extLst>
                <a:ext uri="{FF2B5EF4-FFF2-40B4-BE49-F238E27FC236}">
                  <a16:creationId xmlns:a16="http://schemas.microsoft.com/office/drawing/2014/main" id="{2992AC89-6F86-480F-B1C6-7BC56E0A87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7" y="1224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905" name="Line 42">
              <a:extLst>
                <a:ext uri="{FF2B5EF4-FFF2-40B4-BE49-F238E27FC236}">
                  <a16:creationId xmlns:a16="http://schemas.microsoft.com/office/drawing/2014/main" id="{ED54094B-322F-417A-B034-B400E3B29C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1" y="1128"/>
              <a:ext cx="0" cy="28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6906" name="Group 43">
              <a:extLst>
                <a:ext uri="{FF2B5EF4-FFF2-40B4-BE49-F238E27FC236}">
                  <a16:creationId xmlns:a16="http://schemas.microsoft.com/office/drawing/2014/main" id="{6B72C71D-AB84-4C0E-AEAB-E1A784B0FA3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76" y="865"/>
              <a:ext cx="209" cy="286"/>
              <a:chOff x="4476" y="865"/>
              <a:chExt cx="209" cy="286"/>
            </a:xfrm>
          </p:grpSpPr>
          <p:sp>
            <p:nvSpPr>
              <p:cNvPr id="36909" name="Rectangle 44">
                <a:extLst>
                  <a:ext uri="{FF2B5EF4-FFF2-40B4-BE49-F238E27FC236}">
                    <a16:creationId xmlns:a16="http://schemas.microsoft.com/office/drawing/2014/main" id="{C7D32A0A-495B-478B-B0BF-2A887AB16B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76" y="922"/>
                <a:ext cx="186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fr-FR" altLang="en-US" sz="1800"/>
                  <a:t>q</a:t>
                </a:r>
              </a:p>
            </p:txBody>
          </p:sp>
          <p:sp>
            <p:nvSpPr>
              <p:cNvPr id="36910" name="Rectangle 45">
                <a:extLst>
                  <a:ext uri="{FF2B5EF4-FFF2-40B4-BE49-F238E27FC236}">
                    <a16:creationId xmlns:a16="http://schemas.microsoft.com/office/drawing/2014/main" id="{3EED4C0B-1294-4315-9DBB-D6A4CA2DCB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85" y="865"/>
                <a:ext cx="200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fr-FR" altLang="en-US" sz="1800"/>
                  <a:t> </a:t>
                </a:r>
              </a:p>
            </p:txBody>
          </p:sp>
        </p:grpSp>
        <p:sp>
          <p:nvSpPr>
            <p:cNvPr id="36907" name="Rectangle 46">
              <a:extLst>
                <a:ext uri="{FF2B5EF4-FFF2-40B4-BE49-F238E27FC236}">
                  <a16:creationId xmlns:a16="http://schemas.microsoft.com/office/drawing/2014/main" id="{B48F8549-D7FC-47D3-87C6-4ADBB298AE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1" y="952"/>
              <a:ext cx="28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/>
                <a:t>dA</a:t>
              </a:r>
            </a:p>
          </p:txBody>
        </p:sp>
        <p:sp>
          <p:nvSpPr>
            <p:cNvPr id="36908" name="Arc 47">
              <a:extLst>
                <a:ext uri="{FF2B5EF4-FFF2-40B4-BE49-F238E27FC236}">
                  <a16:creationId xmlns:a16="http://schemas.microsoft.com/office/drawing/2014/main" id="{854DE4AB-BFA8-4853-A26D-C6D0304AF354}"/>
                </a:ext>
              </a:extLst>
            </p:cNvPr>
            <p:cNvSpPr>
              <a:spLocks/>
            </p:cNvSpPr>
            <p:nvPr/>
          </p:nvSpPr>
          <p:spPr bwMode="auto">
            <a:xfrm>
              <a:off x="4407" y="1084"/>
              <a:ext cx="117" cy="15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6886" name="Rectangle 48">
            <a:extLst>
              <a:ext uri="{FF2B5EF4-FFF2-40B4-BE49-F238E27FC236}">
                <a16:creationId xmlns:a16="http://schemas.microsoft.com/office/drawing/2014/main" id="{87F8677D-D6BF-4074-BC69-941C2BCE5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3113" y="2568575"/>
            <a:ext cx="13668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/>
              <a:t>(</a:t>
            </a:r>
            <a:r>
              <a:rPr lang="fr-FR" altLang="en-US" sz="1800"/>
              <a:t>m</a:t>
            </a:r>
            <a:r>
              <a:rPr lang="fr-FR" altLang="en-US" sz="1800" baseline="-25000"/>
              <a:t>cv</a:t>
            </a:r>
            <a:r>
              <a:rPr lang="fr-FR" altLang="en-US" sz="1800"/>
              <a:t>s</a:t>
            </a:r>
            <a:r>
              <a:rPr lang="fr-FR" altLang="en-US" sz="1800" baseline="-25000"/>
              <a:t>cv</a:t>
            </a:r>
            <a:r>
              <a:rPr lang="fr-FR" altLang="en-US" sz="1800" i="0"/>
              <a:t>)</a:t>
            </a:r>
            <a:r>
              <a:rPr lang="fr-FR" altLang="en-US" sz="1800" baseline="-25000"/>
              <a:t> </a:t>
            </a:r>
            <a:r>
              <a:rPr lang="en-US" altLang="en-US" sz="1800" baseline="-25000"/>
              <a:t>before</a:t>
            </a:r>
          </a:p>
        </p:txBody>
      </p:sp>
      <p:sp>
        <p:nvSpPr>
          <p:cNvPr id="36887" name="Rectangle 49">
            <a:extLst>
              <a:ext uri="{FF2B5EF4-FFF2-40B4-BE49-F238E27FC236}">
                <a16:creationId xmlns:a16="http://schemas.microsoft.com/office/drawing/2014/main" id="{46BC0FBE-5D01-468D-885E-26891396D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1313" y="2568575"/>
            <a:ext cx="12668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/>
              <a:t>(</a:t>
            </a:r>
            <a:r>
              <a:rPr lang="fr-FR" altLang="en-US" sz="1800"/>
              <a:t>m</a:t>
            </a:r>
            <a:r>
              <a:rPr lang="fr-FR" altLang="en-US" sz="1800" baseline="-25000"/>
              <a:t>cv</a:t>
            </a:r>
            <a:r>
              <a:rPr lang="fr-FR" altLang="en-US" sz="1800"/>
              <a:t>s</a:t>
            </a:r>
            <a:r>
              <a:rPr lang="fr-FR" altLang="en-US" sz="1800" baseline="-25000"/>
              <a:t>cv</a:t>
            </a:r>
            <a:r>
              <a:rPr lang="fr-FR" altLang="en-US" sz="1800" i="0"/>
              <a:t>)</a:t>
            </a:r>
            <a:r>
              <a:rPr lang="fr-FR" altLang="en-US" sz="1800" baseline="-25000"/>
              <a:t> </a:t>
            </a:r>
            <a:r>
              <a:rPr lang="en-US" altLang="en-US" sz="1800" baseline="-25000"/>
              <a:t>after</a:t>
            </a:r>
          </a:p>
        </p:txBody>
      </p:sp>
      <p:sp>
        <p:nvSpPr>
          <p:cNvPr id="36888" name="Rectangle 50">
            <a:extLst>
              <a:ext uri="{FF2B5EF4-FFF2-40B4-BE49-F238E27FC236}">
                <a16:creationId xmlns:a16="http://schemas.microsoft.com/office/drawing/2014/main" id="{7BC9C7A6-4FC5-435D-83FC-A6D616B355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988" y="3787775"/>
            <a:ext cx="254158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 dirty="0">
                <a:latin typeface="Arial" panose="020B0604020202020204" pitchFamily="34" charset="0"/>
              </a:rPr>
              <a:t>For the control mass</a:t>
            </a:r>
          </a:p>
        </p:txBody>
      </p:sp>
      <p:sp>
        <p:nvSpPr>
          <p:cNvPr id="36889" name="Rectangle 55">
            <a:extLst>
              <a:ext uri="{FF2B5EF4-FFF2-40B4-BE49-F238E27FC236}">
                <a16:creationId xmlns:a16="http://schemas.microsoft.com/office/drawing/2014/main" id="{8B0FB70C-B318-4AAE-810D-2EE2E4C74F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857625"/>
            <a:ext cx="33528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But:</a:t>
            </a:r>
            <a:r>
              <a:rPr lang="fr-FR" altLang="en-US" sz="1800" dirty="0"/>
              <a:t>  S</a:t>
            </a:r>
            <a:r>
              <a:rPr lang="fr-FR" altLang="en-US" sz="1800" baseline="-25000" dirty="0"/>
              <a:t>1 </a:t>
            </a:r>
            <a:r>
              <a:rPr lang="fr-FR" altLang="en-US" sz="1800" dirty="0"/>
              <a:t>=</a:t>
            </a:r>
            <a:r>
              <a:rPr lang="fr-FR" altLang="en-US" sz="1800" baseline="-25000" dirty="0"/>
              <a:t> </a:t>
            </a:r>
            <a:r>
              <a:rPr lang="fr-FR" altLang="en-US" sz="1800" dirty="0"/>
              <a:t>m</a:t>
            </a:r>
            <a:r>
              <a:rPr lang="fr-FR" altLang="en-US" sz="1800" baseline="-25000" dirty="0"/>
              <a:t>in   </a:t>
            </a:r>
            <a:r>
              <a:rPr lang="fr-FR" altLang="en-US" sz="1800" dirty="0"/>
              <a:t>s</a:t>
            </a:r>
            <a:r>
              <a:rPr lang="fr-FR" altLang="en-US" sz="1800" baseline="-25000" dirty="0"/>
              <a:t>in</a:t>
            </a:r>
            <a:r>
              <a:rPr lang="fr-FR" altLang="en-US" sz="1800" dirty="0"/>
              <a:t> + </a:t>
            </a:r>
            <a:r>
              <a:rPr lang="fr-FR" altLang="en-US" sz="1800" i="0" dirty="0"/>
              <a:t>(</a:t>
            </a:r>
            <a:r>
              <a:rPr lang="fr-FR" altLang="en-US" sz="1800" dirty="0" err="1"/>
              <a:t>m</a:t>
            </a:r>
            <a:r>
              <a:rPr lang="fr-FR" altLang="en-US" sz="1800" baseline="-25000" dirty="0" err="1"/>
              <a:t>cv</a:t>
            </a:r>
            <a:r>
              <a:rPr lang="fr-FR" altLang="en-US" sz="1800" dirty="0" err="1"/>
              <a:t>s</a:t>
            </a:r>
            <a:r>
              <a:rPr lang="fr-FR" altLang="en-US" sz="1800" baseline="-25000" dirty="0" err="1"/>
              <a:t>cv</a:t>
            </a:r>
            <a:r>
              <a:rPr lang="fr-FR" altLang="en-US" sz="1800" i="0" dirty="0"/>
              <a:t>)</a:t>
            </a:r>
            <a:r>
              <a:rPr lang="fr-FR" altLang="en-US" sz="1800" baseline="-25000" dirty="0"/>
              <a:t> </a:t>
            </a:r>
            <a:r>
              <a:rPr lang="fr-FR" altLang="en-US" sz="1800" baseline="-25000" dirty="0" err="1"/>
              <a:t>before</a:t>
            </a:r>
            <a:endParaRPr lang="fr-FR" altLang="en-US" sz="1800" baseline="-25000" dirty="0"/>
          </a:p>
          <a:p>
            <a:pPr algn="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baseline="-25000" dirty="0"/>
              <a:t>                  </a:t>
            </a:r>
            <a:r>
              <a:rPr lang="fr-FR" altLang="en-US" sz="1800" dirty="0"/>
              <a:t>S</a:t>
            </a:r>
            <a:r>
              <a:rPr lang="fr-FR" altLang="en-US" sz="1800" baseline="-25000" dirty="0"/>
              <a:t>2 </a:t>
            </a:r>
            <a:r>
              <a:rPr lang="fr-FR" altLang="en-US" sz="1800" dirty="0"/>
              <a:t>=</a:t>
            </a:r>
            <a:r>
              <a:rPr lang="fr-FR" altLang="en-US" sz="1800" baseline="-25000" dirty="0"/>
              <a:t> </a:t>
            </a:r>
            <a:r>
              <a:rPr lang="fr-FR" altLang="en-US" sz="1800" dirty="0"/>
              <a:t>m</a:t>
            </a:r>
            <a:r>
              <a:rPr lang="fr-FR" altLang="en-US" sz="1800" baseline="-25000" dirty="0"/>
              <a:t>out </a:t>
            </a:r>
            <a:r>
              <a:rPr lang="fr-FR" altLang="en-US" sz="1800" dirty="0"/>
              <a:t>s</a:t>
            </a:r>
            <a:r>
              <a:rPr lang="fr-FR" altLang="en-US" sz="1800" baseline="-25000" dirty="0"/>
              <a:t>out</a:t>
            </a:r>
            <a:r>
              <a:rPr lang="fr-FR" altLang="en-US" sz="1800" dirty="0"/>
              <a:t> + </a:t>
            </a:r>
            <a:r>
              <a:rPr lang="fr-FR" altLang="en-US" sz="1800" i="0" dirty="0"/>
              <a:t>(</a:t>
            </a:r>
            <a:r>
              <a:rPr lang="fr-FR" altLang="en-US" sz="1800" dirty="0" err="1"/>
              <a:t>m</a:t>
            </a:r>
            <a:r>
              <a:rPr lang="fr-FR" altLang="en-US" sz="1800" baseline="-25000" dirty="0" err="1"/>
              <a:t>cv</a:t>
            </a:r>
            <a:r>
              <a:rPr lang="fr-FR" altLang="en-US" sz="1800" dirty="0" err="1"/>
              <a:t>s</a:t>
            </a:r>
            <a:r>
              <a:rPr lang="fr-FR" altLang="en-US" sz="1800" baseline="-25000" dirty="0" err="1"/>
              <a:t>cv</a:t>
            </a:r>
            <a:r>
              <a:rPr lang="fr-FR" altLang="en-US" sz="1800" i="0" dirty="0"/>
              <a:t>)</a:t>
            </a:r>
            <a:r>
              <a:rPr lang="fr-FR" altLang="en-US" sz="1800" baseline="-25000" dirty="0"/>
              <a:t> </a:t>
            </a:r>
            <a:r>
              <a:rPr lang="fr-FR" altLang="en-US" sz="1800" baseline="-25000" dirty="0" err="1"/>
              <a:t>after</a:t>
            </a:r>
            <a:endParaRPr lang="fr-FR" altLang="en-US" sz="1800" baseline="-25000" dirty="0"/>
          </a:p>
        </p:txBody>
      </p:sp>
      <p:sp>
        <p:nvSpPr>
          <p:cNvPr id="36890" name="AutoShape 56">
            <a:extLst>
              <a:ext uri="{FF2B5EF4-FFF2-40B4-BE49-F238E27FC236}">
                <a16:creationId xmlns:a16="http://schemas.microsoft.com/office/drawing/2014/main" id="{F7DE9597-E0E6-4D37-950B-BACCA7D1E9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163" y="5461000"/>
            <a:ext cx="520700" cy="215900"/>
          </a:xfrm>
          <a:prstGeom prst="rightArrow">
            <a:avLst>
              <a:gd name="adj1" fmla="val 50000"/>
              <a:gd name="adj2" fmla="val 120599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endParaRPr lang="en-US" altLang="en-US" sz="180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91" name="Rectangle 57">
            <a:extLst>
              <a:ext uri="{FF2B5EF4-FFF2-40B4-BE49-F238E27FC236}">
                <a16:creationId xmlns:a16="http://schemas.microsoft.com/office/drawing/2014/main" id="{D51C2B92-77E0-43C0-9F24-ED302EF142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356225"/>
            <a:ext cx="27479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</a:rPr>
              <a:t>For the control volume</a:t>
            </a:r>
          </a:p>
        </p:txBody>
      </p:sp>
      <p:sp>
        <p:nvSpPr>
          <p:cNvPr id="36892" name="Line 68">
            <a:extLst>
              <a:ext uri="{FF2B5EF4-FFF2-40B4-BE49-F238E27FC236}">
                <a16:creationId xmlns:a16="http://schemas.microsoft.com/office/drawing/2014/main" id="{2787F4F0-6CC3-439E-8994-6D9684DC92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1066800"/>
            <a:ext cx="3276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6893" name="Group 81">
            <a:extLst>
              <a:ext uri="{FF2B5EF4-FFF2-40B4-BE49-F238E27FC236}">
                <a16:creationId xmlns:a16="http://schemas.microsoft.com/office/drawing/2014/main" id="{65EFEDEB-7807-4447-8C9A-8C98528DD731}"/>
              </a:ext>
            </a:extLst>
          </p:cNvPr>
          <p:cNvGrpSpPr>
            <a:grpSpLocks/>
          </p:cNvGrpSpPr>
          <p:nvPr/>
        </p:nvGrpSpPr>
        <p:grpSpPr bwMode="auto">
          <a:xfrm>
            <a:off x="381000" y="990600"/>
            <a:ext cx="1143000" cy="533400"/>
            <a:chOff x="240" y="624"/>
            <a:chExt cx="720" cy="336"/>
          </a:xfrm>
        </p:grpSpPr>
        <p:sp>
          <p:nvSpPr>
            <p:cNvPr id="36897" name="Rectangle 80">
              <a:extLst>
                <a:ext uri="{FF2B5EF4-FFF2-40B4-BE49-F238E27FC236}">
                  <a16:creationId xmlns:a16="http://schemas.microsoft.com/office/drawing/2014/main" id="{AD5DE541-ED63-4134-ABBC-A13ABAE7D1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" y="672"/>
              <a:ext cx="720" cy="288"/>
            </a:xfrm>
            <a:prstGeom prst="rect">
              <a:avLst/>
            </a:prstGeom>
            <a:solidFill>
              <a:srgbClr val="FFCC66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spcBef>
                  <a:spcPct val="0"/>
                </a:spcBef>
                <a:buSzTx/>
                <a:buFontTx/>
                <a:buNone/>
              </a:pPr>
              <a:endParaRPr lang="en-US" altLang="en-US" sz="180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6898" name="Group 74">
              <a:extLst>
                <a:ext uri="{FF2B5EF4-FFF2-40B4-BE49-F238E27FC236}">
                  <a16:creationId xmlns:a16="http://schemas.microsoft.com/office/drawing/2014/main" id="{3003C2D2-7E3B-46F1-8BC8-86A52AF6B6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624"/>
              <a:ext cx="209" cy="286"/>
              <a:chOff x="1479" y="865"/>
              <a:chExt cx="209" cy="286"/>
            </a:xfrm>
          </p:grpSpPr>
          <p:sp>
            <p:nvSpPr>
              <p:cNvPr id="36900" name="Rectangle 75">
                <a:extLst>
                  <a:ext uri="{FF2B5EF4-FFF2-40B4-BE49-F238E27FC236}">
                    <a16:creationId xmlns:a16="http://schemas.microsoft.com/office/drawing/2014/main" id="{34A08FBE-8D8D-433A-BD99-8863CA22231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79" y="922"/>
                <a:ext cx="186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fr-FR" altLang="en-US" sz="1800"/>
                  <a:t>q</a:t>
                </a:r>
              </a:p>
            </p:txBody>
          </p:sp>
          <p:sp>
            <p:nvSpPr>
              <p:cNvPr id="36901" name="Rectangle 76">
                <a:extLst>
                  <a:ext uri="{FF2B5EF4-FFF2-40B4-BE49-F238E27FC236}">
                    <a16:creationId xmlns:a16="http://schemas.microsoft.com/office/drawing/2014/main" id="{8C558BDB-DCEF-49D4-BADF-5494538D3F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8" y="865"/>
                <a:ext cx="200" cy="2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1pPr>
                <a:lvl2pPr marL="742950" indent="-28575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28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2pPr>
                <a:lvl3pPr marL="11430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»"/>
                  <a:defRPr sz="2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3pPr>
                <a:lvl4pPr marL="16002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•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4pPr>
                <a:lvl5pPr marL="2057400" indent="-228600">
                  <a:lnSpc>
                    <a:spcPct val="90000"/>
                  </a:lnSpc>
                  <a:spcBef>
                    <a:spcPct val="30000"/>
                  </a:spcBef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30000"/>
                  </a:spcBef>
                  <a:spcAft>
                    <a:spcPct val="0"/>
                  </a:spcAft>
                  <a:buSzPct val="100000"/>
                  <a:buChar char="–"/>
                  <a:defRPr sz="1400" b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</a:pPr>
                <a:r>
                  <a:rPr lang="fr-FR" altLang="en-US" sz="1800"/>
                  <a:t> </a:t>
                </a:r>
              </a:p>
            </p:txBody>
          </p:sp>
        </p:grpSp>
        <p:sp>
          <p:nvSpPr>
            <p:cNvPr id="36899" name="Rectangle 79">
              <a:extLst>
                <a:ext uri="{FF2B5EF4-FFF2-40B4-BE49-F238E27FC236}">
                  <a16:creationId xmlns:a16="http://schemas.microsoft.com/office/drawing/2014/main" id="{48B83121-AAEE-48CA-A371-CD55AF5DA1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" y="720"/>
              <a:ext cx="555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88" tIns="44450" rIns="90488" bIns="44450">
              <a:spAutoFit/>
            </a:bodyPr>
            <a:lstStyle>
              <a:lvl1pPr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  <a:lvl2pPr marL="742950" indent="-28575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28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2pPr>
              <a:lvl3pPr marL="11430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»"/>
                <a:defRPr sz="2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3pPr>
              <a:lvl4pPr marL="16002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•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4pPr>
              <a:lvl5pPr marL="2057400" indent="-228600">
                <a:lnSpc>
                  <a:spcPct val="90000"/>
                </a:lnSpc>
                <a:spcBef>
                  <a:spcPct val="30000"/>
                </a:spcBef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30000"/>
                </a:spcBef>
                <a:spcAft>
                  <a:spcPct val="0"/>
                </a:spcAft>
                <a:buSzPct val="100000"/>
                <a:buChar char="–"/>
                <a:defRPr sz="14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fr-FR" altLang="en-US" sz="1800" i="0">
                  <a:latin typeface="Arial" panose="020B0604020202020204" pitchFamily="34" charset="0"/>
                </a:rPr>
                <a:t>=W/m</a:t>
              </a:r>
              <a:r>
                <a:rPr lang="fr-FR" altLang="en-US" sz="1800" i="0" baseline="30000">
                  <a:latin typeface="Arial" panose="020B0604020202020204" pitchFamily="34" charset="0"/>
                </a:rPr>
                <a:t>2</a:t>
              </a:r>
            </a:p>
          </p:txBody>
        </p:sp>
      </p:grpSp>
      <p:graphicFrame>
        <p:nvGraphicFramePr>
          <p:cNvPr id="36894" name="Object 2">
            <a:extLst>
              <a:ext uri="{FF2B5EF4-FFF2-40B4-BE49-F238E27FC236}">
                <a16:creationId xmlns:a16="http://schemas.microsoft.com/office/drawing/2014/main" id="{B25FA68B-E6F6-4024-93F3-3352EC1B69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27488043"/>
              </p:ext>
            </p:extLst>
          </p:nvPr>
        </p:nvGraphicFramePr>
        <p:xfrm>
          <a:off x="395288" y="4000500"/>
          <a:ext cx="449262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47840" imgH="431640" progId="Equation.DSMT4">
                  <p:embed/>
                </p:oleObj>
              </mc:Choice>
              <mc:Fallback>
                <p:oleObj name="Equation" r:id="rId4" imgW="2247840" imgH="431640" progId="Equation.DSMT4">
                  <p:embed/>
                  <p:pic>
                    <p:nvPicPr>
                      <p:cNvPr id="36894" name="Object 2">
                        <a:extLst>
                          <a:ext uri="{FF2B5EF4-FFF2-40B4-BE49-F238E27FC236}">
                            <a16:creationId xmlns:a16="http://schemas.microsoft.com/office/drawing/2014/main" id="{B25FA68B-E6F6-4024-93F3-3352EC1B69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4000500"/>
                        <a:ext cx="449262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95" name="Object 3">
            <a:extLst>
              <a:ext uri="{FF2B5EF4-FFF2-40B4-BE49-F238E27FC236}">
                <a16:creationId xmlns:a16="http://schemas.microsoft.com/office/drawing/2014/main" id="{6A1BEFC9-AF7B-4EC0-8D91-7BB19C2D46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5075" y="4784725"/>
          <a:ext cx="5737225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70200" imgH="406400" progId="Equation.3">
                  <p:embed/>
                </p:oleObj>
              </mc:Choice>
              <mc:Fallback>
                <p:oleObj name="Equation" r:id="rId6" imgW="2870200" imgH="406400" progId="Equation.3">
                  <p:embed/>
                  <p:pic>
                    <p:nvPicPr>
                      <p:cNvPr id="36895" name="Object 3">
                        <a:extLst>
                          <a:ext uri="{FF2B5EF4-FFF2-40B4-BE49-F238E27FC236}">
                            <a16:creationId xmlns:a16="http://schemas.microsoft.com/office/drawing/2014/main" id="{6A1BEFC9-AF7B-4EC0-8D91-7BB19C2D468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5075" y="4784725"/>
                        <a:ext cx="5737225" cy="812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96" name="Object 4">
            <a:extLst>
              <a:ext uri="{FF2B5EF4-FFF2-40B4-BE49-F238E27FC236}">
                <a16:creationId xmlns:a16="http://schemas.microsoft.com/office/drawing/2014/main" id="{6D8379B0-DE7C-4773-8974-ED4A6E545C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3488" y="5648325"/>
          <a:ext cx="578961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95600" imgH="368300" progId="Equation.3">
                  <p:embed/>
                </p:oleObj>
              </mc:Choice>
              <mc:Fallback>
                <p:oleObj name="Equation" r:id="rId8" imgW="2895600" imgH="368300" progId="Equation.3">
                  <p:embed/>
                  <p:pic>
                    <p:nvPicPr>
                      <p:cNvPr id="36896" name="Object 4">
                        <a:extLst>
                          <a:ext uri="{FF2B5EF4-FFF2-40B4-BE49-F238E27FC236}">
                            <a16:creationId xmlns:a16="http://schemas.microsoft.com/office/drawing/2014/main" id="{6D8379B0-DE7C-4773-8974-ED4A6E545C5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3488" y="5648325"/>
                        <a:ext cx="5789612" cy="736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Rectangle 24">
            <a:extLst>
              <a:ext uri="{FF2B5EF4-FFF2-40B4-BE49-F238E27FC236}">
                <a16:creationId xmlns:a16="http://schemas.microsoft.com/office/drawing/2014/main" id="{ED121FE4-6030-48C1-8F8F-D200CEA76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7898" y="4608513"/>
            <a:ext cx="132478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b="0" dirty="0" err="1"/>
              <a:t>S</a:t>
            </a:r>
            <a:r>
              <a:rPr lang="fr-FR" altLang="en-US" sz="1800" b="0" baseline="-25000" dirty="0" err="1"/>
              <a:t>after</a:t>
            </a:r>
            <a:r>
              <a:rPr lang="fr-FR" altLang="en-US" sz="1800" b="0" dirty="0"/>
              <a:t> – </a:t>
            </a:r>
            <a:r>
              <a:rPr lang="fr-FR" altLang="en-US" sz="1800" b="0" dirty="0" err="1"/>
              <a:t>S</a:t>
            </a:r>
            <a:r>
              <a:rPr lang="fr-FR" altLang="en-US" sz="1800" b="0" baseline="-25000" dirty="0" err="1"/>
              <a:t>before</a:t>
            </a:r>
            <a:endParaRPr lang="fr-FR" altLang="en-US" sz="1800" b="0" baseline="-25000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68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8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6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36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368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36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6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36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6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1" dur="500"/>
                                        <p:tgtEl>
                                          <p:spTgt spid="36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000"/>
                            </p:stCondLst>
                            <p:childTnLst>
                              <p:par>
                                <p:cTn id="63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368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36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36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36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/>
      <p:bldP spid="36872" grpId="0" animBg="1"/>
      <p:bldP spid="36875" grpId="0" animBg="1"/>
      <p:bldP spid="36876" grpId="0" animBg="1"/>
      <p:bldP spid="36877" grpId="0" animBg="1"/>
      <p:bldP spid="36888" grpId="0"/>
      <p:bldP spid="36889" grpId="0"/>
      <p:bldP spid="36890" grpId="0" animBg="1"/>
      <p:bldP spid="36891" grpId="0"/>
      <p:bldP spid="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B8D0CD9E-36A2-4A98-9FA2-B322273F942F}"/>
              </a:ext>
            </a:extLst>
          </p:cNvPr>
          <p:cNvSpPr>
            <a:spLocks noGrp="1" noChangeArrowheads="1"/>
          </p:cNvSpPr>
          <p:nvPr>
            <p:ph type="title" sz="quarter"/>
          </p:nvPr>
        </p:nvSpPr>
        <p:spPr>
          <a:xfrm>
            <a:off x="1224438" y="276523"/>
            <a:ext cx="7453965" cy="588366"/>
          </a:xfrm>
        </p:spPr>
        <p:txBody>
          <a:bodyPr/>
          <a:lstStyle/>
          <a:p>
            <a:r>
              <a:rPr lang="en-US" altLang="en-US" dirty="0"/>
              <a:t>Open steady state steady flow system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38054F3-317F-43CD-B81B-53CBEA607625}"/>
              </a:ext>
            </a:extLst>
          </p:cNvPr>
          <p:cNvSpPr txBox="1"/>
          <p:nvPr/>
        </p:nvSpPr>
        <p:spPr>
          <a:xfrm>
            <a:off x="152404" y="1026256"/>
            <a:ext cx="51533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0" dirty="0" err="1">
                <a:solidFill>
                  <a:schemeClr val="tx1"/>
                </a:solidFill>
                <a:latin typeface="+mj-lt"/>
              </a:rPr>
              <a:t>d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S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universe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/dt = </a:t>
            </a:r>
          </a:p>
          <a:p>
            <a:r>
              <a:rPr lang="en-US" sz="2400" b="0" dirty="0">
                <a:solidFill>
                  <a:schemeClr val="tx1"/>
                </a:solidFill>
                <a:latin typeface="+mn-lt"/>
              </a:rPr>
              <a:t>    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dS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system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/dt + 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dS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fluid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/dt + </a:t>
            </a:r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dS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reservoir</a:t>
            </a:r>
            <a:r>
              <a:rPr lang="en-US" sz="2400" b="0" baseline="-25000" dirty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/dt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4A5F2AA-F492-4D9D-B097-CABD5F94C42E}"/>
              </a:ext>
            </a:extLst>
          </p:cNvPr>
          <p:cNvSpPr/>
          <p:nvPr/>
        </p:nvSpPr>
        <p:spPr bwMode="auto">
          <a:xfrm>
            <a:off x="560238" y="2563740"/>
            <a:ext cx="2926080" cy="6400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 dirty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2F61F6E-75EC-47E4-A806-6D8AFC1ECE83}"/>
              </a:ext>
            </a:extLst>
          </p:cNvPr>
          <p:cNvSpPr txBox="1"/>
          <p:nvPr/>
        </p:nvSpPr>
        <p:spPr>
          <a:xfrm>
            <a:off x="582215" y="2650464"/>
            <a:ext cx="2980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dirty="0" err="1">
                <a:solidFill>
                  <a:schemeClr val="tx1"/>
                </a:solidFill>
                <a:latin typeface="+mn-lt"/>
              </a:rPr>
              <a:t>dS</a:t>
            </a:r>
            <a:r>
              <a:rPr lang="en-US" sz="2400" b="0" baseline="-25000" dirty="0" err="1">
                <a:solidFill>
                  <a:schemeClr val="tx1"/>
                </a:solidFill>
                <a:latin typeface="+mn-lt"/>
              </a:rPr>
              <a:t>system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/dt = </a:t>
            </a:r>
            <a:r>
              <a:rPr lang="en-US" sz="2400" b="0" i="0" dirty="0">
                <a:solidFill>
                  <a:schemeClr val="tx1"/>
                </a:solidFill>
                <a:latin typeface="+mn-lt"/>
              </a:rPr>
              <a:t>0</a:t>
            </a:r>
            <a:r>
              <a:rPr lang="en-US" sz="2400" b="0" dirty="0">
                <a:solidFill>
                  <a:schemeClr val="tx1"/>
                </a:solidFill>
                <a:latin typeface="+mn-lt"/>
              </a:rPr>
              <a:t> (steady)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F608E12F-268B-4500-B076-7E85523DEC3D}"/>
              </a:ext>
            </a:extLst>
          </p:cNvPr>
          <p:cNvSpPr/>
          <p:nvPr/>
        </p:nvSpPr>
        <p:spPr bwMode="auto">
          <a:xfrm>
            <a:off x="560238" y="3459480"/>
            <a:ext cx="2926080" cy="640080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 dirty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34" name="Object 33">
            <a:extLst>
              <a:ext uri="{FF2B5EF4-FFF2-40B4-BE49-F238E27FC236}">
                <a16:creationId xmlns:a16="http://schemas.microsoft.com/office/drawing/2014/main" id="{74B6CC23-7150-4065-B8A7-595BB95CE09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7825288"/>
              </p:ext>
            </p:extLst>
          </p:nvPr>
        </p:nvGraphicFramePr>
        <p:xfrm>
          <a:off x="536743" y="3545205"/>
          <a:ext cx="2971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485720" imgH="253800" progId="Equation.DSMT4">
                  <p:embed/>
                </p:oleObj>
              </mc:Choice>
              <mc:Fallback>
                <p:oleObj name="Equation" r:id="rId3" imgW="1485720" imgH="253800" progId="Equation.DSMT4">
                  <p:embed/>
                  <p:pic>
                    <p:nvPicPr>
                      <p:cNvPr id="34" name="Object 33">
                        <a:extLst>
                          <a:ext uri="{FF2B5EF4-FFF2-40B4-BE49-F238E27FC236}">
                            <a16:creationId xmlns:a16="http://schemas.microsoft.com/office/drawing/2014/main" id="{74B6CC23-7150-4065-B8A7-595BB95CE0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6743" y="3545205"/>
                        <a:ext cx="2971800" cy="50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Rectangle 51">
            <a:extLst>
              <a:ext uri="{FF2B5EF4-FFF2-40B4-BE49-F238E27FC236}">
                <a16:creationId xmlns:a16="http://schemas.microsoft.com/office/drawing/2014/main" id="{6D5D1340-08A7-4BFA-BA4F-88E2DCFCE4E3}"/>
              </a:ext>
            </a:extLst>
          </p:cNvPr>
          <p:cNvSpPr/>
          <p:nvPr/>
        </p:nvSpPr>
        <p:spPr bwMode="auto">
          <a:xfrm>
            <a:off x="560238" y="4267200"/>
            <a:ext cx="2926080" cy="640080"/>
          </a:xfrm>
          <a:prstGeom prst="rect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 dirty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graphicFrame>
        <p:nvGraphicFramePr>
          <p:cNvPr id="53" name="Object 52">
            <a:extLst>
              <a:ext uri="{FF2B5EF4-FFF2-40B4-BE49-F238E27FC236}">
                <a16:creationId xmlns:a16="http://schemas.microsoft.com/office/drawing/2014/main" id="{DC90E96F-4198-4A65-8C86-770EAE273D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02099"/>
              </p:ext>
            </p:extLst>
          </p:nvPr>
        </p:nvGraphicFramePr>
        <p:xfrm>
          <a:off x="574843" y="4340543"/>
          <a:ext cx="289560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447560" imgH="266400" progId="Equation.DSMT4">
                  <p:embed/>
                </p:oleObj>
              </mc:Choice>
              <mc:Fallback>
                <p:oleObj name="Equation" r:id="rId5" imgW="1447560" imgH="266400" progId="Equation.DSMT4">
                  <p:embed/>
                  <p:pic>
                    <p:nvPicPr>
                      <p:cNvPr id="53" name="Object 52">
                        <a:extLst>
                          <a:ext uri="{FF2B5EF4-FFF2-40B4-BE49-F238E27FC236}">
                            <a16:creationId xmlns:a16="http://schemas.microsoft.com/office/drawing/2014/main" id="{DC90E96F-4198-4A65-8C86-770EAE273D7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74843" y="4340543"/>
                        <a:ext cx="2895600" cy="531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9" name="Group 38">
            <a:extLst>
              <a:ext uri="{FF2B5EF4-FFF2-40B4-BE49-F238E27FC236}">
                <a16:creationId xmlns:a16="http://schemas.microsoft.com/office/drawing/2014/main" id="{DFB10E5B-FC8E-424F-AF21-A48CF712F5AB}"/>
              </a:ext>
            </a:extLst>
          </p:cNvPr>
          <p:cNvGrpSpPr/>
          <p:nvPr/>
        </p:nvGrpSpPr>
        <p:grpSpPr>
          <a:xfrm>
            <a:off x="4267200" y="1692551"/>
            <a:ext cx="5257799" cy="2913898"/>
            <a:chOff x="4054812" y="1258269"/>
            <a:chExt cx="5257799" cy="291389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0FFCEACC-CBE0-4401-B12B-62D0995D170C}"/>
                </a:ext>
              </a:extLst>
            </p:cNvPr>
            <p:cNvSpPr/>
            <p:nvPr/>
          </p:nvSpPr>
          <p:spPr bwMode="auto">
            <a:xfrm>
              <a:off x="4953000" y="2402255"/>
              <a:ext cx="3429000" cy="121920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 dirty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3" name="Arrow: Right 2">
              <a:extLst>
                <a:ext uri="{FF2B5EF4-FFF2-40B4-BE49-F238E27FC236}">
                  <a16:creationId xmlns:a16="http://schemas.microsoft.com/office/drawing/2014/main" id="{F62927E4-0B59-458E-835E-FCA74268F6A9}"/>
                </a:ext>
              </a:extLst>
            </p:cNvPr>
            <p:cNvSpPr/>
            <p:nvPr/>
          </p:nvSpPr>
          <p:spPr bwMode="auto">
            <a:xfrm>
              <a:off x="4054812" y="2742773"/>
              <a:ext cx="898187" cy="538163"/>
            </a:xfrm>
            <a:prstGeom prst="rightArrow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sp>
          <p:nvSpPr>
            <p:cNvPr id="17" name="Arrow: Right 16">
              <a:extLst>
                <a:ext uri="{FF2B5EF4-FFF2-40B4-BE49-F238E27FC236}">
                  <a16:creationId xmlns:a16="http://schemas.microsoft.com/office/drawing/2014/main" id="{2FFC9705-0181-453C-A264-8D38B1BFF03B}"/>
                </a:ext>
              </a:extLst>
            </p:cNvPr>
            <p:cNvSpPr/>
            <p:nvPr/>
          </p:nvSpPr>
          <p:spPr bwMode="auto">
            <a:xfrm>
              <a:off x="8398213" y="2759591"/>
              <a:ext cx="914398" cy="538163"/>
            </a:xfrm>
            <a:prstGeom prst="rightArrow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488" tIns="44450" rIns="90488" bIns="4445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1" u="none" strike="noStrike" cap="none" normalizeH="0" baseline="0">
                <a:ln>
                  <a:noFill/>
                </a:ln>
                <a:solidFill>
                  <a:srgbClr val="000099"/>
                </a:solidFill>
                <a:effectLst/>
                <a:latin typeface="Arial" charset="0"/>
                <a:cs typeface="Arial" charset="0"/>
              </a:endParaRPr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33EFCF0-FEB8-4D75-AB56-058F52F1B7A0}"/>
                </a:ext>
              </a:extLst>
            </p:cNvPr>
            <p:cNvCxnSpPr/>
            <p:nvPr/>
          </p:nvCxnSpPr>
          <p:spPr bwMode="auto">
            <a:xfrm>
              <a:off x="4953000" y="2073791"/>
              <a:ext cx="0" cy="2057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6DE1399-8820-4DF5-8AC1-74FFDAF48198}"/>
                </a:ext>
              </a:extLst>
            </p:cNvPr>
            <p:cNvSpPr txBox="1"/>
            <p:nvPr/>
          </p:nvSpPr>
          <p:spPr>
            <a:xfrm>
              <a:off x="4604267" y="3673991"/>
              <a:ext cx="44114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tx1"/>
                  </a:solidFill>
                  <a:latin typeface="+mn-lt"/>
                </a:rPr>
                <a:t>in</a:t>
              </a:r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DD02993A-E723-48A7-AE02-09313A4D23CA}"/>
                </a:ext>
              </a:extLst>
            </p:cNvPr>
            <p:cNvCxnSpPr/>
            <p:nvPr/>
          </p:nvCxnSpPr>
          <p:spPr bwMode="auto">
            <a:xfrm>
              <a:off x="8382000" y="2114767"/>
              <a:ext cx="0" cy="2057400"/>
            </a:xfrm>
            <a:prstGeom prst="line">
              <a:avLst/>
            </a:pr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B5FECEB-8153-4CEC-B72D-996FD00F500E}"/>
                </a:ext>
              </a:extLst>
            </p:cNvPr>
            <p:cNvSpPr txBox="1"/>
            <p:nvPr/>
          </p:nvSpPr>
          <p:spPr>
            <a:xfrm>
              <a:off x="8338067" y="3673991"/>
              <a:ext cx="5950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tx1"/>
                  </a:solidFill>
                  <a:latin typeface="+mn-lt"/>
                </a:rPr>
                <a:t>out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C6B06FCA-B875-4654-9F3B-E643EB4A915A}"/>
                </a:ext>
              </a:extLst>
            </p:cNvPr>
            <p:cNvSpPr txBox="1"/>
            <p:nvPr/>
          </p:nvSpPr>
          <p:spPr>
            <a:xfrm>
              <a:off x="5378061" y="2777876"/>
              <a:ext cx="283282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chemeClr val="tx1"/>
                  </a:solidFill>
                  <a:latin typeface="+mn-lt"/>
                </a:rPr>
                <a:t>Steady Open System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7" name="Object 6">
                  <a:extLst>
                    <a:ext uri="{FF2B5EF4-FFF2-40B4-BE49-F238E27FC236}">
                      <a16:creationId xmlns:a16="http://schemas.microsoft.com/office/drawing/2014/main" id="{C84F8696-1E81-4F14-BE01-7D290A871C33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909030573"/>
                    </p:ext>
                  </p:extLst>
                </p:nvPr>
              </p:nvGraphicFramePr>
              <p:xfrm>
                <a:off x="4223473" y="2842375"/>
                <a:ext cx="329760" cy="35496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name="Equation" r:id="rId7" imgW="164880" imgH="177480" progId="Equation.DSMT4">
                        <p:embed/>
                      </p:oleObj>
                    </mc:Choice>
                    <mc:Fallback>
                      <p:oleObj name="Equation" r:id="rId7" imgW="164880" imgH="177480" progId="Equation.DSMT4">
                        <p:embed/>
                        <p:pic>
                          <p:nvPicPr>
                            <p:cNvPr id="7" name="Object 6">
                              <a:extLst>
                                <a:ext uri="{FF2B5EF4-FFF2-40B4-BE49-F238E27FC236}">
                                  <a16:creationId xmlns:a16="http://schemas.microsoft.com/office/drawing/2014/main" id="{C84F8696-1E81-4F14-BE01-7D290A871C33}"/>
                                </a:ext>
                              </a:extLst>
                            </p:cNvPr>
                            <p:cNvPicPr/>
                            <p:nvPr/>
                          </p:nvPicPr>
                          <p:blipFill>
                            <a:blip r:embed="rId8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4223473" y="2842375"/>
                              <a:ext cx="329760" cy="35496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7" name="Object 6">
                  <a:extLst>
                    <a:ext uri="{FF2B5EF4-FFF2-40B4-BE49-F238E27FC236}">
                      <a16:creationId xmlns:a16="http://schemas.microsoft.com/office/drawing/2014/main" id="{C84F8696-1E81-4F14-BE01-7D290A871C33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1909030573"/>
                    </p:ext>
                  </p:extLst>
                </p:nvPr>
              </p:nvGraphicFramePr>
              <p:xfrm>
                <a:off x="4223473" y="2842375"/>
                <a:ext cx="329760" cy="35496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2052" name="Equation" r:id="rId12" imgW="164880" imgH="177480" progId="Equation.DSMT4">
                        <p:embed/>
                      </p:oleObj>
                    </mc:Choice>
                    <mc:Fallback>
                      <p:oleObj name="Equation" r:id="rId12" imgW="164880" imgH="177480" progId="Equation.DSMT4">
                        <p:embed/>
                        <p:pic>
                          <p:nvPicPr>
                            <p:cNvPr id="7" name="Object 6">
                              <a:extLst>
                                <a:ext uri="{FF2B5EF4-FFF2-40B4-BE49-F238E27FC236}">
                                  <a16:creationId xmlns:a16="http://schemas.microsoft.com/office/drawing/2014/main" id="{C84F8696-1E81-4F14-BE01-7D290A871C33}"/>
                                </a:ext>
                              </a:extLst>
                            </p:cNvPr>
                            <p:cNvPicPr/>
                            <p:nvPr/>
                          </p:nvPicPr>
                          <p:blipFill>
                            <a:blip r:embed="rId13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4223473" y="2842375"/>
                              <a:ext cx="329760" cy="35496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5" name="Object 14">
                  <a:extLst>
                    <a:ext uri="{FF2B5EF4-FFF2-40B4-BE49-F238E27FC236}">
                      <a16:creationId xmlns:a16="http://schemas.microsoft.com/office/drawing/2014/main" id="{74D8C115-F86E-4642-AE7D-43803C67077F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174156114"/>
                    </p:ext>
                  </p:extLst>
                </p:nvPr>
              </p:nvGraphicFramePr>
              <p:xfrm>
                <a:off x="8603000" y="2855247"/>
                <a:ext cx="328613" cy="3556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name="Equation" r:id="rId14" imgW="329248" imgH="355108" progId="Equation.DSMT4">
                        <p:embed/>
                      </p:oleObj>
                    </mc:Choice>
                    <mc:Fallback>
                      <p:oleObj name="Equation" r:id="rId14" imgW="329248" imgH="355108" progId="Equation.DSMT4">
                        <p:embed/>
                        <p:pic>
                          <p:nvPicPr>
                            <p:cNvPr id="15" name="Object 14">
                              <a:extLst>
                                <a:ext uri="{FF2B5EF4-FFF2-40B4-BE49-F238E27FC236}">
                                  <a16:creationId xmlns:a16="http://schemas.microsoft.com/office/drawing/2014/main" id="{74D8C115-F86E-4642-AE7D-43803C67077F}"/>
                                </a:ext>
                              </a:extLst>
                            </p:cNvPr>
                            <p:cNvPicPr/>
                            <p:nvPr/>
                          </p:nvPicPr>
                          <p:blipFill>
                            <a:blip r:embed="rId15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8603000" y="2855247"/>
                              <a:ext cx="328613" cy="35560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Choice>
          <mc:Fallback xmlns="">
            <p:graphicFrame>
              <p:nvGraphicFramePr>
                <p:cNvPr id="15" name="Object 14">
                  <a:extLst>
                    <a:ext uri="{FF2B5EF4-FFF2-40B4-BE49-F238E27FC236}">
                      <a16:creationId xmlns:a16="http://schemas.microsoft.com/office/drawing/2014/main" id="{74D8C115-F86E-4642-AE7D-43803C67077F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4174156114"/>
                    </p:ext>
                  </p:extLst>
                </p:nvPr>
              </p:nvGraphicFramePr>
              <p:xfrm>
                <a:off x="8603000" y="2855247"/>
                <a:ext cx="328613" cy="355600"/>
              </p:xfrm>
              <a:graphic>
                <a:graphicData uri="http://schemas.openxmlformats.org/presentationml/2006/ole">
                  <mc:AlternateContent>
                    <mc:Choice xmlns:v="urn:schemas-microsoft-com:vml" Requires="v">
                      <p:oleObj spid="_x0000_s2053" name="Equation" r:id="rId16" imgW="329248" imgH="355108" progId="Equation.DSMT4">
                        <p:embed/>
                      </p:oleObj>
                    </mc:Choice>
                    <mc:Fallback>
                      <p:oleObj name="Equation" r:id="rId16" imgW="329248" imgH="355108" progId="Equation.DSMT4">
                        <p:embed/>
                        <p:pic>
                          <p:nvPicPr>
                            <p:cNvPr id="15" name="Object 14">
                              <a:extLst>
                                <a:ext uri="{FF2B5EF4-FFF2-40B4-BE49-F238E27FC236}">
                                  <a16:creationId xmlns:a16="http://schemas.microsoft.com/office/drawing/2014/main" id="{74D8C115-F86E-4642-AE7D-43803C67077F}"/>
                                </a:ext>
                              </a:extLst>
                            </p:cNvPr>
                            <p:cNvPicPr/>
                            <p:nvPr/>
                          </p:nvPicPr>
                          <p:blipFill>
                            <a:blip r:embed="rId17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8603000" y="2855247"/>
                              <a:ext cx="328613" cy="355600"/>
                            </a:xfrm>
                            <a:prstGeom prst="rect">
                              <a:avLst/>
                            </a:prstGeom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mc:Fallback>
        </mc:AlternateContent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1A0DD2A2-ADF9-4B9B-8807-5B7FBE84FEE9}"/>
                </a:ext>
              </a:extLst>
            </p:cNvPr>
            <p:cNvGrpSpPr/>
            <p:nvPr/>
          </p:nvGrpSpPr>
          <p:grpSpPr>
            <a:xfrm>
              <a:off x="5257800" y="1258269"/>
              <a:ext cx="2591594" cy="1062006"/>
              <a:chOff x="3274890" y="838200"/>
              <a:chExt cx="2591594" cy="1062006"/>
            </a:xfrm>
          </p:grpSpPr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C1FBE848-0F40-4965-BD4F-406945725B8A}"/>
                  </a:ext>
                </a:extLst>
              </p:cNvPr>
              <p:cNvGrpSpPr/>
              <p:nvPr/>
            </p:nvGrpSpPr>
            <p:grpSpPr>
              <a:xfrm>
                <a:off x="3274890" y="838200"/>
                <a:ext cx="1068510" cy="1062006"/>
                <a:chOff x="3274890" y="838200"/>
                <a:chExt cx="1068510" cy="1062006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AF2275FA-E80B-40CD-B3BF-9C58466F0DDE}"/>
                    </a:ext>
                  </a:extLst>
                </p:cNvPr>
                <p:cNvGrpSpPr/>
                <p:nvPr/>
              </p:nvGrpSpPr>
              <p:grpSpPr>
                <a:xfrm>
                  <a:off x="3581400" y="838200"/>
                  <a:ext cx="762000" cy="538117"/>
                  <a:chOff x="3581400" y="970620"/>
                  <a:chExt cx="762000" cy="538117"/>
                </a:xfrm>
              </p:grpSpPr>
              <p:sp>
                <p:nvSpPr>
                  <p:cNvPr id="16" name="Rectangle 15">
                    <a:extLst>
                      <a:ext uri="{FF2B5EF4-FFF2-40B4-BE49-F238E27FC236}">
                        <a16:creationId xmlns:a16="http://schemas.microsoft.com/office/drawing/2014/main" id="{0520F6B5-4A18-4FCB-8628-3F9BF09860EF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581400" y="970620"/>
                    <a:ext cx="762000" cy="538117"/>
                  </a:xfrm>
                  <a:prstGeom prst="rect">
                    <a:avLst/>
                  </a:prstGeom>
                  <a:solidFill>
                    <a:srgbClr val="FF0000"/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none" lIns="90488" tIns="44450" rIns="90488" bIns="44450" numCol="1" rtlCol="0" anchor="ctr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1" i="1" u="none" strike="noStrike" cap="none" normalizeH="0" baseline="0">
                      <a:ln>
                        <a:noFill/>
                      </a:ln>
                      <a:solidFill>
                        <a:srgbClr val="000099"/>
                      </a:solidFill>
                      <a:effectLst/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29" name="TextBox 28">
                    <a:extLst>
                      <a:ext uri="{FF2B5EF4-FFF2-40B4-BE49-F238E27FC236}">
                        <a16:creationId xmlns:a16="http://schemas.microsoft.com/office/drawing/2014/main" id="{8B163FDF-97CC-4468-BACF-D4C9E5BFA6D0}"/>
                      </a:ext>
                    </a:extLst>
                  </p:cNvPr>
                  <p:cNvSpPr txBox="1"/>
                  <p:nvPr/>
                </p:nvSpPr>
                <p:spPr>
                  <a:xfrm>
                    <a:off x="3724995" y="997593"/>
                    <a:ext cx="47481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dirty="0">
                        <a:solidFill>
                          <a:schemeClr val="bg1"/>
                        </a:solidFill>
                        <a:latin typeface="+mn-lt"/>
                      </a:rPr>
                      <a:t>T</a:t>
                    </a:r>
                    <a:r>
                      <a:rPr lang="en-US" sz="2400" i="0" baseline="-25000" dirty="0">
                        <a:solidFill>
                          <a:schemeClr val="bg1"/>
                        </a:solidFill>
                        <a:latin typeface="+mn-lt"/>
                      </a:rPr>
                      <a:t>1</a:t>
                    </a:r>
                  </a:p>
                </p:txBody>
              </p:sp>
            </p:grpSp>
            <p:sp>
              <p:nvSpPr>
                <p:cNvPr id="20" name="Arrow: Down 19">
                  <a:extLst>
                    <a:ext uri="{FF2B5EF4-FFF2-40B4-BE49-F238E27FC236}">
                      <a16:creationId xmlns:a16="http://schemas.microsoft.com/office/drawing/2014/main" id="{2DFA99A4-ACB7-40CC-A8F7-9C217BFFF6B0}"/>
                    </a:ext>
                  </a:extLst>
                </p:cNvPr>
                <p:cNvSpPr/>
                <p:nvPr/>
              </p:nvSpPr>
              <p:spPr bwMode="auto">
                <a:xfrm>
                  <a:off x="3782555" y="1472601"/>
                  <a:ext cx="363141" cy="427605"/>
                </a:xfrm>
                <a:prstGeom prst="downArrow">
                  <a:avLst/>
                </a:prstGeom>
                <a:solidFill>
                  <a:srgbClr val="FF0000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0488" tIns="44450" rIns="90488" bIns="44450" numCol="1" rtlCol="0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1" u="none" strike="noStrike" cap="none" normalizeH="0" baseline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6" name="TextBox 25">
                      <a:extLst>
                        <a:ext uri="{FF2B5EF4-FFF2-40B4-BE49-F238E27FC236}">
                          <a16:creationId xmlns:a16="http://schemas.microsoft.com/office/drawing/2014/main" id="{E412C35A-15B3-4210-9BB2-25C8A1DB219D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3274890" y="1310419"/>
                      <a:ext cx="533391" cy="461665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400" dirty="0">
                          <a:solidFill>
                            <a:srgbClr val="FF0000"/>
                          </a:solidFill>
                          <a:latin typeface="+mn-lt"/>
                        </a:rPr>
                        <a:t>Q</a:t>
                      </a:r>
                      <a14:m>
                        <m:oMath xmlns:m="http://schemas.openxmlformats.org/officeDocument/2006/math">
                          <m:r>
                            <a:rPr lang="en-US" sz="2400" i="1" baseline="-25000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oMath>
                      </a14:m>
                      <a:endParaRPr lang="en-US" sz="2400" baseline="-25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p:txBody>
                </p:sp>
              </mc:Choice>
              <mc:Fallback xmlns="">
                <p:sp>
                  <p:nvSpPr>
                    <p:cNvPr id="26" name="TextBox 25">
                      <a:extLst>
                        <a:ext uri="{FF2B5EF4-FFF2-40B4-BE49-F238E27FC236}">
                          <a16:creationId xmlns:a16="http://schemas.microsoft.com/office/drawing/2014/main" id="{E412C35A-15B3-4210-9BB2-25C8A1DB219D}"/>
                        </a:ext>
                      </a:extLst>
                    </p:cNvPr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274890" y="1310419"/>
                      <a:ext cx="533391" cy="461665"/>
                    </a:xfrm>
                    <a:prstGeom prst="rect">
                      <a:avLst/>
                    </a:prstGeom>
                    <a:blipFill>
                      <a:blip r:embed="rId18"/>
                      <a:stretch>
                        <a:fillRect l="-17045" t="-10526" b="-2894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261D6DC-DE9D-4A3A-A888-989B0B12899F}"/>
                  </a:ext>
                </a:extLst>
              </p:cNvPr>
              <p:cNvGrpSpPr/>
              <p:nvPr/>
            </p:nvGrpSpPr>
            <p:grpSpPr>
              <a:xfrm>
                <a:off x="4798890" y="838200"/>
                <a:ext cx="1067594" cy="1062006"/>
                <a:chOff x="3275806" y="838200"/>
                <a:chExt cx="1067594" cy="1062006"/>
              </a:xfrm>
            </p:grpSpPr>
            <p:grpSp>
              <p:nvGrpSpPr>
                <p:cNvPr id="41" name="Group 40">
                  <a:extLst>
                    <a:ext uri="{FF2B5EF4-FFF2-40B4-BE49-F238E27FC236}">
                      <a16:creationId xmlns:a16="http://schemas.microsoft.com/office/drawing/2014/main" id="{011368C5-DA08-442C-B80B-18C4753894D5}"/>
                    </a:ext>
                  </a:extLst>
                </p:cNvPr>
                <p:cNvGrpSpPr/>
                <p:nvPr/>
              </p:nvGrpSpPr>
              <p:grpSpPr>
                <a:xfrm>
                  <a:off x="3581400" y="838200"/>
                  <a:ext cx="762000" cy="538117"/>
                  <a:chOff x="3581400" y="970620"/>
                  <a:chExt cx="762000" cy="538117"/>
                </a:xfrm>
              </p:grpSpPr>
              <p:sp>
                <p:nvSpPr>
                  <p:cNvPr id="44" name="Rectangle 43">
                    <a:extLst>
                      <a:ext uri="{FF2B5EF4-FFF2-40B4-BE49-F238E27FC236}">
                        <a16:creationId xmlns:a16="http://schemas.microsoft.com/office/drawing/2014/main" id="{3B999271-C2EA-48E3-8566-5AD465AD9E3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581400" y="970620"/>
                    <a:ext cx="762000" cy="538117"/>
                  </a:xfrm>
                  <a:prstGeom prst="rect">
                    <a:avLst/>
                  </a:prstGeom>
                  <a:solidFill>
                    <a:srgbClr val="FF0000"/>
                  </a:solidFill>
                  <a:ln w="1270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none" lIns="90488" tIns="44450" rIns="90488" bIns="44450" numCol="1" rtlCol="0" anchor="ctr" anchorCtr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marL="0" marR="0" indent="0" algn="l" defTabSz="914400" rtl="0" eaLnBrk="0" fontAlgn="base" latinLnBrk="0" hangingPunct="0">
                      <a:lnSpc>
                        <a:spcPct val="9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0" lang="en-US" sz="1800" b="1" i="1" u="none" strike="noStrike" cap="none" normalizeH="0" baseline="0">
                      <a:ln>
                        <a:noFill/>
                      </a:ln>
                      <a:solidFill>
                        <a:srgbClr val="000099"/>
                      </a:solidFill>
                      <a:effectLst/>
                      <a:latin typeface="Arial" charset="0"/>
                      <a:cs typeface="Arial" charset="0"/>
                    </a:endParaRPr>
                  </a:p>
                </p:txBody>
              </p:sp>
              <p:sp>
                <p:nvSpPr>
                  <p:cNvPr id="45" name="TextBox 44">
                    <a:extLst>
                      <a:ext uri="{FF2B5EF4-FFF2-40B4-BE49-F238E27FC236}">
                        <a16:creationId xmlns:a16="http://schemas.microsoft.com/office/drawing/2014/main" id="{C6A2B838-5AB7-446A-8582-75B3A857A6D6}"/>
                      </a:ext>
                    </a:extLst>
                  </p:cNvPr>
                  <p:cNvSpPr txBox="1"/>
                  <p:nvPr/>
                </p:nvSpPr>
                <p:spPr>
                  <a:xfrm>
                    <a:off x="3724995" y="997593"/>
                    <a:ext cx="47481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dirty="0">
                        <a:solidFill>
                          <a:schemeClr val="bg1"/>
                        </a:solidFill>
                        <a:latin typeface="+mn-lt"/>
                      </a:rPr>
                      <a:t>T</a:t>
                    </a:r>
                    <a:r>
                      <a:rPr lang="en-US" sz="2400" i="0" baseline="-25000" dirty="0">
                        <a:solidFill>
                          <a:schemeClr val="bg1"/>
                        </a:solidFill>
                        <a:latin typeface="+mn-lt"/>
                      </a:rPr>
                      <a:t>2</a:t>
                    </a:r>
                  </a:p>
                </p:txBody>
              </p:sp>
            </p:grpSp>
            <p:sp>
              <p:nvSpPr>
                <p:cNvPr id="42" name="Arrow: Down 41">
                  <a:extLst>
                    <a:ext uri="{FF2B5EF4-FFF2-40B4-BE49-F238E27FC236}">
                      <a16:creationId xmlns:a16="http://schemas.microsoft.com/office/drawing/2014/main" id="{94F25E1A-B355-43D7-A30C-F9A6E2FED7C9}"/>
                    </a:ext>
                  </a:extLst>
                </p:cNvPr>
                <p:cNvSpPr/>
                <p:nvPr/>
              </p:nvSpPr>
              <p:spPr bwMode="auto">
                <a:xfrm>
                  <a:off x="3782555" y="1472601"/>
                  <a:ext cx="363141" cy="427605"/>
                </a:xfrm>
                <a:prstGeom prst="downArrow">
                  <a:avLst/>
                </a:prstGeom>
                <a:solidFill>
                  <a:srgbClr val="FF0000"/>
                </a:solidFill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0488" tIns="44450" rIns="90488" bIns="44450" numCol="1" rtlCol="0" anchor="ctr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marL="0" marR="0" indent="0" algn="l" defTabSz="914400" rtl="0" eaLnBrk="0" fontAlgn="base" latinLnBrk="0" hangingPunct="0">
                    <a:lnSpc>
                      <a:spcPct val="9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US" sz="1800" b="1" i="1" u="none" strike="noStrike" cap="none" normalizeH="0" baseline="0" dirty="0">
                    <a:ln>
                      <a:noFill/>
                    </a:ln>
                    <a:solidFill>
                      <a:srgbClr val="000099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676328FB-A77B-483B-8B44-CF9A7E13B4C8}"/>
                    </a:ext>
                  </a:extLst>
                </p:cNvPr>
                <p:cNvSpPr txBox="1"/>
                <p:nvPr/>
              </p:nvSpPr>
              <p:spPr>
                <a:xfrm>
                  <a:off x="3275806" y="1310419"/>
                  <a:ext cx="533391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dirty="0">
                      <a:solidFill>
                        <a:srgbClr val="FF0000"/>
                      </a:solidFill>
                      <a:latin typeface="+mn-lt"/>
                    </a:rPr>
                    <a:t>Q</a:t>
                  </a:r>
                  <a:r>
                    <a:rPr lang="en-US" sz="2400" baseline="-25000" dirty="0">
                      <a:solidFill>
                        <a:srgbClr val="FF0000"/>
                      </a:solidFill>
                      <a:latin typeface="+mn-lt"/>
                    </a:rPr>
                    <a:t>2</a:t>
                  </a:r>
                </a:p>
              </p:txBody>
            </p:sp>
          </p:grpSp>
        </p:grp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5DA8339-2244-4B95-BB2F-1AEFB673A8F4}"/>
                </a:ext>
              </a:extLst>
            </p:cNvPr>
            <p:cNvSpPr txBox="1"/>
            <p:nvPr/>
          </p:nvSpPr>
          <p:spPr>
            <a:xfrm>
              <a:off x="5389626" y="1495344"/>
              <a:ext cx="3527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+mn-lt"/>
                </a:rPr>
                <a:t>.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EBC5684C-D22D-4E6B-9847-A15219C47CAC}"/>
                </a:ext>
              </a:extLst>
            </p:cNvPr>
            <p:cNvSpPr txBox="1"/>
            <p:nvPr/>
          </p:nvSpPr>
          <p:spPr>
            <a:xfrm>
              <a:off x="6886278" y="1500079"/>
              <a:ext cx="35272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  <a:latin typeface="+mn-lt"/>
                </a:rPr>
                <a:t>.</a:t>
              </a:r>
            </a:p>
          </p:txBody>
        </p: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48" grpId="0" animBg="1"/>
      <p:bldP spid="49" grpId="0"/>
      <p:bldP spid="50" grpId="0" animBg="1"/>
      <p:bldP spid="5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1AD6F3D8-771D-4DE7-92F0-0E197E43A3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33675" y="279400"/>
            <a:ext cx="4170363" cy="588963"/>
          </a:xfrm>
        </p:spPr>
        <p:txBody>
          <a:bodyPr/>
          <a:lstStyle/>
          <a:p>
            <a:r>
              <a:rPr lang="en-US" altLang="en-US"/>
              <a:t>Isentropic efficiency</a:t>
            </a:r>
          </a:p>
        </p:txBody>
      </p:sp>
      <p:cxnSp>
        <p:nvCxnSpPr>
          <p:cNvPr id="38915" name="Straight Arrow Connector 5">
            <a:extLst>
              <a:ext uri="{FF2B5EF4-FFF2-40B4-BE49-F238E27FC236}">
                <a16:creationId xmlns:a16="http://schemas.microsoft.com/office/drawing/2014/main" id="{6D7169EA-D64E-49ED-8DC2-ED477B45895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209800" y="4572000"/>
            <a:ext cx="4953000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5203792-E8E3-4208-8D26-89153FD98102}"/>
              </a:ext>
            </a:extLst>
          </p:cNvPr>
          <p:cNvSpPr txBox="1"/>
          <p:nvPr/>
        </p:nvSpPr>
        <p:spPr>
          <a:xfrm>
            <a:off x="6934200" y="4648200"/>
            <a:ext cx="304800" cy="4254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+mj-lt"/>
                <a:cs typeface="Arial" charset="0"/>
              </a:rPr>
              <a:t>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28B0C8A-82EE-4C18-99C5-1AA88A26E81B}"/>
              </a:ext>
            </a:extLst>
          </p:cNvPr>
          <p:cNvSpPr txBox="1"/>
          <p:nvPr/>
        </p:nvSpPr>
        <p:spPr>
          <a:xfrm>
            <a:off x="2590800" y="1066800"/>
            <a:ext cx="355600" cy="4254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sz="2400" dirty="0">
                <a:latin typeface="+mj-lt"/>
                <a:cs typeface="Arial" charset="0"/>
              </a:rPr>
              <a:t>h</a:t>
            </a:r>
          </a:p>
        </p:txBody>
      </p:sp>
      <p:cxnSp>
        <p:nvCxnSpPr>
          <p:cNvPr id="38918" name="Straight Arrow Connector 8">
            <a:extLst>
              <a:ext uri="{FF2B5EF4-FFF2-40B4-BE49-F238E27FC236}">
                <a16:creationId xmlns:a16="http://schemas.microsoft.com/office/drawing/2014/main" id="{BD29C8D7-7FFA-4334-9C55-60F77B2B6CA4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724694" y="3085306"/>
            <a:ext cx="3581400" cy="1588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19" name="Freeform 10">
            <a:extLst>
              <a:ext uri="{FF2B5EF4-FFF2-40B4-BE49-F238E27FC236}">
                <a16:creationId xmlns:a16="http://schemas.microsoft.com/office/drawing/2014/main" id="{64C44139-8AD3-4B73-A52E-ED0821BBC9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0650" y="2292350"/>
            <a:ext cx="4044950" cy="1857375"/>
          </a:xfrm>
          <a:custGeom>
            <a:avLst/>
            <a:gdLst>
              <a:gd name="T0" fmla="*/ 0 w 4045527"/>
              <a:gd name="T1" fmla="*/ 1866057 h 1856509"/>
              <a:gd name="T2" fmla="*/ 816141 w 4045527"/>
              <a:gd name="T3" fmla="*/ 1740726 h 1856509"/>
              <a:gd name="T4" fmla="*/ 1839769 w 4045527"/>
              <a:gd name="T5" fmla="*/ 1378655 h 1856509"/>
              <a:gd name="T6" fmla="*/ 2849565 w 4045527"/>
              <a:gd name="T7" fmla="*/ 863400 h 1856509"/>
              <a:gd name="T8" fmla="*/ 4039188 w 4045527"/>
              <a:gd name="T9" fmla="*/ 0 h 185650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45527"/>
              <a:gd name="T16" fmla="*/ 0 h 1856509"/>
              <a:gd name="T17" fmla="*/ 4045527 w 4045527"/>
              <a:gd name="T18" fmla="*/ 1856509 h 185650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45527" h="1856509">
                <a:moveTo>
                  <a:pt x="0" y="1856509"/>
                </a:moveTo>
                <a:cubicBezTo>
                  <a:pt x="255154" y="1834573"/>
                  <a:pt x="510309" y="1812637"/>
                  <a:pt x="817418" y="1731819"/>
                </a:cubicBezTo>
                <a:cubicBezTo>
                  <a:pt x="1124527" y="1651001"/>
                  <a:pt x="1503218" y="1517073"/>
                  <a:pt x="1842654" y="1371600"/>
                </a:cubicBezTo>
                <a:cubicBezTo>
                  <a:pt x="2182090" y="1226127"/>
                  <a:pt x="2486891" y="1087582"/>
                  <a:pt x="2854036" y="858982"/>
                </a:cubicBezTo>
                <a:cubicBezTo>
                  <a:pt x="3221181" y="630382"/>
                  <a:pt x="3633354" y="315191"/>
                  <a:pt x="4045527" y="0"/>
                </a:cubicBezTo>
              </a:path>
            </a:pathLst>
          </a:cu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sp>
        <p:nvSpPr>
          <p:cNvPr id="38920" name="Freeform 11">
            <a:extLst>
              <a:ext uri="{FF2B5EF4-FFF2-40B4-BE49-F238E27FC236}">
                <a16:creationId xmlns:a16="http://schemas.microsoft.com/office/drawing/2014/main" id="{659F2AFA-8BFD-4CA6-9682-5677DF72E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0650" y="1447800"/>
            <a:ext cx="2673350" cy="2051050"/>
          </a:xfrm>
          <a:custGeom>
            <a:avLst/>
            <a:gdLst>
              <a:gd name="T0" fmla="*/ 0 w 2673927"/>
              <a:gd name="T1" fmla="*/ 2056828 h 2050473"/>
              <a:gd name="T2" fmla="*/ 884590 w 2673927"/>
              <a:gd name="T3" fmla="*/ 1653802 h 2050473"/>
              <a:gd name="T4" fmla="*/ 1741537 w 2673927"/>
              <a:gd name="T5" fmla="*/ 958927 h 2050473"/>
              <a:gd name="T6" fmla="*/ 2667590 w 2673927"/>
              <a:gd name="T7" fmla="*/ 0 h 2050473"/>
              <a:gd name="T8" fmla="*/ 0 60000 65536"/>
              <a:gd name="T9" fmla="*/ 0 60000 65536"/>
              <a:gd name="T10" fmla="*/ 0 60000 65536"/>
              <a:gd name="T11" fmla="*/ 0 60000 65536"/>
              <a:gd name="T12" fmla="*/ 0 w 2673927"/>
              <a:gd name="T13" fmla="*/ 0 h 2050473"/>
              <a:gd name="T14" fmla="*/ 2673927 w 2673927"/>
              <a:gd name="T15" fmla="*/ 2050473 h 205047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673927" h="2050473">
                <a:moveTo>
                  <a:pt x="0" y="2050473"/>
                </a:moveTo>
                <a:cubicBezTo>
                  <a:pt x="297873" y="1940791"/>
                  <a:pt x="595746" y="1831109"/>
                  <a:pt x="886691" y="1648691"/>
                </a:cubicBezTo>
                <a:cubicBezTo>
                  <a:pt x="1177636" y="1466273"/>
                  <a:pt x="1447799" y="1230746"/>
                  <a:pt x="1745672" y="955964"/>
                </a:cubicBezTo>
                <a:cubicBezTo>
                  <a:pt x="2043545" y="681182"/>
                  <a:pt x="2358736" y="340591"/>
                  <a:pt x="2673927" y="0"/>
                </a:cubicBezTo>
              </a:path>
            </a:pathLst>
          </a:custGeom>
          <a:noFill/>
          <a:ln w="2857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endParaRPr lang="en-US"/>
          </a:p>
        </p:txBody>
      </p:sp>
      <p:cxnSp>
        <p:nvCxnSpPr>
          <p:cNvPr id="38921" name="Straight Arrow Connector 13">
            <a:extLst>
              <a:ext uri="{FF2B5EF4-FFF2-40B4-BE49-F238E27FC236}">
                <a16:creationId xmlns:a16="http://schemas.microsoft.com/office/drawing/2014/main" id="{7FD46E90-9A8B-4AD5-B5EF-EF611B6D40E0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3021013" y="3554413"/>
            <a:ext cx="91440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prstDash val="sysDash"/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9466" name="Straight Arrow Connector 18">
            <a:extLst>
              <a:ext uri="{FF2B5EF4-FFF2-40B4-BE49-F238E27FC236}">
                <a16:creationId xmlns:a16="http://schemas.microsoft.com/office/drawing/2014/main" id="{4BC9F959-B861-4F56-9F34-137DAC4B83C8}"/>
              </a:ext>
            </a:extLst>
          </p:cNvPr>
          <p:cNvCxnSpPr>
            <a:cxnSpLocks noChangeShapeType="1"/>
            <a:stCxn id="38919" idx="1"/>
          </p:cNvCxnSpPr>
          <p:nvPr/>
        </p:nvCxnSpPr>
        <p:spPr bwMode="auto">
          <a:xfrm flipV="1">
            <a:off x="3478213" y="2868613"/>
            <a:ext cx="331787" cy="1155700"/>
          </a:xfrm>
          <a:prstGeom prst="straightConnector1">
            <a:avLst/>
          </a:prstGeom>
          <a:noFill/>
          <a:ln w="28575" algn="ctr">
            <a:solidFill>
              <a:schemeClr val="accent1">
                <a:lumMod val="75000"/>
              </a:schemeClr>
            </a:solidFill>
            <a:round/>
            <a:headEnd/>
            <a:tailEnd type="arrow" w="med" len="med"/>
          </a:ln>
        </p:spPr>
      </p:cxnSp>
      <p:cxnSp>
        <p:nvCxnSpPr>
          <p:cNvPr id="38923" name="Straight Arrow Connector 21">
            <a:extLst>
              <a:ext uri="{FF2B5EF4-FFF2-40B4-BE49-F238E27FC236}">
                <a16:creationId xmlns:a16="http://schemas.microsoft.com/office/drawing/2014/main" id="{BB503966-8656-498E-9085-9DD66D6B804E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4152900" y="2678113"/>
            <a:ext cx="1600200" cy="0"/>
          </a:xfrm>
          <a:prstGeom prst="straightConnector1">
            <a:avLst/>
          </a:prstGeom>
          <a:noFill/>
          <a:ln w="28575" algn="ctr">
            <a:solidFill>
              <a:schemeClr val="tx1"/>
            </a:solidFill>
            <a:prstDash val="sys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8924" name="Straight Arrow Connector 24">
            <a:extLst>
              <a:ext uri="{FF2B5EF4-FFF2-40B4-BE49-F238E27FC236}">
                <a16:creationId xmlns:a16="http://schemas.microsoft.com/office/drawing/2014/main" id="{1808D096-3A44-41CB-A0A8-AB88898C620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4419600" y="2335213"/>
            <a:ext cx="1447800" cy="381000"/>
          </a:xfrm>
          <a:prstGeom prst="straightConnector1">
            <a:avLst/>
          </a:prstGeom>
          <a:noFill/>
          <a:ln w="28575" algn="ctr">
            <a:solidFill>
              <a:srgbClr val="FF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8925" name="TextBox 26">
            <a:extLst>
              <a:ext uri="{FF2B5EF4-FFF2-40B4-BE49-F238E27FC236}">
                <a16:creationId xmlns:a16="http://schemas.microsoft.com/office/drawing/2014/main" id="{2B04D031-68EB-4109-8BC0-203F2D5FD4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3600" y="1452563"/>
            <a:ext cx="3556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olidFill>
                  <a:srgbClr val="000099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38926" name="TextBox 27">
            <a:extLst>
              <a:ext uri="{FF2B5EF4-FFF2-40B4-BE49-F238E27FC236}">
                <a16:creationId xmlns:a16="http://schemas.microsoft.com/office/drawing/2014/main" id="{DDEB5305-4331-4FAB-B24F-F7DA4AC03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3433763"/>
            <a:ext cx="42545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olidFill>
                  <a:srgbClr val="000099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b'</a:t>
            </a:r>
          </a:p>
        </p:txBody>
      </p:sp>
      <p:sp>
        <p:nvSpPr>
          <p:cNvPr id="38927" name="TextBox 28">
            <a:extLst>
              <a:ext uri="{FF2B5EF4-FFF2-40B4-BE49-F238E27FC236}">
                <a16:creationId xmlns:a16="http://schemas.microsoft.com/office/drawing/2014/main" id="{234C73BC-F89E-470A-BA94-B222DE9AD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59400" y="3173413"/>
            <a:ext cx="349250" cy="423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olidFill>
                  <a:srgbClr val="000099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38928" name="TextBox 29">
            <a:extLst>
              <a:ext uri="{FF2B5EF4-FFF2-40B4-BE49-F238E27FC236}">
                <a16:creationId xmlns:a16="http://schemas.microsoft.com/office/drawing/2014/main" id="{F9D5E825-1C30-4F7C-9FB7-D76D52A486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043363"/>
            <a:ext cx="320675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olidFill>
                  <a:srgbClr val="000099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38929" name="TextBox 30">
            <a:extLst>
              <a:ext uri="{FF2B5EF4-FFF2-40B4-BE49-F238E27FC236}">
                <a16:creationId xmlns:a16="http://schemas.microsoft.com/office/drawing/2014/main" id="{8D1C91AC-4A36-4B97-9C72-C921F46505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9600" y="2747963"/>
            <a:ext cx="4318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olidFill>
                  <a:srgbClr val="000099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d'</a:t>
            </a:r>
          </a:p>
        </p:txBody>
      </p:sp>
      <p:sp>
        <p:nvSpPr>
          <p:cNvPr id="38930" name="TextBox 31">
            <a:extLst>
              <a:ext uri="{FF2B5EF4-FFF2-40B4-BE49-F238E27FC236}">
                <a16:creationId xmlns:a16="http://schemas.microsoft.com/office/drawing/2014/main" id="{A622D8E9-D139-41DD-B0AC-7100D3156E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366963"/>
            <a:ext cx="355600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solidFill>
                  <a:srgbClr val="000099"/>
                </a:solidFill>
                <a:latin typeface="Palatino Linotype" panose="02040502050505030304" pitchFamily="18" charset="0"/>
                <a:cs typeface="Arial" panose="020B0604020202020204" pitchFamily="34" charset="0"/>
              </a:rPr>
              <a:t>d</a:t>
            </a:r>
          </a:p>
        </p:txBody>
      </p:sp>
      <p:graphicFrame>
        <p:nvGraphicFramePr>
          <p:cNvPr id="38931" name="Object 2">
            <a:extLst>
              <a:ext uri="{FF2B5EF4-FFF2-40B4-BE49-F238E27FC236}">
                <a16:creationId xmlns:a16="http://schemas.microsoft.com/office/drawing/2014/main" id="{D6531FA7-077F-4CC4-BD2E-9F4A4F0B9F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096000" y="2590800"/>
          <a:ext cx="2095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837836" imgH="431613" progId="Equation.3">
                  <p:embed/>
                </p:oleObj>
              </mc:Choice>
              <mc:Fallback>
                <p:oleObj name="Equation" r:id="rId3" imgW="837836" imgH="431613" progId="Equation.3">
                  <p:embed/>
                  <p:pic>
                    <p:nvPicPr>
                      <p:cNvPr id="38931" name="Object 2">
                        <a:extLst>
                          <a:ext uri="{FF2B5EF4-FFF2-40B4-BE49-F238E27FC236}">
                            <a16:creationId xmlns:a16="http://schemas.microsoft.com/office/drawing/2014/main" id="{D6531FA7-077F-4CC4-BD2E-9F4A4F0B9FB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2590800"/>
                        <a:ext cx="20955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32" name="Object 3">
            <a:extLst>
              <a:ext uri="{FF2B5EF4-FFF2-40B4-BE49-F238E27FC236}">
                <a16:creationId xmlns:a16="http://schemas.microsoft.com/office/drawing/2014/main" id="{A2F51F5A-423B-4879-A1C9-62757E5726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44551"/>
              </p:ext>
            </p:extLst>
          </p:nvPr>
        </p:nvGraphicFramePr>
        <p:xfrm>
          <a:off x="262642" y="2249927"/>
          <a:ext cx="2095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837836" imgH="431613" progId="Equation.3">
                  <p:embed/>
                </p:oleObj>
              </mc:Choice>
              <mc:Fallback>
                <p:oleObj name="Equation" r:id="rId5" imgW="837836" imgH="431613" progId="Equation.3">
                  <p:embed/>
                  <p:pic>
                    <p:nvPicPr>
                      <p:cNvPr id="38932" name="Object 3">
                        <a:extLst>
                          <a:ext uri="{FF2B5EF4-FFF2-40B4-BE49-F238E27FC236}">
                            <a16:creationId xmlns:a16="http://schemas.microsoft.com/office/drawing/2014/main" id="{A2F51F5A-423B-4879-A1C9-62757E5726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642" y="2249927"/>
                        <a:ext cx="20955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33" name="Rectangle 55">
            <a:extLst>
              <a:ext uri="{FF2B5EF4-FFF2-40B4-BE49-F238E27FC236}">
                <a16:creationId xmlns:a16="http://schemas.microsoft.com/office/drawing/2014/main" id="{70AFD51B-AE32-419C-A148-8486463B0A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05400" y="1752600"/>
            <a:ext cx="17526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Adiabatic expansion</a:t>
            </a:r>
            <a:endParaRPr lang="fr-FR" altLang="en-US" sz="1800" baseline="-25000"/>
          </a:p>
        </p:txBody>
      </p:sp>
      <p:sp>
        <p:nvSpPr>
          <p:cNvPr id="38934" name="Rectangle 55">
            <a:extLst>
              <a:ext uri="{FF2B5EF4-FFF2-40B4-BE49-F238E27FC236}">
                <a16:creationId xmlns:a16="http://schemas.microsoft.com/office/drawing/2014/main" id="{6FB55CEA-87D9-404D-9240-2034D1445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6714" y="3485440"/>
            <a:ext cx="17526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 dirty="0" err="1">
                <a:latin typeface="Arial" panose="020B0604020202020204" pitchFamily="34" charset="0"/>
                <a:cs typeface="Arial" panose="020B0604020202020204" pitchFamily="34" charset="0"/>
              </a:rPr>
              <a:t>Adiabatic</a:t>
            </a:r>
            <a:r>
              <a:rPr lang="fr-FR" altLang="en-US" sz="1800" i="0" dirty="0">
                <a:latin typeface="Arial" panose="020B0604020202020204" pitchFamily="34" charset="0"/>
                <a:cs typeface="Arial" panose="020B0604020202020204" pitchFamily="34" charset="0"/>
              </a:rPr>
              <a:t> compression</a:t>
            </a:r>
            <a:endParaRPr lang="fr-FR" altLang="en-US" sz="1800" baseline="-25000" dirty="0"/>
          </a:p>
        </p:txBody>
      </p:sp>
      <p:sp>
        <p:nvSpPr>
          <p:cNvPr id="38935" name="Rectangle 55">
            <a:extLst>
              <a:ext uri="{FF2B5EF4-FFF2-40B4-BE49-F238E27FC236}">
                <a16:creationId xmlns:a16="http://schemas.microsoft.com/office/drawing/2014/main" id="{E9F31F22-0180-4DD3-83D1-CEA6901D55EB}"/>
              </a:ext>
            </a:extLst>
          </p:cNvPr>
          <p:cNvSpPr>
            <a:spLocks noChangeArrowheads="1"/>
          </p:cNvSpPr>
          <p:nvPr/>
        </p:nvSpPr>
        <p:spPr bwMode="auto">
          <a:xfrm rot="-2519916">
            <a:off x="3895725" y="248285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High P</a:t>
            </a:r>
            <a:endParaRPr lang="fr-FR" altLang="en-US" sz="1800" baseline="-25000"/>
          </a:p>
        </p:txBody>
      </p:sp>
      <p:sp>
        <p:nvSpPr>
          <p:cNvPr id="38936" name="Rectangle 55">
            <a:extLst>
              <a:ext uri="{FF2B5EF4-FFF2-40B4-BE49-F238E27FC236}">
                <a16:creationId xmlns:a16="http://schemas.microsoft.com/office/drawing/2014/main" id="{B3AF66AE-512E-4DAF-8AAA-BF075F38FBE8}"/>
              </a:ext>
            </a:extLst>
          </p:cNvPr>
          <p:cNvSpPr>
            <a:spLocks noChangeArrowheads="1"/>
          </p:cNvSpPr>
          <p:nvPr/>
        </p:nvSpPr>
        <p:spPr bwMode="auto">
          <a:xfrm rot="-1190093">
            <a:off x="3724275" y="3759200"/>
            <a:ext cx="914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>
            <a:lvl1pPr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30000"/>
              </a:spcBef>
              <a:buSzPct val="100000"/>
              <a:buChar char="»"/>
              <a:defRPr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30000"/>
              </a:spcBef>
              <a:buSzPct val="100000"/>
              <a:buChar char="•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30000"/>
              </a:spcBef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SzPct val="100000"/>
              <a:buChar char="–"/>
              <a:defRPr sz="1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fr-FR" altLang="en-US" sz="1800" i="0">
                <a:latin typeface="Arial" panose="020B0604020202020204" pitchFamily="34" charset="0"/>
                <a:cs typeface="Arial" panose="020B0604020202020204" pitchFamily="34" charset="0"/>
              </a:rPr>
              <a:t>Low P</a:t>
            </a:r>
            <a:endParaRPr lang="fr-FR" altLang="en-US" sz="1800" baseline="-250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8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89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8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8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8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5" grpId="0"/>
      <p:bldP spid="38926" grpId="0"/>
      <p:bldP spid="38927" grpId="0"/>
      <p:bldP spid="38928" grpId="0"/>
      <p:bldP spid="38929" grpId="0"/>
      <p:bldP spid="38930" grpId="0"/>
      <p:bldP spid="389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864E7407-6BB4-4397-9A85-D0331C72F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86200" y="276225"/>
            <a:ext cx="2130425" cy="588963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24579" name="TextBox 13">
            <a:extLst>
              <a:ext uri="{FF2B5EF4-FFF2-40B4-BE49-F238E27FC236}">
                <a16:creationId xmlns:a16="http://schemas.microsoft.com/office/drawing/2014/main" id="{7253BDC4-6584-44D4-8284-A4F1627FD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3739" y="1143000"/>
            <a:ext cx="5474384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>
              <a:lnSpc>
                <a:spcPct val="150000"/>
              </a:lnSpc>
              <a:buClr>
                <a:srgbClr val="FF0000"/>
              </a:buClr>
            </a:pPr>
            <a:r>
              <a:rPr lang="en-US" altLang="en-US" sz="2400" dirty="0"/>
              <a:t>For an </a:t>
            </a:r>
            <a:r>
              <a:rPr lang="en-US" altLang="en-US" sz="2400" dirty="0">
                <a:solidFill>
                  <a:srgbClr val="FF0000"/>
                </a:solidFill>
              </a:rPr>
              <a:t>OPEN</a:t>
            </a:r>
            <a:r>
              <a:rPr lang="en-US" altLang="en-US" sz="2400" dirty="0"/>
              <a:t> system: Added terms:</a:t>
            </a:r>
          </a:p>
        </p:txBody>
      </p:sp>
      <p:sp>
        <p:nvSpPr>
          <p:cNvPr id="24583" name="Rectangle 3">
            <a:extLst>
              <a:ext uri="{FF2B5EF4-FFF2-40B4-BE49-F238E27FC236}">
                <a16:creationId xmlns:a16="http://schemas.microsoft.com/office/drawing/2014/main" id="{450EF237-1E70-4489-BF29-949AC7E62E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6780" y="752566"/>
            <a:ext cx="5035034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800" i="0" dirty="0">
                <a:solidFill>
                  <a:schemeClr val="tx1"/>
                </a:solidFill>
              </a:rPr>
              <a:t>Entropy for an Open System</a:t>
            </a:r>
          </a:p>
        </p:txBody>
      </p:sp>
      <p:sp>
        <p:nvSpPr>
          <p:cNvPr id="14" name="Rectangle 23">
            <a:extLst>
              <a:ext uri="{FF2B5EF4-FFF2-40B4-BE49-F238E27FC236}">
                <a16:creationId xmlns:a16="http://schemas.microsoft.com/office/drawing/2014/main" id="{DF1C6208-0C19-45B8-B940-D217E0BD6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023" y="3609192"/>
            <a:ext cx="4488409" cy="8284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For an adiabatic expansion, </a:t>
            </a:r>
          </a:p>
          <a:p>
            <a:r>
              <a:rPr lang="en-US" altLang="en-US" sz="2400" i="0" dirty="0">
                <a:solidFill>
                  <a:schemeClr val="tx1"/>
                </a:solidFill>
              </a:rPr>
              <a:t>isentropic efficiency is:</a:t>
            </a: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B4835EF7-0FDB-44EE-B341-712690646B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527" y="2772187"/>
            <a:ext cx="5219379" cy="82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For an open steady state, </a:t>
            </a:r>
          </a:p>
          <a:p>
            <a:r>
              <a:rPr lang="en-US" altLang="en-US" sz="2400" i="0" dirty="0">
                <a:solidFill>
                  <a:schemeClr val="tx1"/>
                </a:solidFill>
              </a:rPr>
              <a:t>steady flow process: 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d(</a:t>
            </a:r>
            <a:r>
              <a:rPr lang="en-US" altLang="en-US" sz="2400" b="0" dirty="0" err="1">
                <a:solidFill>
                  <a:schemeClr val="tx1"/>
                </a:solidFill>
                <a:latin typeface="+mn-lt"/>
              </a:rPr>
              <a:t>m</a:t>
            </a:r>
            <a:r>
              <a:rPr lang="en-US" altLang="en-US" sz="2400" b="0" baseline="-25000" dirty="0" err="1">
                <a:solidFill>
                  <a:schemeClr val="tx1"/>
                </a:solidFill>
                <a:latin typeface="+mn-lt"/>
              </a:rPr>
              <a:t>cv</a:t>
            </a:r>
            <a:r>
              <a:rPr lang="en-US" altLang="en-US" sz="2400" b="0" dirty="0" err="1">
                <a:solidFill>
                  <a:schemeClr val="tx1"/>
                </a:solidFill>
                <a:latin typeface="+mn-lt"/>
              </a:rPr>
              <a:t>s</a:t>
            </a:r>
            <a:r>
              <a:rPr lang="en-US" altLang="en-US" sz="2400" b="0" baseline="-25000" dirty="0" err="1">
                <a:solidFill>
                  <a:schemeClr val="tx1"/>
                </a:solidFill>
                <a:latin typeface="+mn-lt"/>
              </a:rPr>
              <a:t>cv</a:t>
            </a:r>
            <a:r>
              <a:rPr lang="en-US" altLang="en-US" sz="2400" b="0" dirty="0">
                <a:solidFill>
                  <a:schemeClr val="tx1"/>
                </a:solidFill>
                <a:latin typeface="+mn-lt"/>
              </a:rPr>
              <a:t>)/dt = 0</a:t>
            </a:r>
          </a:p>
        </p:txBody>
      </p:sp>
      <p:graphicFrame>
        <p:nvGraphicFramePr>
          <p:cNvPr id="10" name="Object 4">
            <a:extLst>
              <a:ext uri="{FF2B5EF4-FFF2-40B4-BE49-F238E27FC236}">
                <a16:creationId xmlns:a16="http://schemas.microsoft.com/office/drawing/2014/main" id="{D75D1635-A28B-431F-962F-6BD011AD0AB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335712"/>
              </p:ext>
            </p:extLst>
          </p:nvPr>
        </p:nvGraphicFramePr>
        <p:xfrm>
          <a:off x="609600" y="1937043"/>
          <a:ext cx="5789612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95600" imgH="368300" progId="Equation.3">
                  <p:embed/>
                </p:oleObj>
              </mc:Choice>
              <mc:Fallback>
                <p:oleObj name="Equation" r:id="rId4" imgW="2895600" imgH="368300" progId="Equation.3">
                  <p:embed/>
                  <p:pic>
                    <p:nvPicPr>
                      <p:cNvPr id="10" name="Object 4">
                        <a:extLst>
                          <a:ext uri="{FF2B5EF4-FFF2-40B4-BE49-F238E27FC236}">
                            <a16:creationId xmlns:a16="http://schemas.microsoft.com/office/drawing/2014/main" id="{D75D1635-A28B-431F-962F-6BD011AD0AB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37043"/>
                        <a:ext cx="5789612" cy="736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>
                        <a:outerShdw dist="107763" dir="2700000" algn="ctr" rotWithShape="0">
                          <a:srgbClr val="808080">
                            <a:alpha val="50000"/>
                          </a:srgbClr>
                        </a:outerShdw>
                      </a:effec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A1AF2C8A-1938-4646-B66F-154A2FE0C55E}"/>
              </a:ext>
            </a:extLst>
          </p:cNvPr>
          <p:cNvSpPr/>
          <p:nvPr/>
        </p:nvSpPr>
        <p:spPr bwMode="auto">
          <a:xfrm>
            <a:off x="2133600" y="1977751"/>
            <a:ext cx="1981200" cy="685800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1" u="none" strike="noStrike" cap="none" normalizeH="0" baseline="0">
              <a:ln>
                <a:noFill/>
              </a:ln>
              <a:solidFill>
                <a:srgbClr val="000099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69F9D259-CDEB-4282-802F-90BC2C6F5F17}"/>
              </a:ext>
            </a:extLst>
          </p:cNvPr>
          <p:cNvCxnSpPr>
            <a:cxnSpLocks/>
            <a:stCxn id="2" idx="0"/>
          </p:cNvCxnSpPr>
          <p:nvPr/>
        </p:nvCxnSpPr>
        <p:spPr bwMode="auto">
          <a:xfrm flipV="1">
            <a:off x="3124200" y="1597539"/>
            <a:ext cx="1219200" cy="380212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15" name="Rectangle 23">
            <a:extLst>
              <a:ext uri="{FF2B5EF4-FFF2-40B4-BE49-F238E27FC236}">
                <a16:creationId xmlns:a16="http://schemas.microsoft.com/office/drawing/2014/main" id="{ED6BBB86-4B74-4A29-9454-DBB87BC21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960392"/>
            <a:ext cx="4711227" cy="8284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lIns="90488" tIns="44450" rIns="90488" bIns="44450">
            <a:spAutoFit/>
          </a:bodyPr>
          <a:lstStyle>
            <a:lvl1pPr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400" i="0" dirty="0">
                <a:solidFill>
                  <a:schemeClr val="tx1"/>
                </a:solidFill>
              </a:rPr>
              <a:t>For an adiabatic compression, </a:t>
            </a:r>
          </a:p>
          <a:p>
            <a:r>
              <a:rPr lang="en-US" altLang="en-US" sz="2400" i="0" dirty="0">
                <a:solidFill>
                  <a:schemeClr val="tx1"/>
                </a:solidFill>
              </a:rPr>
              <a:t>isentropic efficiency is: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FBD0F1AA-7025-4C9C-9190-74318E2EA179}"/>
              </a:ext>
            </a:extLst>
          </p:cNvPr>
          <p:cNvGrpSpPr/>
          <p:nvPr/>
        </p:nvGrpSpPr>
        <p:grpSpPr>
          <a:xfrm>
            <a:off x="7031148" y="3472822"/>
            <a:ext cx="2189052" cy="1671379"/>
            <a:chOff x="6477000" y="3181290"/>
            <a:chExt cx="2189052" cy="1671379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9038C0E2-E3B0-4BB3-A6B8-956B7420F94E}"/>
                </a:ext>
              </a:extLst>
            </p:cNvPr>
            <p:cNvCxnSpPr/>
            <p:nvPr/>
          </p:nvCxnSpPr>
          <p:spPr bwMode="auto">
            <a:xfrm>
              <a:off x="6477000" y="4724400"/>
              <a:ext cx="1905000" cy="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26BCC654-EB95-4DAE-BD23-A48286EAB9E9}"/>
                </a:ext>
              </a:extLst>
            </p:cNvPr>
            <p:cNvGrpSpPr/>
            <p:nvPr/>
          </p:nvGrpSpPr>
          <p:grpSpPr>
            <a:xfrm>
              <a:off x="6705600" y="3181290"/>
              <a:ext cx="1960452" cy="1671379"/>
              <a:chOff x="6705600" y="3181290"/>
              <a:chExt cx="1960452" cy="1671379"/>
            </a:xfrm>
          </p:grpSpPr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B0D53F25-3940-4203-BC61-4A53F608E7C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>
                <a:off x="5918410" y="4063791"/>
                <a:ext cx="1574380" cy="0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7" name="Freeform: Shape 6">
                <a:extLst>
                  <a:ext uri="{FF2B5EF4-FFF2-40B4-BE49-F238E27FC236}">
                    <a16:creationId xmlns:a16="http://schemas.microsoft.com/office/drawing/2014/main" id="{D011619A-3817-4D23-BB2D-2E9C199A74A1}"/>
                  </a:ext>
                </a:extLst>
              </p:cNvPr>
              <p:cNvSpPr/>
              <p:nvPr/>
            </p:nvSpPr>
            <p:spPr bwMode="auto">
              <a:xfrm>
                <a:off x="6887183" y="3900791"/>
                <a:ext cx="1585608" cy="658306"/>
              </a:xfrm>
              <a:custGeom>
                <a:avLst/>
                <a:gdLst>
                  <a:gd name="connsiteX0" fmla="*/ 0 w 1585608"/>
                  <a:gd name="connsiteY0" fmla="*/ 651754 h 658306"/>
                  <a:gd name="connsiteX1" fmla="*/ 107004 w 1585608"/>
                  <a:gd name="connsiteY1" fmla="*/ 651754 h 658306"/>
                  <a:gd name="connsiteX2" fmla="*/ 525294 w 1585608"/>
                  <a:gd name="connsiteY2" fmla="*/ 583660 h 658306"/>
                  <a:gd name="connsiteX3" fmla="*/ 1235413 w 1585608"/>
                  <a:gd name="connsiteY3" fmla="*/ 301558 h 658306"/>
                  <a:gd name="connsiteX4" fmla="*/ 1585608 w 1585608"/>
                  <a:gd name="connsiteY4" fmla="*/ 0 h 6583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5608" h="658306">
                    <a:moveTo>
                      <a:pt x="0" y="651754"/>
                    </a:moveTo>
                    <a:cubicBezTo>
                      <a:pt x="9727" y="657428"/>
                      <a:pt x="19455" y="663103"/>
                      <a:pt x="107004" y="651754"/>
                    </a:cubicBezTo>
                    <a:cubicBezTo>
                      <a:pt x="194553" y="640405"/>
                      <a:pt x="337226" y="642026"/>
                      <a:pt x="525294" y="583660"/>
                    </a:cubicBezTo>
                    <a:cubicBezTo>
                      <a:pt x="713362" y="525294"/>
                      <a:pt x="1058694" y="398835"/>
                      <a:pt x="1235413" y="301558"/>
                    </a:cubicBezTo>
                    <a:cubicBezTo>
                      <a:pt x="1412132" y="204281"/>
                      <a:pt x="1498870" y="102140"/>
                      <a:pt x="1585608" y="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21" name="Freeform: Shape 20">
                <a:extLst>
                  <a:ext uri="{FF2B5EF4-FFF2-40B4-BE49-F238E27FC236}">
                    <a16:creationId xmlns:a16="http://schemas.microsoft.com/office/drawing/2014/main" id="{D07E3EA3-5ACE-4F89-9705-3E43CF32A4EB}"/>
                  </a:ext>
                </a:extLst>
              </p:cNvPr>
              <p:cNvSpPr/>
              <p:nvPr/>
            </p:nvSpPr>
            <p:spPr bwMode="auto">
              <a:xfrm>
                <a:off x="6874844" y="3352800"/>
                <a:ext cx="1101309" cy="658306"/>
              </a:xfrm>
              <a:custGeom>
                <a:avLst/>
                <a:gdLst>
                  <a:gd name="connsiteX0" fmla="*/ 0 w 1585608"/>
                  <a:gd name="connsiteY0" fmla="*/ 651754 h 658306"/>
                  <a:gd name="connsiteX1" fmla="*/ 107004 w 1585608"/>
                  <a:gd name="connsiteY1" fmla="*/ 651754 h 658306"/>
                  <a:gd name="connsiteX2" fmla="*/ 525294 w 1585608"/>
                  <a:gd name="connsiteY2" fmla="*/ 583660 h 658306"/>
                  <a:gd name="connsiteX3" fmla="*/ 1235413 w 1585608"/>
                  <a:gd name="connsiteY3" fmla="*/ 301558 h 658306"/>
                  <a:gd name="connsiteX4" fmla="*/ 1585608 w 1585608"/>
                  <a:gd name="connsiteY4" fmla="*/ 0 h 6583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5608" h="658306">
                    <a:moveTo>
                      <a:pt x="0" y="651754"/>
                    </a:moveTo>
                    <a:cubicBezTo>
                      <a:pt x="9727" y="657428"/>
                      <a:pt x="19455" y="663103"/>
                      <a:pt x="107004" y="651754"/>
                    </a:cubicBezTo>
                    <a:cubicBezTo>
                      <a:pt x="194553" y="640405"/>
                      <a:pt x="337226" y="642026"/>
                      <a:pt x="525294" y="583660"/>
                    </a:cubicBezTo>
                    <a:cubicBezTo>
                      <a:pt x="713362" y="525294"/>
                      <a:pt x="1058694" y="398835"/>
                      <a:pt x="1235413" y="301558"/>
                    </a:cubicBezTo>
                    <a:cubicBezTo>
                      <a:pt x="1412132" y="204281"/>
                      <a:pt x="1498870" y="102140"/>
                      <a:pt x="1585608" y="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cxnSp>
            <p:nvCxnSpPr>
              <p:cNvPr id="22" name="Straight Arrow Connector 21">
                <a:extLst>
                  <a:ext uri="{FF2B5EF4-FFF2-40B4-BE49-F238E27FC236}">
                    <a16:creationId xmlns:a16="http://schemas.microsoft.com/office/drawing/2014/main" id="{0FF11C15-BD9B-48D8-8823-D13DD4BBBE5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>
                <a:off x="7011706" y="4189696"/>
                <a:ext cx="606991" cy="0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dash"/>
                <a:round/>
                <a:headEnd type="triangle" w="med" len="med"/>
                <a:tailEnd type="none" w="med" len="med"/>
              </a:ln>
              <a:effectLst/>
            </p:spPr>
          </p:cxnSp>
          <p:cxnSp>
            <p:nvCxnSpPr>
              <p:cNvPr id="23" name="Straight Arrow Connector 22">
                <a:extLst>
                  <a:ext uri="{FF2B5EF4-FFF2-40B4-BE49-F238E27FC236}">
                    <a16:creationId xmlns:a16="http://schemas.microsoft.com/office/drawing/2014/main" id="{E46F48E2-1B1F-42B9-A2E6-C1B26E2291B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7327544" y="3886200"/>
                <a:ext cx="352443" cy="521795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</p:cxn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FD1FB4FF-DF36-4667-8CD2-A9D43799A485}"/>
                  </a:ext>
                </a:extLst>
              </p:cNvPr>
              <p:cNvSpPr txBox="1"/>
              <p:nvPr/>
            </p:nvSpPr>
            <p:spPr>
              <a:xfrm>
                <a:off x="8382000" y="4452559"/>
                <a:ext cx="2840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0" dirty="0">
                    <a:latin typeface="+mn-lt"/>
                  </a:rPr>
                  <a:t>s</a:t>
                </a:r>
              </a:p>
            </p:txBody>
          </p:sp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DD1C708C-D421-4B78-8D33-3A821FFA7999}"/>
                  </a:ext>
                </a:extLst>
              </p:cNvPr>
              <p:cNvSpPr txBox="1"/>
              <p:nvPr/>
            </p:nvSpPr>
            <p:spPr>
              <a:xfrm>
                <a:off x="6705600" y="3181290"/>
                <a:ext cx="3129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0" dirty="0">
                    <a:latin typeface="+mn-lt"/>
                  </a:rPr>
                  <a:t>h</a:t>
                </a:r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AA86C7D3-7519-4B9F-8522-BEE13A0F1D64}"/>
                  </a:ext>
                </a:extLst>
              </p:cNvPr>
              <p:cNvSpPr txBox="1"/>
              <p:nvPr/>
            </p:nvSpPr>
            <p:spPr>
              <a:xfrm>
                <a:off x="7162800" y="3505200"/>
                <a:ext cx="3129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0" dirty="0">
                    <a:latin typeface="+mn-lt"/>
                  </a:rPr>
                  <a:t>a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17EF7879-782D-4EE1-AEA7-9A296702D85C}"/>
                  </a:ext>
                </a:extLst>
              </p:cNvPr>
              <p:cNvSpPr txBox="1"/>
              <p:nvPr/>
            </p:nvSpPr>
            <p:spPr>
              <a:xfrm>
                <a:off x="7611894" y="4248090"/>
                <a:ext cx="3129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0" dirty="0">
                    <a:latin typeface="+mn-lt"/>
                  </a:rPr>
                  <a:t>b</a:t>
                </a:r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C8AC4463-B2D3-4D95-B592-9F9220157174}"/>
                  </a:ext>
                </a:extLst>
              </p:cNvPr>
              <p:cNvSpPr txBox="1"/>
              <p:nvPr/>
            </p:nvSpPr>
            <p:spPr>
              <a:xfrm>
                <a:off x="7239000" y="4400490"/>
                <a:ext cx="3674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0" dirty="0">
                    <a:latin typeface="+mn-lt"/>
                  </a:rPr>
                  <a:t>b'</a:t>
                </a:r>
              </a:p>
            </p:txBody>
          </p:sp>
        </p:grp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7E857F1-F036-422F-AEBB-FF0DB3145266}"/>
              </a:ext>
            </a:extLst>
          </p:cNvPr>
          <p:cNvGrpSpPr/>
          <p:nvPr/>
        </p:nvGrpSpPr>
        <p:grpSpPr>
          <a:xfrm>
            <a:off x="7353300" y="5022845"/>
            <a:ext cx="2189052" cy="1671379"/>
            <a:chOff x="6477000" y="3181290"/>
            <a:chExt cx="2189052" cy="1671379"/>
          </a:xfrm>
        </p:grpSpPr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40844C8E-D239-4BDC-957C-2DE8C5C60194}"/>
                </a:ext>
              </a:extLst>
            </p:cNvPr>
            <p:cNvCxnSpPr/>
            <p:nvPr/>
          </p:nvCxnSpPr>
          <p:spPr bwMode="auto">
            <a:xfrm>
              <a:off x="6477000" y="4724400"/>
              <a:ext cx="1905000" cy="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06B90CE6-8BAF-4919-B198-42C193FB588A}"/>
                </a:ext>
              </a:extLst>
            </p:cNvPr>
            <p:cNvGrpSpPr/>
            <p:nvPr/>
          </p:nvGrpSpPr>
          <p:grpSpPr>
            <a:xfrm>
              <a:off x="6705600" y="3181290"/>
              <a:ext cx="1960452" cy="1671379"/>
              <a:chOff x="6705600" y="3181290"/>
              <a:chExt cx="1960452" cy="1671379"/>
            </a:xfrm>
          </p:grpSpPr>
          <p:cxnSp>
            <p:nvCxnSpPr>
              <p:cNvPr id="47" name="Straight Arrow Connector 46">
                <a:extLst>
                  <a:ext uri="{FF2B5EF4-FFF2-40B4-BE49-F238E27FC236}">
                    <a16:creationId xmlns:a16="http://schemas.microsoft.com/office/drawing/2014/main" id="{4D851A70-5003-4A2A-9160-355F86252F6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>
                <a:off x="5918410" y="4063791"/>
                <a:ext cx="1574380" cy="0"/>
              </a:xfrm>
              <a:prstGeom prst="straightConnector1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1E5E32A9-0DE3-4676-9284-DFA921508A38}"/>
                  </a:ext>
                </a:extLst>
              </p:cNvPr>
              <p:cNvSpPr/>
              <p:nvPr/>
            </p:nvSpPr>
            <p:spPr bwMode="auto">
              <a:xfrm>
                <a:off x="6887183" y="3900791"/>
                <a:ext cx="1585608" cy="658306"/>
              </a:xfrm>
              <a:custGeom>
                <a:avLst/>
                <a:gdLst>
                  <a:gd name="connsiteX0" fmla="*/ 0 w 1585608"/>
                  <a:gd name="connsiteY0" fmla="*/ 651754 h 658306"/>
                  <a:gd name="connsiteX1" fmla="*/ 107004 w 1585608"/>
                  <a:gd name="connsiteY1" fmla="*/ 651754 h 658306"/>
                  <a:gd name="connsiteX2" fmla="*/ 525294 w 1585608"/>
                  <a:gd name="connsiteY2" fmla="*/ 583660 h 658306"/>
                  <a:gd name="connsiteX3" fmla="*/ 1235413 w 1585608"/>
                  <a:gd name="connsiteY3" fmla="*/ 301558 h 658306"/>
                  <a:gd name="connsiteX4" fmla="*/ 1585608 w 1585608"/>
                  <a:gd name="connsiteY4" fmla="*/ 0 h 6583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5608" h="658306">
                    <a:moveTo>
                      <a:pt x="0" y="651754"/>
                    </a:moveTo>
                    <a:cubicBezTo>
                      <a:pt x="9727" y="657428"/>
                      <a:pt x="19455" y="663103"/>
                      <a:pt x="107004" y="651754"/>
                    </a:cubicBezTo>
                    <a:cubicBezTo>
                      <a:pt x="194553" y="640405"/>
                      <a:pt x="337226" y="642026"/>
                      <a:pt x="525294" y="583660"/>
                    </a:cubicBezTo>
                    <a:cubicBezTo>
                      <a:pt x="713362" y="525294"/>
                      <a:pt x="1058694" y="398835"/>
                      <a:pt x="1235413" y="301558"/>
                    </a:cubicBezTo>
                    <a:cubicBezTo>
                      <a:pt x="1412132" y="204281"/>
                      <a:pt x="1498870" y="102140"/>
                      <a:pt x="1585608" y="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7939900B-F4A5-43C4-9976-9E8F7A05BF30}"/>
                  </a:ext>
                </a:extLst>
              </p:cNvPr>
              <p:cNvSpPr/>
              <p:nvPr/>
            </p:nvSpPr>
            <p:spPr bwMode="auto">
              <a:xfrm>
                <a:off x="6874844" y="3352800"/>
                <a:ext cx="1101309" cy="658306"/>
              </a:xfrm>
              <a:custGeom>
                <a:avLst/>
                <a:gdLst>
                  <a:gd name="connsiteX0" fmla="*/ 0 w 1585608"/>
                  <a:gd name="connsiteY0" fmla="*/ 651754 h 658306"/>
                  <a:gd name="connsiteX1" fmla="*/ 107004 w 1585608"/>
                  <a:gd name="connsiteY1" fmla="*/ 651754 h 658306"/>
                  <a:gd name="connsiteX2" fmla="*/ 525294 w 1585608"/>
                  <a:gd name="connsiteY2" fmla="*/ 583660 h 658306"/>
                  <a:gd name="connsiteX3" fmla="*/ 1235413 w 1585608"/>
                  <a:gd name="connsiteY3" fmla="*/ 301558 h 658306"/>
                  <a:gd name="connsiteX4" fmla="*/ 1585608 w 1585608"/>
                  <a:gd name="connsiteY4" fmla="*/ 0 h 6583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85608" h="658306">
                    <a:moveTo>
                      <a:pt x="0" y="651754"/>
                    </a:moveTo>
                    <a:cubicBezTo>
                      <a:pt x="9727" y="657428"/>
                      <a:pt x="19455" y="663103"/>
                      <a:pt x="107004" y="651754"/>
                    </a:cubicBezTo>
                    <a:cubicBezTo>
                      <a:pt x="194553" y="640405"/>
                      <a:pt x="337226" y="642026"/>
                      <a:pt x="525294" y="583660"/>
                    </a:cubicBezTo>
                    <a:cubicBezTo>
                      <a:pt x="713362" y="525294"/>
                      <a:pt x="1058694" y="398835"/>
                      <a:pt x="1235413" y="301558"/>
                    </a:cubicBezTo>
                    <a:cubicBezTo>
                      <a:pt x="1412132" y="204281"/>
                      <a:pt x="1498870" y="102140"/>
                      <a:pt x="1585608" y="0"/>
                    </a:cubicBezTo>
                  </a:path>
                </a:pathLst>
              </a:custGeom>
              <a:noFill/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0488" tIns="44450" rIns="90488" bIns="44450" numCol="1" rtlCol="0" anchor="ctr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1" i="1" u="none" strike="noStrike" cap="none" normalizeH="0" baseline="0">
                  <a:ln>
                    <a:noFill/>
                  </a:ln>
                  <a:solidFill>
                    <a:srgbClr val="000099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cxnSp>
            <p:nvCxnSpPr>
              <p:cNvPr id="50" name="Straight Arrow Connector 49">
                <a:extLst>
                  <a:ext uri="{FF2B5EF4-FFF2-40B4-BE49-F238E27FC236}">
                    <a16:creationId xmlns:a16="http://schemas.microsoft.com/office/drawing/2014/main" id="{13E125EC-28F7-480D-8BBB-A4DC1399E5E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6200000">
                <a:off x="7011706" y="4189696"/>
                <a:ext cx="606991" cy="0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triangle" w="med" len="med"/>
              </a:ln>
              <a:effectLst/>
            </p:spPr>
          </p:cxnSp>
          <p:cxnSp>
            <p:nvCxnSpPr>
              <p:cNvPr id="51" name="Straight Arrow Connector 50">
                <a:extLst>
                  <a:ext uri="{FF2B5EF4-FFF2-40B4-BE49-F238E27FC236}">
                    <a16:creationId xmlns:a16="http://schemas.microsoft.com/office/drawing/2014/main" id="{D3B8A066-51FE-460A-BD27-293C52868F1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7327541" y="3771744"/>
                <a:ext cx="278867" cy="736039"/>
              </a:xfrm>
              <a:prstGeom prst="straightConnector1">
                <a:avLst/>
              </a:prstGeom>
              <a:noFill/>
              <a:ln w="28575" cap="flat" cmpd="sng" algn="ctr">
                <a:solidFill>
                  <a:schemeClr val="tx1"/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</p:cxnSp>
          <p:sp>
            <p:nvSpPr>
              <p:cNvPr id="52" name="TextBox 51">
                <a:extLst>
                  <a:ext uri="{FF2B5EF4-FFF2-40B4-BE49-F238E27FC236}">
                    <a16:creationId xmlns:a16="http://schemas.microsoft.com/office/drawing/2014/main" id="{6736B07E-75E5-4BD4-9E63-B678D7E50D1F}"/>
                  </a:ext>
                </a:extLst>
              </p:cNvPr>
              <p:cNvSpPr txBox="1"/>
              <p:nvPr/>
            </p:nvSpPr>
            <p:spPr>
              <a:xfrm>
                <a:off x="8382000" y="4452559"/>
                <a:ext cx="2840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0" dirty="0">
                    <a:latin typeface="+mn-lt"/>
                  </a:rPr>
                  <a:t>s</a:t>
                </a: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86772F26-C695-4DA5-A462-15D5367AECA4}"/>
                  </a:ext>
                </a:extLst>
              </p:cNvPr>
              <p:cNvSpPr txBox="1"/>
              <p:nvPr/>
            </p:nvSpPr>
            <p:spPr>
              <a:xfrm>
                <a:off x="6705600" y="3181290"/>
                <a:ext cx="31290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0" dirty="0">
                    <a:latin typeface="+mn-lt"/>
                  </a:rPr>
                  <a:t>h</a:t>
                </a:r>
              </a:p>
            </p:txBody>
          </p:sp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3C5D2708-8A07-4B2F-BA9B-FD7BC773B875}"/>
                  </a:ext>
                </a:extLst>
              </p:cNvPr>
              <p:cNvSpPr txBox="1"/>
              <p:nvPr/>
            </p:nvSpPr>
            <p:spPr>
              <a:xfrm>
                <a:off x="7205286" y="4354086"/>
                <a:ext cx="29848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0" dirty="0">
                    <a:latin typeface="+mn-lt"/>
                  </a:rPr>
                  <a:t>c</a:t>
                </a: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E0B6F973-BD90-437C-BC6E-C4F9C3D10CE0}"/>
                  </a:ext>
                </a:extLst>
              </p:cNvPr>
              <p:cNvSpPr txBox="1"/>
              <p:nvPr/>
            </p:nvSpPr>
            <p:spPr>
              <a:xfrm flipH="1">
                <a:off x="7407945" y="3386211"/>
                <a:ext cx="888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0" dirty="0">
                    <a:latin typeface="+mn-lt"/>
                  </a:rPr>
                  <a:t>d</a:t>
                </a:r>
              </a:p>
            </p:txBody>
          </p:sp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94E0901F-3680-4BBF-B332-054451F3B81C}"/>
                  </a:ext>
                </a:extLst>
              </p:cNvPr>
              <p:cNvSpPr txBox="1"/>
              <p:nvPr/>
            </p:nvSpPr>
            <p:spPr>
              <a:xfrm>
                <a:off x="7061296" y="3546648"/>
                <a:ext cx="367408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b="0" dirty="0">
                    <a:latin typeface="+mn-lt"/>
                  </a:rPr>
                  <a:t>d'</a:t>
                </a:r>
              </a:p>
            </p:txBody>
          </p:sp>
        </p:grpSp>
      </p:grpSp>
      <p:graphicFrame>
        <p:nvGraphicFramePr>
          <p:cNvPr id="62" name="Object 2">
            <a:extLst>
              <a:ext uri="{FF2B5EF4-FFF2-40B4-BE49-F238E27FC236}">
                <a16:creationId xmlns:a16="http://schemas.microsoft.com/office/drawing/2014/main" id="{3E1E2809-F0F1-499D-8C68-FAC134513E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599621"/>
              </p:ext>
            </p:extLst>
          </p:nvPr>
        </p:nvGraphicFramePr>
        <p:xfrm>
          <a:off x="5034379" y="3929520"/>
          <a:ext cx="2095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37836" imgH="431613" progId="Equation.3">
                  <p:embed/>
                </p:oleObj>
              </mc:Choice>
              <mc:Fallback>
                <p:oleObj name="Equation" r:id="rId6" imgW="837836" imgH="431613" progId="Equation.3">
                  <p:embed/>
                  <p:pic>
                    <p:nvPicPr>
                      <p:cNvPr id="62" name="Object 2">
                        <a:extLst>
                          <a:ext uri="{FF2B5EF4-FFF2-40B4-BE49-F238E27FC236}">
                            <a16:creationId xmlns:a16="http://schemas.microsoft.com/office/drawing/2014/main" id="{3E1E2809-F0F1-499D-8C68-FAC134513E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4379" y="3929520"/>
                        <a:ext cx="20955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3">
            <a:extLst>
              <a:ext uri="{FF2B5EF4-FFF2-40B4-BE49-F238E27FC236}">
                <a16:creationId xmlns:a16="http://schemas.microsoft.com/office/drawing/2014/main" id="{2491655E-8195-44C5-B398-BECB13CC1F5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4460612"/>
              </p:ext>
            </p:extLst>
          </p:nvPr>
        </p:nvGraphicFramePr>
        <p:xfrm>
          <a:off x="5105400" y="5374608"/>
          <a:ext cx="20955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837836" imgH="431613" progId="Equation.3">
                  <p:embed/>
                </p:oleObj>
              </mc:Choice>
              <mc:Fallback>
                <p:oleObj name="Equation" r:id="rId8" imgW="837836" imgH="431613" progId="Equation.3">
                  <p:embed/>
                  <p:pic>
                    <p:nvPicPr>
                      <p:cNvPr id="63" name="Object 3">
                        <a:extLst>
                          <a:ext uri="{FF2B5EF4-FFF2-40B4-BE49-F238E27FC236}">
                            <a16:creationId xmlns:a16="http://schemas.microsoft.com/office/drawing/2014/main" id="{2491655E-8195-44C5-B398-BECB13CC1F5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374608"/>
                        <a:ext cx="2095500" cy="107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custDataLst>
      <p:tags r:id="rId1"/>
    </p:custData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/>
      <p:bldP spid="1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0.2|41|22.7|46.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0.7|35.2|26.1|33.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9.5|26|49.1|41.4|2.9|24.5|42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3|20.3|70.6"/>
</p:tagLst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0488" tIns="44450" rIns="90488" bIns="4445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1" u="none" strike="noStrike" cap="none" normalizeH="0" baseline="0" smtClean="0">
            <a:ln>
              <a:noFill/>
            </a:ln>
            <a:solidFill>
              <a:srgbClr val="000099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46792</TotalTime>
  <Words>203</Words>
  <Application>Microsoft Office PowerPoint</Application>
  <PresentationFormat>A4 Paper (210x297 mm)</PresentationFormat>
  <Paragraphs>75</Paragraphs>
  <Slides>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Cambria Math</vt:lpstr>
      <vt:lpstr>Palatino Linotype</vt:lpstr>
      <vt:lpstr>Times New Roman</vt:lpstr>
      <vt:lpstr>Default Design</vt:lpstr>
      <vt:lpstr>Equation</vt:lpstr>
      <vt:lpstr>Thermodynamics</vt:lpstr>
      <vt:lpstr>Entropy of a control volume</vt:lpstr>
      <vt:lpstr>Open steady state steady flow system</vt:lpstr>
      <vt:lpstr>Isentropic efficiency</vt:lpstr>
      <vt:lpstr>Summary</vt:lpstr>
    </vt:vector>
  </TitlesOfParts>
  <Company>MGE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Thermodynamics I :  364</dc:title>
  <dc:creator>nabil Sabry</dc:creator>
  <cp:lastModifiedBy>Mohamed Nabil Sabry</cp:lastModifiedBy>
  <cp:revision>886</cp:revision>
  <dcterms:created xsi:type="dcterms:W3CDTF">2002-03-24T06:41:14Z</dcterms:created>
  <dcterms:modified xsi:type="dcterms:W3CDTF">2024-09-30T00:54:46Z</dcterms:modified>
</cp:coreProperties>
</file>