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17" r:id="rId2"/>
    <p:sldId id="571" r:id="rId3"/>
    <p:sldId id="572" r:id="rId4"/>
    <p:sldId id="573" r:id="rId5"/>
    <p:sldId id="400" r:id="rId6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792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CC"/>
    <a:srgbClr val="FFCC66"/>
    <a:srgbClr val="FD012B"/>
    <a:srgbClr val="DDDDDD"/>
    <a:srgbClr val="B2B2B2"/>
    <a:srgbClr val="CCCCFF"/>
    <a:srgbClr val="FF99CC"/>
    <a:srgbClr val="FF0066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2" autoAdjust="0"/>
  </p:normalViewPr>
  <p:slideViewPr>
    <p:cSldViewPr>
      <p:cViewPr varScale="1">
        <p:scale>
          <a:sx n="75" d="100"/>
          <a:sy n="75" d="100"/>
        </p:scale>
        <p:origin x="1416" y="48"/>
      </p:cViewPr>
      <p:guideLst>
        <p:guide orient="horz" pos="3792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6D5838BF-335D-47A1-A1F1-283292D2E890}"/>
    <pc:docChg chg="modSld">
      <pc:chgData name="Mohamed Nabil Sabry" userId="63bbbcbf96592b02" providerId="LiveId" clId="{6D5838BF-335D-47A1-A1F1-283292D2E890}" dt="2024-09-30T00:51:50.293" v="1"/>
      <pc:docMkLst>
        <pc:docMk/>
      </pc:docMkLst>
      <pc:sldChg chg="delSp modTransition modAnim">
        <pc:chgData name="Mohamed Nabil Sabry" userId="63bbbcbf96592b02" providerId="LiveId" clId="{6D5838BF-335D-47A1-A1F1-283292D2E890}" dt="2024-09-30T00:51:50.293" v="1"/>
        <pc:sldMkLst>
          <pc:docMk/>
          <pc:sldMk cId="0" sldId="317"/>
        </pc:sldMkLst>
        <pc:picChg chg="del">
          <ac:chgData name="Mohamed Nabil Sabry" userId="63bbbcbf96592b02" providerId="LiveId" clId="{6D5838BF-335D-47A1-A1F1-283292D2E890}" dt="2024-09-30T00:51:45.653" v="0"/>
          <ac:picMkLst>
            <pc:docMk/>
            <pc:sldMk cId="0" sldId="317"/>
            <ac:picMk id="2" creationId="{65CF8D24-729C-48BB-AA6E-13207EA893B3}"/>
          </ac:picMkLst>
        </pc:picChg>
      </pc:sldChg>
      <pc:sldChg chg="delSp modTransition modAnim">
        <pc:chgData name="Mohamed Nabil Sabry" userId="63bbbcbf96592b02" providerId="LiveId" clId="{6D5838BF-335D-47A1-A1F1-283292D2E890}" dt="2024-09-30T00:51:50.293" v="1"/>
        <pc:sldMkLst>
          <pc:docMk/>
          <pc:sldMk cId="0" sldId="400"/>
        </pc:sldMkLst>
        <pc:picChg chg="del">
          <ac:chgData name="Mohamed Nabil Sabry" userId="63bbbcbf96592b02" providerId="LiveId" clId="{6D5838BF-335D-47A1-A1F1-283292D2E890}" dt="2024-09-30T00:51:45.653" v="0"/>
          <ac:picMkLst>
            <pc:docMk/>
            <pc:sldMk cId="0" sldId="400"/>
            <ac:picMk id="14" creationId="{D79F4C21-4BCD-4892-A3BA-6DA333221DAC}"/>
          </ac:picMkLst>
        </pc:picChg>
      </pc:sldChg>
      <pc:sldChg chg="delSp modTransition modAnim">
        <pc:chgData name="Mohamed Nabil Sabry" userId="63bbbcbf96592b02" providerId="LiveId" clId="{6D5838BF-335D-47A1-A1F1-283292D2E890}" dt="2024-09-30T00:51:50.293" v="1"/>
        <pc:sldMkLst>
          <pc:docMk/>
          <pc:sldMk cId="0" sldId="571"/>
        </pc:sldMkLst>
        <pc:picChg chg="del">
          <ac:chgData name="Mohamed Nabil Sabry" userId="63bbbcbf96592b02" providerId="LiveId" clId="{6D5838BF-335D-47A1-A1F1-283292D2E890}" dt="2024-09-30T00:51:45.653" v="0"/>
          <ac:picMkLst>
            <pc:docMk/>
            <pc:sldMk cId="0" sldId="571"/>
            <ac:picMk id="11" creationId="{DA138F6D-BE7A-4C4B-AF34-7749828BB4BD}"/>
          </ac:picMkLst>
        </pc:picChg>
      </pc:sldChg>
      <pc:sldChg chg="delSp modTransition modAnim">
        <pc:chgData name="Mohamed Nabil Sabry" userId="63bbbcbf96592b02" providerId="LiveId" clId="{6D5838BF-335D-47A1-A1F1-283292D2E890}" dt="2024-09-30T00:51:50.293" v="1"/>
        <pc:sldMkLst>
          <pc:docMk/>
          <pc:sldMk cId="0" sldId="572"/>
        </pc:sldMkLst>
        <pc:picChg chg="del">
          <ac:chgData name="Mohamed Nabil Sabry" userId="63bbbcbf96592b02" providerId="LiveId" clId="{6D5838BF-335D-47A1-A1F1-283292D2E890}" dt="2024-09-30T00:51:45.653" v="0"/>
          <ac:picMkLst>
            <pc:docMk/>
            <pc:sldMk cId="0" sldId="572"/>
            <ac:picMk id="2" creationId="{7BDF66FB-AC93-4308-A8AB-1D6CF5E5C638}"/>
          </ac:picMkLst>
        </pc:picChg>
      </pc:sldChg>
      <pc:sldChg chg="delSp modTransition modAnim">
        <pc:chgData name="Mohamed Nabil Sabry" userId="63bbbcbf96592b02" providerId="LiveId" clId="{6D5838BF-335D-47A1-A1F1-283292D2E890}" dt="2024-09-30T00:51:50.293" v="1"/>
        <pc:sldMkLst>
          <pc:docMk/>
          <pc:sldMk cId="990499639" sldId="573"/>
        </pc:sldMkLst>
        <pc:picChg chg="del">
          <ac:chgData name="Mohamed Nabil Sabry" userId="63bbbcbf96592b02" providerId="LiveId" clId="{6D5838BF-335D-47A1-A1F1-283292D2E890}" dt="2024-09-30T00:51:45.653" v="0"/>
          <ac:picMkLst>
            <pc:docMk/>
            <pc:sldMk cId="990499639" sldId="573"/>
            <ac:picMk id="21" creationId="{74A71C34-755E-4F17-918D-9AB6B0032A84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C01A0B2-B618-48D9-AFD9-4C38070D3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03859976-69D3-4A16-9325-8D316E55AE6A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0EF672C-4C4A-440C-A342-34093E996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9DE7F3DD-FCD4-4BDC-AAE5-1789F6660FAB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451539E-3B32-4BA1-9645-2ECB5F8867A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4E72C36-0101-484D-9C65-BA22D31DE04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6DDCC98B-79D7-4482-AF0D-A42EAB4ED1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B4CF5EC-4334-4A5C-BB64-163C4A2607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A0B857AB-CAEB-4C81-8D25-C5F8A2D640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926EB225-0D89-4BF5-9E8A-3EE390C6C4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1FF9BE08-4094-4220-8B0A-751D5EADF6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23135270-B5FF-4DB6-94D6-49031E53CA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1FF9BE08-4094-4220-8B0A-751D5EADF6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23135270-B5FF-4DB6-94D6-49031E53CA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9293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A0F14A46-8720-4416-99CA-061CE5E9E7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4F0318B6-4A32-4898-BCB4-69DD190784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5F171C-5DEB-4627-B520-51532E66240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427968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DDC954-D6F0-4A0F-97EF-331C2BDFC67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1648040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A04C63-7F89-4F63-9C43-761B442DA27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959517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8388" y="1982788"/>
            <a:ext cx="1701800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8388" y="2852738"/>
            <a:ext cx="1701800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F8560F8-06D3-4654-B378-D353B2068E9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417591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1FDD37-089C-4780-A6E6-5A6469E07F0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917464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011B1E-1E00-48EC-9128-48E6FE06699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75428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0A3EA2-D8E2-48B7-A985-20103CF0D7E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1761602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0DF5C2-B5D5-4C85-9F70-DCBA8F6C42B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541428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A0D3F03-420B-4370-87B2-55509F349F7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730264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68B5EA-BDE5-47DC-A6E2-03A219B856A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646472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8B6CCD1-E778-4B3D-A3AA-5B1DA03EB03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231780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F6C31-2268-4F12-A2DE-D207E35592A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27500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3CF791-BE5E-4FA6-AD9E-B483F61E8A8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316328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768621-39A5-40F2-B445-04A7DB7F31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16756E7-372A-47FA-A7C0-8964C3357C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6FCAF96D-6635-482D-8A08-7BD6875CA0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65" y="6477000"/>
            <a:ext cx="1441420" cy="30777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77308C85-58C2-4F9F-A95C-6D19C8CCF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1FF0D6B-9C9D-4BCF-A95B-1A77D810EF4F}" type="slidenum">
              <a:rPr lang="en-US" altLang="en-US" sz="1400" b="0" i="0" smtClean="0">
                <a:solidFill>
                  <a:schemeClr val="tx1"/>
                </a:solidFill>
                <a:latin typeface="Times New Roman" panose="02020603050405020304" pitchFamily="18" charset="0"/>
              </a:rPr>
              <a:pPr>
                <a:defRPr/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  <p:sldLayoutId id="2147483843" r:id="rId13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5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0" Type="http://schemas.openxmlformats.org/officeDocument/2006/relationships/image" Target="../media/image4.wmf"/><Relationship Id="rId4" Type="http://schemas.openxmlformats.org/officeDocument/2006/relationships/image" Target="../media/image1.jpe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E1CC4459-EEA1-4C35-9344-BDD5F06144A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92074" y="1115835"/>
            <a:ext cx="5145640" cy="837665"/>
          </a:xfrm>
        </p:spPr>
        <p:txBody>
          <a:bodyPr/>
          <a:lstStyle/>
          <a:p>
            <a:r>
              <a:rPr lang="en-US" altLang="en-US" sz="5400" i="1" dirty="0"/>
              <a:t>Thermodynamics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16E743F-E410-4E9A-A546-93786FFF1D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90175" y="1956816"/>
            <a:ext cx="6184386" cy="1253164"/>
          </a:xfrm>
        </p:spPr>
        <p:txBody>
          <a:bodyPr/>
          <a:lstStyle/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Ch7 : Entropy</a:t>
            </a:r>
          </a:p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5. Charts Based on Entropy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477756CA-49CB-4F85-A5B5-F7F69FE95D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92294" y="227009"/>
            <a:ext cx="3581400" cy="588963"/>
          </a:xfr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i="1" dirty="0"/>
              <a:t>T- s</a:t>
            </a:r>
            <a:r>
              <a:rPr lang="en-US" altLang="en-US" dirty="0"/>
              <a:t>, </a:t>
            </a:r>
            <a:r>
              <a:rPr lang="en-US" altLang="en-US" i="1" dirty="0"/>
              <a:t>h - s  </a:t>
            </a:r>
            <a:r>
              <a:rPr lang="en-US" altLang="en-US" dirty="0"/>
              <a:t>Charts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4141244-43FF-4D7D-B47E-38B280601F6F}"/>
              </a:ext>
            </a:extLst>
          </p:cNvPr>
          <p:cNvGrpSpPr/>
          <p:nvPr/>
        </p:nvGrpSpPr>
        <p:grpSpPr>
          <a:xfrm>
            <a:off x="1139179" y="4103045"/>
            <a:ext cx="1519237" cy="1676400"/>
            <a:chOff x="1140519" y="4103045"/>
            <a:chExt cx="1519237" cy="1676400"/>
          </a:xfrm>
        </p:grpSpPr>
        <p:sp>
          <p:nvSpPr>
            <p:cNvPr id="32773" name="Rectangle 7">
              <a:extLst>
                <a:ext uri="{FF2B5EF4-FFF2-40B4-BE49-F238E27FC236}">
                  <a16:creationId xmlns:a16="http://schemas.microsoft.com/office/drawing/2014/main" id="{B6FA8762-7501-4735-A959-44807A7BB5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0519" y="4103045"/>
              <a:ext cx="1519237" cy="16764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775" name="Rectangle 9">
              <a:extLst>
                <a:ext uri="{FF2B5EF4-FFF2-40B4-BE49-F238E27FC236}">
                  <a16:creationId xmlns:a16="http://schemas.microsoft.com/office/drawing/2014/main" id="{86BFDBF9-7DC9-4BB2-9401-02712B71F3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9281" y="4893620"/>
              <a:ext cx="1055688" cy="6746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dirty="0"/>
                <a:t>q</a:t>
              </a:r>
              <a:r>
                <a:rPr lang="en-US" altLang="en-US" sz="1800" i="0" dirty="0">
                  <a:latin typeface="Arial" panose="020B0604020202020204" pitchFamily="34" charset="0"/>
                  <a:cs typeface="Arial" panose="020B0604020202020204" pitchFamily="34" charset="0"/>
                </a:rPr>
                <a:t> + 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 i="0" dirty="0" err="1">
                  <a:latin typeface="Symbol" panose="05050102010706020507" pitchFamily="18" charset="2"/>
                  <a:cs typeface="Arial" panose="020B0604020202020204" pitchFamily="34" charset="0"/>
                </a:rPr>
                <a:t>ò</a:t>
              </a:r>
              <a:r>
                <a:rPr lang="en-US" altLang="en-US" sz="1800" dirty="0" err="1"/>
                <a:t>Tds</a:t>
              </a:r>
              <a:r>
                <a:rPr lang="en-US" altLang="en-US" baseline="-25000" dirty="0" err="1"/>
                <a:t>irrev</a:t>
              </a:r>
              <a:endParaRPr lang="en-US" altLang="en-US" baseline="-25000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8657F5CA-DC46-49C3-92A1-CF1EA21BF5F3}"/>
              </a:ext>
            </a:extLst>
          </p:cNvPr>
          <p:cNvGrpSpPr/>
          <p:nvPr/>
        </p:nvGrpSpPr>
        <p:grpSpPr>
          <a:xfrm>
            <a:off x="601494" y="3568466"/>
            <a:ext cx="2695575" cy="2438400"/>
            <a:chOff x="602356" y="3569645"/>
            <a:chExt cx="2695575" cy="2438400"/>
          </a:xfrm>
        </p:grpSpPr>
        <p:sp>
          <p:nvSpPr>
            <p:cNvPr id="32771" name="Line 4">
              <a:extLst>
                <a:ext uri="{FF2B5EF4-FFF2-40B4-BE49-F238E27FC236}">
                  <a16:creationId xmlns:a16="http://schemas.microsoft.com/office/drawing/2014/main" id="{4BC41F71-C26D-40C2-8B64-E4950626FF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30956" y="3722045"/>
              <a:ext cx="0" cy="2286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2" name="Line 5">
              <a:extLst>
                <a:ext uri="{FF2B5EF4-FFF2-40B4-BE49-F238E27FC236}">
                  <a16:creationId xmlns:a16="http://schemas.microsoft.com/office/drawing/2014/main" id="{60A8C344-69E1-4688-AC42-343B236ACC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2356" y="5779445"/>
              <a:ext cx="2590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4" name="Arc 8" descr="Papyrus">
              <a:extLst>
                <a:ext uri="{FF2B5EF4-FFF2-40B4-BE49-F238E27FC236}">
                  <a16:creationId xmlns:a16="http://schemas.microsoft.com/office/drawing/2014/main" id="{C3470C39-4BFA-40CF-880E-F27EAC5E2A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7181" y="4095901"/>
              <a:ext cx="1552575" cy="623887"/>
            </a:xfrm>
            <a:custGeom>
              <a:avLst/>
              <a:gdLst>
                <a:gd name="T0" fmla="*/ 2147483646 w 21600"/>
                <a:gd name="T1" fmla="*/ 0 h 21600"/>
                <a:gd name="T2" fmla="*/ 0 w 21600"/>
                <a:gd name="T3" fmla="*/ 2147483646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blipFill dpi="0" rotWithShape="1">
              <a:blip r:embed="rId4"/>
              <a:srcRect/>
              <a:tile tx="0" ty="0" sx="100000" sy="100000" flip="none" algn="tl"/>
            </a:blip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76" name="Rectangle 10">
              <a:extLst>
                <a:ext uri="{FF2B5EF4-FFF2-40B4-BE49-F238E27FC236}">
                  <a16:creationId xmlns:a16="http://schemas.microsoft.com/office/drawing/2014/main" id="{546AD9BD-1803-45D8-94AA-1A82B62573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881" y="5298433"/>
              <a:ext cx="2730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s</a:t>
              </a:r>
            </a:p>
          </p:txBody>
        </p:sp>
        <p:sp>
          <p:nvSpPr>
            <p:cNvPr id="32777" name="Rectangle 11">
              <a:extLst>
                <a:ext uri="{FF2B5EF4-FFF2-40B4-BE49-F238E27FC236}">
                  <a16:creationId xmlns:a16="http://schemas.microsoft.com/office/drawing/2014/main" id="{69CC5ED3-64F7-4CAA-B281-E2FCAB0C4B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0956" y="3569645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T</a:t>
              </a:r>
            </a:p>
          </p:txBody>
        </p:sp>
      </p:grpSp>
      <p:grpSp>
        <p:nvGrpSpPr>
          <p:cNvPr id="32778" name="Group 12">
            <a:extLst>
              <a:ext uri="{FF2B5EF4-FFF2-40B4-BE49-F238E27FC236}">
                <a16:creationId xmlns:a16="http://schemas.microsoft.com/office/drawing/2014/main" id="{2C221FCC-448C-42F3-A574-1C4E538883F9}"/>
              </a:ext>
            </a:extLst>
          </p:cNvPr>
          <p:cNvGrpSpPr>
            <a:grpSpLocks/>
          </p:cNvGrpSpPr>
          <p:nvPr/>
        </p:nvGrpSpPr>
        <p:grpSpPr bwMode="auto">
          <a:xfrm>
            <a:off x="747393" y="5958598"/>
            <a:ext cx="2460625" cy="479425"/>
            <a:chOff x="340" y="864"/>
            <a:chExt cx="1550" cy="302"/>
          </a:xfrm>
        </p:grpSpPr>
        <p:sp>
          <p:nvSpPr>
            <p:cNvPr id="32803" name="Rectangle 13">
              <a:extLst>
                <a:ext uri="{FF2B5EF4-FFF2-40B4-BE49-F238E27FC236}">
                  <a16:creationId xmlns:a16="http://schemas.microsoft.com/office/drawing/2014/main" id="{18B93F4B-2339-4EAE-85C8-46C6A278A1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" y="935"/>
              <a:ext cx="1550" cy="23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dirty="0"/>
                <a:t>T ds = q dt  + T ds </a:t>
              </a:r>
              <a:r>
                <a:rPr lang="en-US" altLang="en-US" baseline="-25000" dirty="0" err="1"/>
                <a:t>irrev</a:t>
              </a:r>
              <a:endParaRPr lang="en-US" altLang="en-US" baseline="-25000" dirty="0"/>
            </a:p>
          </p:txBody>
        </p:sp>
        <p:sp>
          <p:nvSpPr>
            <p:cNvPr id="32804" name="Rectangle 14">
              <a:extLst>
                <a:ext uri="{FF2B5EF4-FFF2-40B4-BE49-F238E27FC236}">
                  <a16:creationId xmlns:a16="http://schemas.microsoft.com/office/drawing/2014/main" id="{0EAC6730-EAB0-4DF3-B835-5349E4F4CF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864"/>
              <a:ext cx="20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</a:pPr>
              <a:r>
                <a:rPr lang="en-US" altLang="en-US" sz="1800" dirty="0"/>
                <a:t> </a:t>
              </a:r>
            </a:p>
          </p:txBody>
        </p:sp>
      </p:grpSp>
      <p:sp>
        <p:nvSpPr>
          <p:cNvPr id="32779" name="Rectangle 15">
            <a:extLst>
              <a:ext uri="{FF2B5EF4-FFF2-40B4-BE49-F238E27FC236}">
                <a16:creationId xmlns:a16="http://schemas.microsoft.com/office/drawing/2014/main" id="{B78C89D8-63FC-44A4-AEE9-48BEACA63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1600" y="968372"/>
            <a:ext cx="2016579" cy="36676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For an ideal gas:</a:t>
            </a:r>
          </a:p>
        </p:txBody>
      </p:sp>
      <p:sp>
        <p:nvSpPr>
          <p:cNvPr id="32780" name="Rectangle 16">
            <a:extLst>
              <a:ext uri="{FF2B5EF4-FFF2-40B4-BE49-F238E27FC236}">
                <a16:creationId xmlns:a16="http://schemas.microsoft.com/office/drawing/2014/main" id="{2955DF34-86C3-4201-8589-92EF073E9C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5088" y="2476497"/>
            <a:ext cx="2020887" cy="3667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altLang="en-US" sz="1800" i="0" dirty="0">
                <a:latin typeface="Monotype Corsiva" panose="03010101010201010101" pitchFamily="66" charset="0"/>
                <a:cs typeface="Arial" panose="020B0604020202020204" pitchFamily="34" charset="0"/>
              </a:rPr>
              <a:t>v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= constant:</a:t>
            </a:r>
          </a:p>
        </p:txBody>
      </p:sp>
      <p:sp>
        <p:nvSpPr>
          <p:cNvPr id="32783" name="Line 34">
            <a:extLst>
              <a:ext uri="{FF2B5EF4-FFF2-40B4-BE49-F238E27FC236}">
                <a16:creationId xmlns:a16="http://schemas.microsoft.com/office/drawing/2014/main" id="{E56A0C53-F8EA-43A6-8946-92E1C78DACEA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1173953"/>
            <a:ext cx="0" cy="4648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Rectangle 18">
            <a:extLst>
              <a:ext uri="{FF2B5EF4-FFF2-40B4-BE49-F238E27FC236}">
                <a16:creationId xmlns:a16="http://schemas.microsoft.com/office/drawing/2014/main" id="{E9D84EC9-FAB4-4039-9AB4-85824C589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9375" y="3314697"/>
            <a:ext cx="2062163" cy="3667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altLang="en-US" sz="1800" dirty="0"/>
              <a:t>P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= constant:</a:t>
            </a:r>
          </a:p>
        </p:txBody>
      </p:sp>
      <p:sp>
        <p:nvSpPr>
          <p:cNvPr id="32790" name="Line 21">
            <a:extLst>
              <a:ext uri="{FF2B5EF4-FFF2-40B4-BE49-F238E27FC236}">
                <a16:creationId xmlns:a16="http://schemas.microsoft.com/office/drawing/2014/main" id="{9B67FA48-B4D2-4747-B06C-D0E806AF78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3886199"/>
            <a:ext cx="0" cy="2514601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1" name="Line 22">
            <a:extLst>
              <a:ext uri="{FF2B5EF4-FFF2-40B4-BE49-F238E27FC236}">
                <a16:creationId xmlns:a16="http://schemas.microsoft.com/office/drawing/2014/main" id="{1412EA93-DCCC-4D06-AFAE-5464A4FC95D1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3525" y="6281737"/>
            <a:ext cx="42608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9" name="Arc 24">
            <a:extLst>
              <a:ext uri="{FF2B5EF4-FFF2-40B4-BE49-F238E27FC236}">
                <a16:creationId xmlns:a16="http://schemas.microsoft.com/office/drawing/2014/main" id="{AC410BAA-4444-4240-859D-6D3543891D6B}"/>
              </a:ext>
            </a:extLst>
          </p:cNvPr>
          <p:cNvSpPr>
            <a:spLocks/>
          </p:cNvSpPr>
          <p:nvPr/>
        </p:nvSpPr>
        <p:spPr bwMode="auto">
          <a:xfrm>
            <a:off x="4283075" y="4552949"/>
            <a:ext cx="2971800" cy="990601"/>
          </a:xfrm>
          <a:custGeom>
            <a:avLst/>
            <a:gdLst>
              <a:gd name="T0" fmla="*/ 0 w 21365"/>
              <a:gd name="T1" fmla="*/ 0 h 20414"/>
              <a:gd name="T2" fmla="*/ 0 w 21365"/>
              <a:gd name="T3" fmla="*/ 0 h 20414"/>
              <a:gd name="T4" fmla="*/ 0 w 21365"/>
              <a:gd name="T5" fmla="*/ 0 h 20414"/>
              <a:gd name="T6" fmla="*/ 0 60000 65536"/>
              <a:gd name="T7" fmla="*/ 0 60000 65536"/>
              <a:gd name="T8" fmla="*/ 0 60000 65536"/>
              <a:gd name="T9" fmla="*/ 0 w 21365"/>
              <a:gd name="T10" fmla="*/ 0 h 20414"/>
              <a:gd name="T11" fmla="*/ 21365 w 21365"/>
              <a:gd name="T12" fmla="*/ 20414 h 2041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65" h="20414" fill="none" extrusionOk="0">
                <a:moveTo>
                  <a:pt x="21365" y="3175"/>
                </a:moveTo>
                <a:cubicBezTo>
                  <a:pt x="20181" y="11138"/>
                  <a:pt x="14668" y="17782"/>
                  <a:pt x="7059" y="20413"/>
                </a:cubicBezTo>
              </a:path>
              <a:path w="21365" h="20414" stroke="0" extrusionOk="0">
                <a:moveTo>
                  <a:pt x="21365" y="3175"/>
                </a:moveTo>
                <a:cubicBezTo>
                  <a:pt x="20181" y="11138"/>
                  <a:pt x="14668" y="17782"/>
                  <a:pt x="7059" y="20413"/>
                </a:cubicBezTo>
                <a:lnTo>
                  <a:pt x="0" y="0"/>
                </a:lnTo>
                <a:lnTo>
                  <a:pt x="21365" y="3175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0" name="Arc 25">
            <a:extLst>
              <a:ext uri="{FF2B5EF4-FFF2-40B4-BE49-F238E27FC236}">
                <a16:creationId xmlns:a16="http://schemas.microsoft.com/office/drawing/2014/main" id="{0B3D3649-D370-4C94-933F-ED661F029E34}"/>
              </a:ext>
            </a:extLst>
          </p:cNvPr>
          <p:cNvSpPr>
            <a:spLocks/>
          </p:cNvSpPr>
          <p:nvPr/>
        </p:nvSpPr>
        <p:spPr bwMode="auto">
          <a:xfrm>
            <a:off x="4435475" y="4171949"/>
            <a:ext cx="2514600" cy="1522413"/>
          </a:xfrm>
          <a:custGeom>
            <a:avLst/>
            <a:gdLst>
              <a:gd name="T0" fmla="*/ 0 w 21363"/>
              <a:gd name="T1" fmla="*/ 0 h 20416"/>
              <a:gd name="T2" fmla="*/ 0 w 21363"/>
              <a:gd name="T3" fmla="*/ 0 h 20416"/>
              <a:gd name="T4" fmla="*/ 0 w 21363"/>
              <a:gd name="T5" fmla="*/ 0 h 20416"/>
              <a:gd name="T6" fmla="*/ 0 60000 65536"/>
              <a:gd name="T7" fmla="*/ 0 60000 65536"/>
              <a:gd name="T8" fmla="*/ 0 60000 65536"/>
              <a:gd name="T9" fmla="*/ 0 w 21363"/>
              <a:gd name="T10" fmla="*/ 0 h 20416"/>
              <a:gd name="T11" fmla="*/ 21363 w 21363"/>
              <a:gd name="T12" fmla="*/ 20416 h 204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63" h="20416" fill="none" extrusionOk="0">
                <a:moveTo>
                  <a:pt x="21362" y="3192"/>
                </a:moveTo>
                <a:cubicBezTo>
                  <a:pt x="20173" y="11150"/>
                  <a:pt x="14659" y="17788"/>
                  <a:pt x="7053" y="20415"/>
                </a:cubicBezTo>
              </a:path>
              <a:path w="21363" h="20416" stroke="0" extrusionOk="0">
                <a:moveTo>
                  <a:pt x="21362" y="3192"/>
                </a:moveTo>
                <a:cubicBezTo>
                  <a:pt x="20173" y="11150"/>
                  <a:pt x="14659" y="17788"/>
                  <a:pt x="7053" y="20415"/>
                </a:cubicBezTo>
                <a:lnTo>
                  <a:pt x="0" y="0"/>
                </a:lnTo>
                <a:lnTo>
                  <a:pt x="21362" y="3192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1" name="Line 26">
            <a:extLst>
              <a:ext uri="{FF2B5EF4-FFF2-40B4-BE49-F238E27FC236}">
                <a16:creationId xmlns:a16="http://schemas.microsoft.com/office/drawing/2014/main" id="{DDF77D48-F377-45CF-AFF6-D773F1B136D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21275" y="5391150"/>
            <a:ext cx="2362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2" name="Line 27">
            <a:extLst>
              <a:ext uri="{FF2B5EF4-FFF2-40B4-BE49-F238E27FC236}">
                <a16:creationId xmlns:a16="http://schemas.microsoft.com/office/drawing/2014/main" id="{94650B61-72C2-40D7-898A-D843AD6BC3E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75" y="4476749"/>
            <a:ext cx="0" cy="152400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3" name="Rectangle 28">
            <a:extLst>
              <a:ext uri="{FF2B5EF4-FFF2-40B4-BE49-F238E27FC236}">
                <a16:creationId xmlns:a16="http://schemas.microsoft.com/office/drawing/2014/main" id="{03359DCE-5D7B-4B6E-A8E2-4A9B22808E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605336"/>
            <a:ext cx="11207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/>
              <a:t>P 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=const</a:t>
            </a:r>
          </a:p>
        </p:txBody>
      </p:sp>
      <p:sp>
        <p:nvSpPr>
          <p:cNvPr id="32794" name="Rectangle 29">
            <a:extLst>
              <a:ext uri="{FF2B5EF4-FFF2-40B4-BE49-F238E27FC236}">
                <a16:creationId xmlns:a16="http://schemas.microsoft.com/office/drawing/2014/main" id="{A4082CDF-8CE5-4D85-B365-0F735879A9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4156074"/>
            <a:ext cx="1098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Monotype Corsiva" panose="03010101010201010101" pitchFamily="66" charset="0"/>
                <a:cs typeface="Arial" panose="020B0604020202020204" pitchFamily="34" charset="0"/>
              </a:rPr>
              <a:t>v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=const</a:t>
            </a:r>
          </a:p>
        </p:txBody>
      </p:sp>
      <p:sp>
        <p:nvSpPr>
          <p:cNvPr id="32795" name="Rectangle 30">
            <a:extLst>
              <a:ext uri="{FF2B5EF4-FFF2-40B4-BE49-F238E27FC236}">
                <a16:creationId xmlns:a16="http://schemas.microsoft.com/office/drawing/2014/main" id="{6D8F2784-7E62-4BE4-8620-D9A11A8E67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5214937"/>
            <a:ext cx="1139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/>
              <a:t>T 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=const</a:t>
            </a:r>
          </a:p>
        </p:txBody>
      </p:sp>
      <p:sp>
        <p:nvSpPr>
          <p:cNvPr id="32796" name="Rectangle 31">
            <a:extLst>
              <a:ext uri="{FF2B5EF4-FFF2-40B4-BE49-F238E27FC236}">
                <a16:creationId xmlns:a16="http://schemas.microsoft.com/office/drawing/2014/main" id="{A0076881-62F5-405A-BB4C-2975C7841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224336"/>
            <a:ext cx="1081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/>
              <a:t>s 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=const</a:t>
            </a:r>
          </a:p>
        </p:txBody>
      </p:sp>
      <p:sp>
        <p:nvSpPr>
          <p:cNvPr id="32797" name="Rectangle 32">
            <a:extLst>
              <a:ext uri="{FF2B5EF4-FFF2-40B4-BE49-F238E27FC236}">
                <a16:creationId xmlns:a16="http://schemas.microsoft.com/office/drawing/2014/main" id="{DDBAF79F-572B-4AB8-BFA8-36A7668C3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2750" y="5915025"/>
            <a:ext cx="273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/>
              <a:t>s</a:t>
            </a:r>
          </a:p>
        </p:txBody>
      </p:sp>
      <p:sp>
        <p:nvSpPr>
          <p:cNvPr id="32798" name="Rectangle 33">
            <a:extLst>
              <a:ext uri="{FF2B5EF4-FFF2-40B4-BE49-F238E27FC236}">
                <a16:creationId xmlns:a16="http://schemas.microsoft.com/office/drawing/2014/main" id="{C50F6C23-1C57-4643-AD3B-8454369166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6263" y="3805236"/>
            <a:ext cx="8239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/>
              <a:t>T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en-US" altLang="en-US" sz="1800" dirty="0"/>
              <a:t>h</a:t>
            </a:r>
          </a:p>
        </p:txBody>
      </p:sp>
      <p:grpSp>
        <p:nvGrpSpPr>
          <p:cNvPr id="32784" name="Group 46">
            <a:extLst>
              <a:ext uri="{FF2B5EF4-FFF2-40B4-BE49-F238E27FC236}">
                <a16:creationId xmlns:a16="http://schemas.microsoft.com/office/drawing/2014/main" id="{8A52A033-1268-4A9E-A8DC-548DB2F815BA}"/>
              </a:ext>
            </a:extLst>
          </p:cNvPr>
          <p:cNvGrpSpPr>
            <a:grpSpLocks/>
          </p:cNvGrpSpPr>
          <p:nvPr/>
        </p:nvGrpSpPr>
        <p:grpSpPr bwMode="auto">
          <a:xfrm>
            <a:off x="6513513" y="3157534"/>
            <a:ext cx="2401887" cy="863600"/>
            <a:chOff x="4343" y="1920"/>
            <a:chExt cx="1513" cy="544"/>
          </a:xfrm>
        </p:grpSpPr>
        <p:graphicFrame>
          <p:nvGraphicFramePr>
            <p:cNvPr id="32788" name="Object 5">
              <a:extLst>
                <a:ext uri="{FF2B5EF4-FFF2-40B4-BE49-F238E27FC236}">
                  <a16:creationId xmlns:a16="http://schemas.microsoft.com/office/drawing/2014/main" id="{60B3479D-F0F6-4773-85AF-5F83B43A2BE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433" y="1920"/>
            <a:ext cx="1423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1129810" imgH="190417" progId="Equation.3">
                    <p:embed/>
                  </p:oleObj>
                </mc:Choice>
                <mc:Fallback>
                  <p:oleObj name="Equation" r:id="rId5" imgW="1129810" imgH="190417" progId="Equation.3">
                    <p:embed/>
                    <p:pic>
                      <p:nvPicPr>
                        <p:cNvPr id="32788" name="Object 5">
                          <a:extLst>
                            <a:ext uri="{FF2B5EF4-FFF2-40B4-BE49-F238E27FC236}">
                              <a16:creationId xmlns:a16="http://schemas.microsoft.com/office/drawing/2014/main" id="{60B3479D-F0F6-4773-85AF-5F83B43A2BE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33" y="1920"/>
                          <a:ext cx="1423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789" name="Object 6">
              <a:extLst>
                <a:ext uri="{FF2B5EF4-FFF2-40B4-BE49-F238E27FC236}">
                  <a16:creationId xmlns:a16="http://schemas.microsoft.com/office/drawing/2014/main" id="{6638B518-DDDA-4543-A476-3A079F60543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74489927"/>
                </p:ext>
              </p:extLst>
            </p:nvPr>
          </p:nvGraphicFramePr>
          <p:xfrm>
            <a:off x="4343" y="2144"/>
            <a:ext cx="1359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079280" imgH="253800" progId="Equation.DSMT4">
                    <p:embed/>
                  </p:oleObj>
                </mc:Choice>
                <mc:Fallback>
                  <p:oleObj name="Equation" r:id="rId7" imgW="1079280" imgH="253800" progId="Equation.DSMT4">
                    <p:embed/>
                    <p:pic>
                      <p:nvPicPr>
                        <p:cNvPr id="32789" name="Object 6">
                          <a:extLst>
                            <a:ext uri="{FF2B5EF4-FFF2-40B4-BE49-F238E27FC236}">
                              <a16:creationId xmlns:a16="http://schemas.microsoft.com/office/drawing/2014/main" id="{6638B518-DDDA-4543-A476-3A079F60543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43" y="2144"/>
                          <a:ext cx="1359" cy="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2785" name="Object 2">
            <a:extLst>
              <a:ext uri="{FF2B5EF4-FFF2-40B4-BE49-F238E27FC236}">
                <a16:creationId xmlns:a16="http://schemas.microsoft.com/office/drawing/2014/main" id="{ACDC5129-30BA-4A34-B32A-227118C1EF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6741938"/>
              </p:ext>
            </p:extLst>
          </p:nvPr>
        </p:nvGraphicFramePr>
        <p:xfrm>
          <a:off x="6654800" y="2319334"/>
          <a:ext cx="220821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04900" imgH="190500" progId="Equation.3">
                  <p:embed/>
                </p:oleObj>
              </mc:Choice>
              <mc:Fallback>
                <p:oleObj name="Equation" r:id="rId9" imgW="1104900" imgH="190500" progId="Equation.3">
                  <p:embed/>
                  <p:pic>
                    <p:nvPicPr>
                      <p:cNvPr id="32785" name="Object 2">
                        <a:extLst>
                          <a:ext uri="{FF2B5EF4-FFF2-40B4-BE49-F238E27FC236}">
                            <a16:creationId xmlns:a16="http://schemas.microsoft.com/office/drawing/2014/main" id="{ACDC5129-30BA-4A34-B32A-227118C1EF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4800" y="2319334"/>
                        <a:ext cx="2208213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6" name="Object 3">
            <a:extLst>
              <a:ext uri="{FF2B5EF4-FFF2-40B4-BE49-F238E27FC236}">
                <a16:creationId xmlns:a16="http://schemas.microsoft.com/office/drawing/2014/main" id="{6F643496-694D-425F-B5D7-CC85FF8AF1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5958469"/>
              </p:ext>
            </p:extLst>
          </p:nvPr>
        </p:nvGraphicFramePr>
        <p:xfrm>
          <a:off x="6499225" y="2674934"/>
          <a:ext cx="213201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66680" imgH="253800" progId="Equation.DSMT4">
                  <p:embed/>
                </p:oleObj>
              </mc:Choice>
              <mc:Fallback>
                <p:oleObj name="Equation" r:id="rId11" imgW="1066680" imgH="253800" progId="Equation.DSMT4">
                  <p:embed/>
                  <p:pic>
                    <p:nvPicPr>
                      <p:cNvPr id="32786" name="Object 3">
                        <a:extLst>
                          <a:ext uri="{FF2B5EF4-FFF2-40B4-BE49-F238E27FC236}">
                            <a16:creationId xmlns:a16="http://schemas.microsoft.com/office/drawing/2014/main" id="{6F643496-694D-425F-B5D7-CC85FF8AF1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9225" y="2674934"/>
                        <a:ext cx="2132013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7" name="Object 4">
            <a:extLst>
              <a:ext uri="{FF2B5EF4-FFF2-40B4-BE49-F238E27FC236}">
                <a16:creationId xmlns:a16="http://schemas.microsoft.com/office/drawing/2014/main" id="{58FBDD4A-DA27-4844-A78F-22D6729832D0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703453246"/>
              </p:ext>
            </p:extLst>
          </p:nvPr>
        </p:nvGraphicFramePr>
        <p:xfrm>
          <a:off x="5105400" y="1404934"/>
          <a:ext cx="3656013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828800" imgH="393700" progId="Equation.3">
                  <p:embed/>
                </p:oleObj>
              </mc:Choice>
              <mc:Fallback>
                <p:oleObj name="Equation" r:id="rId13" imgW="1828800" imgH="393700" progId="Equation.3">
                  <p:embed/>
                  <p:pic>
                    <p:nvPicPr>
                      <p:cNvPr id="32787" name="Object 4">
                        <a:extLst>
                          <a:ext uri="{FF2B5EF4-FFF2-40B4-BE49-F238E27FC236}">
                            <a16:creationId xmlns:a16="http://schemas.microsoft.com/office/drawing/2014/main" id="{58FBDD4A-DA27-4844-A78F-22D6729832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1404934"/>
                        <a:ext cx="3656013" cy="787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>
                        <a:outerShdw dist="107763" dir="2700000" algn="ctr" rotWithShape="0">
                          <a:srgbClr val="808080">
                            <a:alpha val="50000"/>
                          </a:srgbClr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D78976CC-393C-485C-8AFD-D5676984B925}"/>
              </a:ext>
            </a:extLst>
          </p:cNvPr>
          <p:cNvSpPr/>
          <p:nvPr/>
        </p:nvSpPr>
        <p:spPr bwMode="auto">
          <a:xfrm>
            <a:off x="6071294" y="5339774"/>
            <a:ext cx="109728" cy="109728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957890CD-512A-4618-A488-5FB0DC32CD80}"/>
              </a:ext>
            </a:extLst>
          </p:cNvPr>
          <p:cNvSpPr/>
          <p:nvPr/>
        </p:nvSpPr>
        <p:spPr bwMode="auto">
          <a:xfrm>
            <a:off x="6134740" y="5555808"/>
            <a:ext cx="1452007" cy="673544"/>
          </a:xfrm>
          <a:prstGeom prst="rightArrow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Add  heat</a:t>
            </a:r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381D90B2-A779-4950-99B6-94377910C440}"/>
              </a:ext>
            </a:extLst>
          </p:cNvPr>
          <p:cNvSpPr/>
          <p:nvPr/>
        </p:nvSpPr>
        <p:spPr bwMode="auto">
          <a:xfrm flipH="1">
            <a:off x="4471094" y="5555808"/>
            <a:ext cx="1577933" cy="673544"/>
          </a:xfrm>
          <a:prstGeom prst="rightArrow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Reject heat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2457CD6-C042-4E60-B8A1-8790D67AE1FF}"/>
              </a:ext>
            </a:extLst>
          </p:cNvPr>
          <p:cNvGrpSpPr/>
          <p:nvPr/>
        </p:nvGrpSpPr>
        <p:grpSpPr>
          <a:xfrm>
            <a:off x="1147763" y="1600200"/>
            <a:ext cx="1519237" cy="1676400"/>
            <a:chOff x="1147763" y="1600200"/>
            <a:chExt cx="1519237" cy="1676400"/>
          </a:xfrm>
        </p:grpSpPr>
        <p:sp>
          <p:nvSpPr>
            <p:cNvPr id="46" name="Rectangle 7">
              <a:extLst>
                <a:ext uri="{FF2B5EF4-FFF2-40B4-BE49-F238E27FC236}">
                  <a16:creationId xmlns:a16="http://schemas.microsoft.com/office/drawing/2014/main" id="{6D492B6D-AD59-4A48-A83D-2DE00A1A26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1600200"/>
              <a:ext cx="1519237" cy="16764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Rectangle 9">
              <a:extLst>
                <a:ext uri="{FF2B5EF4-FFF2-40B4-BE49-F238E27FC236}">
                  <a16:creationId xmlns:a16="http://schemas.microsoft.com/office/drawing/2014/main" id="{BB2689B4-1966-47AB-BB2E-EEA9AA6505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4606" y="2390775"/>
              <a:ext cx="599524" cy="6745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dirty="0"/>
                <a:t>w</a:t>
              </a:r>
              <a:r>
                <a:rPr lang="en-US" altLang="en-US" sz="1800" i="0" dirty="0">
                  <a:latin typeface="Arial" panose="020B0604020202020204" pitchFamily="34" charset="0"/>
                  <a:cs typeface="Arial" panose="020B0604020202020204" pitchFamily="34" charset="0"/>
                </a:rPr>
                <a:t> + 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 dirty="0" err="1">
                  <a:latin typeface="+mn-lt"/>
                  <a:cs typeface="Arial" panose="020B0604020202020204" pitchFamily="34" charset="0"/>
                </a:rPr>
                <a:t>w</a:t>
              </a:r>
              <a:r>
                <a:rPr lang="en-US" altLang="en-US" sz="2000" i="0" baseline="-25000" dirty="0" err="1">
                  <a:latin typeface="+mn-lt"/>
                  <a:cs typeface="Arial" panose="020B0604020202020204" pitchFamily="34" charset="0"/>
                </a:rPr>
                <a:t>f</a:t>
              </a:r>
              <a:endParaRPr lang="en-US" altLang="en-US" baseline="-25000" dirty="0">
                <a:latin typeface="+mn-lt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A92CBD36-89FE-4F95-A15C-62111E16C2EE}"/>
              </a:ext>
            </a:extLst>
          </p:cNvPr>
          <p:cNvGrpSpPr/>
          <p:nvPr/>
        </p:nvGrpSpPr>
        <p:grpSpPr>
          <a:xfrm>
            <a:off x="609600" y="1066800"/>
            <a:ext cx="2707861" cy="2438400"/>
            <a:chOff x="609600" y="1066800"/>
            <a:chExt cx="2707861" cy="2438400"/>
          </a:xfrm>
        </p:grpSpPr>
        <p:sp>
          <p:nvSpPr>
            <p:cNvPr id="44" name="Line 4">
              <a:extLst>
                <a:ext uri="{FF2B5EF4-FFF2-40B4-BE49-F238E27FC236}">
                  <a16:creationId xmlns:a16="http://schemas.microsoft.com/office/drawing/2014/main" id="{EF2A528E-EC97-4944-B529-B75CC01316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38200" y="1219200"/>
              <a:ext cx="0" cy="2286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5">
              <a:extLst>
                <a:ext uri="{FF2B5EF4-FFF2-40B4-BE49-F238E27FC236}">
                  <a16:creationId xmlns:a16="http://schemas.microsoft.com/office/drawing/2014/main" id="{42EA8003-16E2-4BF4-AE67-FC14837B86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9600" y="3276600"/>
              <a:ext cx="2590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Arc 8" descr="Papyrus">
              <a:extLst>
                <a:ext uri="{FF2B5EF4-FFF2-40B4-BE49-F238E27FC236}">
                  <a16:creationId xmlns:a16="http://schemas.microsoft.com/office/drawing/2014/main" id="{F6DA321D-2A28-42FE-B8B6-31FDD7A03E6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4425" y="1593056"/>
              <a:ext cx="1552575" cy="623887"/>
            </a:xfrm>
            <a:custGeom>
              <a:avLst/>
              <a:gdLst>
                <a:gd name="T0" fmla="*/ 2147483646 w 21600"/>
                <a:gd name="T1" fmla="*/ 0 h 21600"/>
                <a:gd name="T2" fmla="*/ 0 w 21600"/>
                <a:gd name="T3" fmla="*/ 2147483646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blipFill dpi="0" rotWithShape="1">
              <a:blip r:embed="rId4"/>
              <a:srcRect/>
              <a:tile tx="0" ty="0" sx="100000" sy="100000" flip="none" algn="tl"/>
            </a:blip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Rectangle 10">
              <a:extLst>
                <a:ext uri="{FF2B5EF4-FFF2-40B4-BE49-F238E27FC236}">
                  <a16:creationId xmlns:a16="http://schemas.microsoft.com/office/drawing/2014/main" id="{B8D280D9-802E-43D8-BD7E-04337D0BA6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2125" y="2795588"/>
              <a:ext cx="285336" cy="366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dirty="0"/>
                <a:t>v</a:t>
              </a:r>
            </a:p>
          </p:txBody>
        </p:sp>
        <p:sp>
          <p:nvSpPr>
            <p:cNvPr id="50" name="Rectangle 11">
              <a:extLst>
                <a:ext uri="{FF2B5EF4-FFF2-40B4-BE49-F238E27FC236}">
                  <a16:creationId xmlns:a16="http://schemas.microsoft.com/office/drawing/2014/main" id="{2B1F5AEB-AB93-4342-847C-CBA7E2F2F7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8200" y="1066800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dirty="0"/>
                <a:t>P</a:t>
              </a:r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2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2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2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2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2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2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32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32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2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32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32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32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32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02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2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2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16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32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21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2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500"/>
                            </p:stCondLst>
                            <p:childTnLst>
                              <p:par>
                                <p:cTn id="1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2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9" grpId="0" animBg="1"/>
      <p:bldP spid="32780" grpId="0" animBg="1"/>
      <p:bldP spid="32781" grpId="0" animBg="1"/>
      <p:bldP spid="32790" grpId="0" animBg="1"/>
      <p:bldP spid="32791" grpId="0" animBg="1"/>
      <p:bldP spid="32799" grpId="0" animBg="1"/>
      <p:bldP spid="32800" grpId="0" animBg="1"/>
      <p:bldP spid="32801" grpId="0" animBg="1"/>
      <p:bldP spid="32802" grpId="0" animBg="1"/>
      <p:bldP spid="32793" grpId="0"/>
      <p:bldP spid="32794" grpId="0"/>
      <p:bldP spid="32795" grpId="0"/>
      <p:bldP spid="32796" grpId="0"/>
      <p:bldP spid="32797" grpId="0"/>
      <p:bldP spid="32798" grpId="0"/>
      <p:bldP spid="3" grpId="0" animBg="1"/>
      <p:bldP spid="4" grpId="0" animBg="1"/>
      <p:bldP spid="4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B1E845A8-C763-432F-99AC-EB421CFE01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60612" y="263524"/>
            <a:ext cx="5184775" cy="588963"/>
          </a:xfr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i="1" dirty="0"/>
              <a:t>T - s</a:t>
            </a:r>
            <a:r>
              <a:rPr lang="en-US" altLang="en-US" dirty="0"/>
              <a:t>, </a:t>
            </a:r>
            <a:r>
              <a:rPr lang="en-US" altLang="en-US" i="1" dirty="0"/>
              <a:t>h - s  </a:t>
            </a:r>
            <a:r>
              <a:rPr lang="en-US" altLang="en-US" dirty="0"/>
              <a:t>charts    (next)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A6F49C1-8517-40BC-AFF4-C560F670FF65}"/>
              </a:ext>
            </a:extLst>
          </p:cNvPr>
          <p:cNvGrpSpPr/>
          <p:nvPr/>
        </p:nvGrpSpPr>
        <p:grpSpPr>
          <a:xfrm>
            <a:off x="762000" y="2476500"/>
            <a:ext cx="4038600" cy="3687763"/>
            <a:chOff x="762000" y="2476500"/>
            <a:chExt cx="4038600" cy="3687763"/>
          </a:xfrm>
        </p:grpSpPr>
        <p:sp>
          <p:nvSpPr>
            <p:cNvPr id="34819" name="Arc 3">
              <a:extLst>
                <a:ext uri="{FF2B5EF4-FFF2-40B4-BE49-F238E27FC236}">
                  <a16:creationId xmlns:a16="http://schemas.microsoft.com/office/drawing/2014/main" id="{E6DB9434-FE04-46C8-B5BB-E6546EC9D7F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7800" y="3771900"/>
              <a:ext cx="2286000" cy="1905000"/>
            </a:xfrm>
            <a:custGeom>
              <a:avLst/>
              <a:gdLst>
                <a:gd name="T0" fmla="*/ 0 w 43199"/>
                <a:gd name="T1" fmla="*/ 2147483646 h 21600"/>
                <a:gd name="T2" fmla="*/ 2147483646 w 43199"/>
                <a:gd name="T3" fmla="*/ 2147483646 h 21600"/>
                <a:gd name="T4" fmla="*/ 2147483646 w 43199"/>
                <a:gd name="T5" fmla="*/ 2147483646 h 21600"/>
                <a:gd name="T6" fmla="*/ 0 60000 65536"/>
                <a:gd name="T7" fmla="*/ 0 60000 65536"/>
                <a:gd name="T8" fmla="*/ 0 60000 65536"/>
                <a:gd name="T9" fmla="*/ 0 w 43199"/>
                <a:gd name="T10" fmla="*/ 0 h 21600"/>
                <a:gd name="T11" fmla="*/ 43199 w 4319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199" h="21600" fill="none" extrusionOk="0">
                  <a:moveTo>
                    <a:pt x="0" y="21528"/>
                  </a:moveTo>
                  <a:cubicBezTo>
                    <a:pt x="39" y="9626"/>
                    <a:pt x="9698" y="-1"/>
                    <a:pt x="21600" y="0"/>
                  </a:cubicBezTo>
                  <a:cubicBezTo>
                    <a:pt x="33445" y="0"/>
                    <a:pt x="43080" y="9539"/>
                    <a:pt x="43198" y="21384"/>
                  </a:cubicBezTo>
                </a:path>
                <a:path w="43199" h="21600" stroke="0" extrusionOk="0">
                  <a:moveTo>
                    <a:pt x="0" y="21528"/>
                  </a:moveTo>
                  <a:cubicBezTo>
                    <a:pt x="39" y="9626"/>
                    <a:pt x="9698" y="-1"/>
                    <a:pt x="21600" y="0"/>
                  </a:cubicBezTo>
                  <a:cubicBezTo>
                    <a:pt x="33445" y="0"/>
                    <a:pt x="43080" y="9539"/>
                    <a:pt x="43198" y="21384"/>
                  </a:cubicBezTo>
                  <a:lnTo>
                    <a:pt x="21600" y="21600"/>
                  </a:lnTo>
                  <a:lnTo>
                    <a:pt x="0" y="21528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0" name="Line 4">
              <a:extLst>
                <a:ext uri="{FF2B5EF4-FFF2-40B4-BE49-F238E27FC236}">
                  <a16:creationId xmlns:a16="http://schemas.microsoft.com/office/drawing/2014/main" id="{5847702C-AFA7-4E04-993B-A61B31F046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8075" y="5133975"/>
              <a:ext cx="381000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1" name="Line 5">
              <a:extLst>
                <a:ext uri="{FF2B5EF4-FFF2-40B4-BE49-F238E27FC236}">
                  <a16:creationId xmlns:a16="http://schemas.microsoft.com/office/drawing/2014/main" id="{59C1A74E-78F9-40D4-8280-8913880074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5900" y="5137150"/>
              <a:ext cx="2209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2" name="Line 6">
              <a:extLst>
                <a:ext uri="{FF2B5EF4-FFF2-40B4-BE49-F238E27FC236}">
                  <a16:creationId xmlns:a16="http://schemas.microsoft.com/office/drawing/2014/main" id="{2FF94F8F-CAA4-49B8-AD93-C80393FCC5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0600" y="4686300"/>
              <a:ext cx="609600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3" name="Line 7">
              <a:extLst>
                <a:ext uri="{FF2B5EF4-FFF2-40B4-BE49-F238E27FC236}">
                  <a16:creationId xmlns:a16="http://schemas.microsoft.com/office/drawing/2014/main" id="{DD543E47-4144-4A0E-94EB-A2BDD3D3A3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3375" y="4673600"/>
              <a:ext cx="19812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4" name="Arc 8">
              <a:extLst>
                <a:ext uri="{FF2B5EF4-FFF2-40B4-BE49-F238E27FC236}">
                  <a16:creationId xmlns:a16="http://schemas.microsoft.com/office/drawing/2014/main" id="{58A566FB-EFFB-4A6E-8F8A-FE0AB844008A}"/>
                </a:ext>
              </a:extLst>
            </p:cNvPr>
            <p:cNvSpPr>
              <a:spLocks/>
            </p:cNvSpPr>
            <p:nvPr/>
          </p:nvSpPr>
          <p:spPr bwMode="auto">
            <a:xfrm>
              <a:off x="990600" y="3924300"/>
              <a:ext cx="2514600" cy="1284288"/>
            </a:xfrm>
            <a:custGeom>
              <a:avLst/>
              <a:gdLst>
                <a:gd name="T0" fmla="*/ 2147483646 w 19316"/>
                <a:gd name="T1" fmla="*/ 2147483646 h 21062"/>
                <a:gd name="T2" fmla="*/ 2147483646 w 19316"/>
                <a:gd name="T3" fmla="*/ 2147483646 h 21062"/>
                <a:gd name="T4" fmla="*/ 0 w 19316"/>
                <a:gd name="T5" fmla="*/ 0 h 21062"/>
                <a:gd name="T6" fmla="*/ 0 60000 65536"/>
                <a:gd name="T7" fmla="*/ 0 60000 65536"/>
                <a:gd name="T8" fmla="*/ 0 60000 65536"/>
                <a:gd name="T9" fmla="*/ 0 w 19316"/>
                <a:gd name="T10" fmla="*/ 0 h 21062"/>
                <a:gd name="T11" fmla="*/ 19316 w 19316"/>
                <a:gd name="T12" fmla="*/ 21062 h 2106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316" h="21062" fill="none" extrusionOk="0">
                  <a:moveTo>
                    <a:pt x="19316" y="9667"/>
                  </a:moveTo>
                  <a:cubicBezTo>
                    <a:pt x="16423" y="15447"/>
                    <a:pt x="11093" y="19628"/>
                    <a:pt x="4790" y="21062"/>
                  </a:cubicBezTo>
                </a:path>
                <a:path w="19316" h="21062" stroke="0" extrusionOk="0">
                  <a:moveTo>
                    <a:pt x="19316" y="9667"/>
                  </a:moveTo>
                  <a:cubicBezTo>
                    <a:pt x="16423" y="15447"/>
                    <a:pt x="11093" y="19628"/>
                    <a:pt x="4790" y="21062"/>
                  </a:cubicBezTo>
                  <a:lnTo>
                    <a:pt x="0" y="0"/>
                  </a:lnTo>
                  <a:lnTo>
                    <a:pt x="19316" y="9667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5" name="Arc 9">
              <a:extLst>
                <a:ext uri="{FF2B5EF4-FFF2-40B4-BE49-F238E27FC236}">
                  <a16:creationId xmlns:a16="http://schemas.microsoft.com/office/drawing/2014/main" id="{620D2731-9352-4779-BE57-4096A61E3A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3275" y="3543300"/>
              <a:ext cx="1152525" cy="1128713"/>
            </a:xfrm>
            <a:custGeom>
              <a:avLst/>
              <a:gdLst>
                <a:gd name="T0" fmla="*/ 2147483646 w 21225"/>
                <a:gd name="T1" fmla="*/ 2147483646 h 21237"/>
                <a:gd name="T2" fmla="*/ 2147483646 w 21225"/>
                <a:gd name="T3" fmla="*/ 2147483646 h 21237"/>
                <a:gd name="T4" fmla="*/ 0 w 21225"/>
                <a:gd name="T5" fmla="*/ 0 h 21237"/>
                <a:gd name="T6" fmla="*/ 0 60000 65536"/>
                <a:gd name="T7" fmla="*/ 0 60000 65536"/>
                <a:gd name="T8" fmla="*/ 0 60000 65536"/>
                <a:gd name="T9" fmla="*/ 0 w 21225"/>
                <a:gd name="T10" fmla="*/ 0 h 21237"/>
                <a:gd name="T11" fmla="*/ 21225 w 21225"/>
                <a:gd name="T12" fmla="*/ 21237 h 212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225" h="21237" fill="none" extrusionOk="0">
                  <a:moveTo>
                    <a:pt x="21225" y="4007"/>
                  </a:moveTo>
                  <a:cubicBezTo>
                    <a:pt x="19571" y="12766"/>
                    <a:pt x="12706" y="19610"/>
                    <a:pt x="3942" y="21237"/>
                  </a:cubicBezTo>
                </a:path>
                <a:path w="21225" h="21237" stroke="0" extrusionOk="0">
                  <a:moveTo>
                    <a:pt x="21225" y="4007"/>
                  </a:moveTo>
                  <a:cubicBezTo>
                    <a:pt x="19571" y="12766"/>
                    <a:pt x="12706" y="19610"/>
                    <a:pt x="3942" y="21237"/>
                  </a:cubicBezTo>
                  <a:lnTo>
                    <a:pt x="0" y="0"/>
                  </a:lnTo>
                  <a:lnTo>
                    <a:pt x="21225" y="4007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6" name="Arc 10">
              <a:extLst>
                <a:ext uri="{FF2B5EF4-FFF2-40B4-BE49-F238E27FC236}">
                  <a16:creationId xmlns:a16="http://schemas.microsoft.com/office/drawing/2014/main" id="{57D56CAA-F194-43D2-B6B5-CB11A74D26D2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9638" y="4305300"/>
              <a:ext cx="1350962" cy="823913"/>
            </a:xfrm>
            <a:custGeom>
              <a:avLst/>
              <a:gdLst>
                <a:gd name="T0" fmla="*/ 2147483646 w 21231"/>
                <a:gd name="T1" fmla="*/ 2147483646 h 21237"/>
                <a:gd name="T2" fmla="*/ 2147483646 w 21231"/>
                <a:gd name="T3" fmla="*/ 2147483646 h 21237"/>
                <a:gd name="T4" fmla="*/ 0 w 21231"/>
                <a:gd name="T5" fmla="*/ 0 h 21237"/>
                <a:gd name="T6" fmla="*/ 0 60000 65536"/>
                <a:gd name="T7" fmla="*/ 0 60000 65536"/>
                <a:gd name="T8" fmla="*/ 0 60000 65536"/>
                <a:gd name="T9" fmla="*/ 0 w 21231"/>
                <a:gd name="T10" fmla="*/ 0 h 21237"/>
                <a:gd name="T11" fmla="*/ 21231 w 21231"/>
                <a:gd name="T12" fmla="*/ 21237 h 212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231" h="21237" fill="none" extrusionOk="0">
                  <a:moveTo>
                    <a:pt x="21231" y="3974"/>
                  </a:moveTo>
                  <a:cubicBezTo>
                    <a:pt x="19588" y="12748"/>
                    <a:pt x="12718" y="19608"/>
                    <a:pt x="3942" y="21237"/>
                  </a:cubicBezTo>
                </a:path>
                <a:path w="21231" h="21237" stroke="0" extrusionOk="0">
                  <a:moveTo>
                    <a:pt x="21231" y="3974"/>
                  </a:moveTo>
                  <a:cubicBezTo>
                    <a:pt x="19588" y="12748"/>
                    <a:pt x="12718" y="19608"/>
                    <a:pt x="3942" y="21237"/>
                  </a:cubicBezTo>
                  <a:lnTo>
                    <a:pt x="0" y="0"/>
                  </a:lnTo>
                  <a:lnTo>
                    <a:pt x="21231" y="3974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7" name="Arc 11">
              <a:extLst>
                <a:ext uri="{FF2B5EF4-FFF2-40B4-BE49-F238E27FC236}">
                  <a16:creationId xmlns:a16="http://schemas.microsoft.com/office/drawing/2014/main" id="{08A91552-5E95-4AE1-9103-B059555663F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2750" y="2476500"/>
              <a:ext cx="1011238" cy="2057400"/>
            </a:xfrm>
            <a:custGeom>
              <a:avLst/>
              <a:gdLst>
                <a:gd name="T0" fmla="*/ 2147483646 w 20141"/>
                <a:gd name="T1" fmla="*/ 2147483646 h 18812"/>
                <a:gd name="T2" fmla="*/ 2147483646 w 20141"/>
                <a:gd name="T3" fmla="*/ 2147483646 h 18812"/>
                <a:gd name="T4" fmla="*/ 0 w 20141"/>
                <a:gd name="T5" fmla="*/ 0 h 18812"/>
                <a:gd name="T6" fmla="*/ 0 60000 65536"/>
                <a:gd name="T7" fmla="*/ 0 60000 65536"/>
                <a:gd name="T8" fmla="*/ 0 60000 65536"/>
                <a:gd name="T9" fmla="*/ 0 w 20141"/>
                <a:gd name="T10" fmla="*/ 0 h 18812"/>
                <a:gd name="T11" fmla="*/ 20141 w 20141"/>
                <a:gd name="T12" fmla="*/ 18812 h 188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141" h="18812" fill="none" extrusionOk="0">
                  <a:moveTo>
                    <a:pt x="20140" y="7803"/>
                  </a:moveTo>
                  <a:cubicBezTo>
                    <a:pt x="18334" y="12465"/>
                    <a:pt x="14967" y="16355"/>
                    <a:pt x="10614" y="18812"/>
                  </a:cubicBezTo>
                </a:path>
                <a:path w="20141" h="18812" stroke="0" extrusionOk="0">
                  <a:moveTo>
                    <a:pt x="20140" y="7803"/>
                  </a:moveTo>
                  <a:cubicBezTo>
                    <a:pt x="18334" y="12465"/>
                    <a:pt x="14967" y="16355"/>
                    <a:pt x="10614" y="18812"/>
                  </a:cubicBezTo>
                  <a:lnTo>
                    <a:pt x="0" y="0"/>
                  </a:lnTo>
                  <a:lnTo>
                    <a:pt x="20140" y="7803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8" name="Rectangle 12">
              <a:extLst>
                <a:ext uri="{FF2B5EF4-FFF2-40B4-BE49-F238E27FC236}">
                  <a16:creationId xmlns:a16="http://schemas.microsoft.com/office/drawing/2014/main" id="{6B19093A-F333-4443-BC67-EEB7DBAC05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5125" y="4738688"/>
              <a:ext cx="400050" cy="3667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P</a:t>
              </a:r>
              <a:r>
                <a:rPr lang="en-US" altLang="en-US" sz="1800" baseline="-25000"/>
                <a:t>1</a:t>
              </a:r>
            </a:p>
          </p:txBody>
        </p:sp>
        <p:sp>
          <p:nvSpPr>
            <p:cNvPr id="34829" name="Rectangle 13">
              <a:extLst>
                <a:ext uri="{FF2B5EF4-FFF2-40B4-BE49-F238E27FC236}">
                  <a16:creationId xmlns:a16="http://schemas.microsoft.com/office/drawing/2014/main" id="{F3DB778B-4C58-4123-8D89-C6FBA61CD9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2725" y="4052888"/>
              <a:ext cx="400050" cy="3667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P</a:t>
              </a:r>
              <a:r>
                <a:rPr lang="en-US" altLang="en-US" sz="1800" baseline="-25000"/>
                <a:t>2</a:t>
              </a:r>
            </a:p>
          </p:txBody>
        </p:sp>
        <p:sp>
          <p:nvSpPr>
            <p:cNvPr id="34830" name="Rectangle 14">
              <a:extLst>
                <a:ext uri="{FF2B5EF4-FFF2-40B4-BE49-F238E27FC236}">
                  <a16:creationId xmlns:a16="http://schemas.microsoft.com/office/drawing/2014/main" id="{687C8BC7-E357-439E-BDC6-6B8980AA92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9325" y="3603625"/>
              <a:ext cx="358775" cy="3635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>
                  <a:latin typeface="Monotype Corsiva" panose="03010101010201010101" pitchFamily="66" charset="0"/>
                </a:rPr>
                <a:t>v</a:t>
              </a:r>
              <a:r>
                <a:rPr lang="en-US" altLang="en-US" sz="1800" baseline="-25000"/>
                <a:t>1</a:t>
              </a:r>
            </a:p>
          </p:txBody>
        </p:sp>
        <p:grpSp>
          <p:nvGrpSpPr>
            <p:cNvPr id="34831" name="Group 15">
              <a:extLst>
                <a:ext uri="{FF2B5EF4-FFF2-40B4-BE49-F238E27FC236}">
                  <a16:creationId xmlns:a16="http://schemas.microsoft.com/office/drawing/2014/main" id="{D0FD4914-7C62-46BB-B7C4-93F02A8E39B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2000" y="3176588"/>
              <a:ext cx="3457575" cy="2987675"/>
              <a:chOff x="528" y="1578"/>
              <a:chExt cx="2178" cy="1882"/>
            </a:xfrm>
          </p:grpSpPr>
          <p:sp>
            <p:nvSpPr>
              <p:cNvPr id="34859" name="Line 16">
                <a:extLst>
                  <a:ext uri="{FF2B5EF4-FFF2-40B4-BE49-F238E27FC236}">
                    <a16:creationId xmlns:a16="http://schemas.microsoft.com/office/drawing/2014/main" id="{3D82F7DC-4691-4CDB-A81C-9E317A18CD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24" y="1617"/>
                <a:ext cx="0" cy="184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60" name="Line 17">
                <a:extLst>
                  <a:ext uri="{FF2B5EF4-FFF2-40B4-BE49-F238E27FC236}">
                    <a16:creationId xmlns:a16="http://schemas.microsoft.com/office/drawing/2014/main" id="{AB973554-E601-4C17-85C5-3A3516E8A7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3360"/>
                <a:ext cx="216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61" name="Rectangle 18">
                <a:extLst>
                  <a:ext uri="{FF2B5EF4-FFF2-40B4-BE49-F238E27FC236}">
                    <a16:creationId xmlns:a16="http://schemas.microsoft.com/office/drawing/2014/main" id="{E9B728AC-4CD1-4B7C-9E6F-FD930C500D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4" y="3009"/>
                <a:ext cx="17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/>
                  <a:t>s</a:t>
                </a:r>
              </a:p>
            </p:txBody>
          </p:sp>
          <p:sp>
            <p:nvSpPr>
              <p:cNvPr id="34862" name="Rectangle 19">
                <a:extLst>
                  <a:ext uri="{FF2B5EF4-FFF2-40B4-BE49-F238E27FC236}">
                    <a16:creationId xmlns:a16="http://schemas.microsoft.com/office/drawing/2014/main" id="{C75AFD4A-6BAF-4326-A282-7E730AD844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2" y="1578"/>
                <a:ext cx="21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/>
                  <a:t>T</a:t>
                </a:r>
              </a:p>
            </p:txBody>
          </p:sp>
        </p:grpSp>
        <p:sp>
          <p:nvSpPr>
            <p:cNvPr id="34846" name="Rectangle 34">
              <a:extLst>
                <a:ext uri="{FF2B5EF4-FFF2-40B4-BE49-F238E27FC236}">
                  <a16:creationId xmlns:a16="http://schemas.microsoft.com/office/drawing/2014/main" id="{89D749D1-2D5A-4D8D-BBA9-96B4871F42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0125" y="3367088"/>
              <a:ext cx="625475" cy="363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C.P.</a:t>
              </a:r>
            </a:p>
          </p:txBody>
        </p:sp>
        <p:sp>
          <p:nvSpPr>
            <p:cNvPr id="34848" name="Oval 36">
              <a:extLst>
                <a:ext uri="{FF2B5EF4-FFF2-40B4-BE49-F238E27FC236}">
                  <a16:creationId xmlns:a16="http://schemas.microsoft.com/office/drawing/2014/main" id="{415CADC6-8360-4219-AC99-2C4BC0728C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8250" y="3721100"/>
              <a:ext cx="101600" cy="1016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4850" name="Rectangle 38">
            <a:extLst>
              <a:ext uri="{FF2B5EF4-FFF2-40B4-BE49-F238E27FC236}">
                <a16:creationId xmlns:a16="http://schemas.microsoft.com/office/drawing/2014/main" id="{D4E1871D-359E-4997-8F2A-E861CAECB8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3009" y="2238472"/>
            <a:ext cx="2312237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Symbol" panose="05050102010706020507" pitchFamily="18" charset="2"/>
                <a:cs typeface="Arial" panose="020B0604020202020204" pitchFamily="34" charset="0"/>
                <a:sym typeface="Symbol" panose="05050102010706020507" pitchFamily="18" charset="2"/>
              </a:rPr>
              <a:t> </a:t>
            </a:r>
            <a:r>
              <a:rPr lang="en-US" altLang="en-US" sz="1800" i="0" dirty="0">
                <a:latin typeface="Symbol" panose="05050102010706020507" pitchFamily="18" charset="2"/>
                <a:cs typeface="Arial" panose="020B0604020202020204" pitchFamily="34" charset="0"/>
              </a:rPr>
              <a:t>¶</a:t>
            </a:r>
            <a:r>
              <a:rPr lang="en-US" altLang="en-US" sz="1800" dirty="0"/>
              <a:t>h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altLang="en-US" sz="1800" i="0" dirty="0">
                <a:latin typeface="Symbol" panose="05050102010706020507" pitchFamily="18" charset="2"/>
                <a:cs typeface="Arial" panose="020B0604020202020204" pitchFamily="34" charset="0"/>
              </a:rPr>
              <a:t>¶</a:t>
            </a:r>
            <a:r>
              <a:rPr lang="en-US" altLang="en-US" sz="1800" dirty="0"/>
              <a:t>s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|</a:t>
            </a:r>
            <a:r>
              <a:rPr lang="en-US" altLang="en-US" sz="1800" baseline="-25000" dirty="0"/>
              <a:t>P </a:t>
            </a:r>
            <a:r>
              <a:rPr lang="en-US" altLang="en-US" i="0" baseline="-25000" dirty="0">
                <a:latin typeface="Arial" panose="020B0604020202020204" pitchFamily="34" charset="0"/>
                <a:cs typeface="Arial" panose="020B0604020202020204" pitchFamily="34" charset="0"/>
              </a:rPr>
              <a:t>const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altLang="en-US" sz="1800" dirty="0"/>
              <a:t>T</a:t>
            </a:r>
          </a:p>
        </p:txBody>
      </p:sp>
      <p:sp>
        <p:nvSpPr>
          <p:cNvPr id="34851" name="Rectangle 39">
            <a:extLst>
              <a:ext uri="{FF2B5EF4-FFF2-40B4-BE49-F238E27FC236}">
                <a16:creationId xmlns:a16="http://schemas.microsoft.com/office/drawing/2014/main" id="{80FF5105-C6F5-4DFA-AB5D-86C931467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1362" y="1662906"/>
            <a:ext cx="600075" cy="3762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NB:</a:t>
            </a:r>
          </a:p>
        </p:txBody>
      </p:sp>
      <p:sp>
        <p:nvSpPr>
          <p:cNvPr id="34852" name="Rectangle 40">
            <a:extLst>
              <a:ext uri="{FF2B5EF4-FFF2-40B4-BE49-F238E27FC236}">
                <a16:creationId xmlns:a16="http://schemas.microsoft.com/office/drawing/2014/main" id="{DBE1A6CF-3815-425A-928B-6B6DD89F3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9138" y="990600"/>
            <a:ext cx="3121025" cy="458788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>
                <a:latin typeface="Arial" panose="020B0604020202020204" pitchFamily="34" charset="0"/>
                <a:cs typeface="Arial" panose="020B0604020202020204" pitchFamily="34" charset="0"/>
              </a:rPr>
              <a:t>Region of wet vapor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48BFDDD-9AD3-4453-A5AD-3995C831E00D}"/>
              </a:ext>
            </a:extLst>
          </p:cNvPr>
          <p:cNvGrpSpPr/>
          <p:nvPr/>
        </p:nvGrpSpPr>
        <p:grpSpPr>
          <a:xfrm>
            <a:off x="5562600" y="1947863"/>
            <a:ext cx="4038600" cy="4300537"/>
            <a:chOff x="5562600" y="1947863"/>
            <a:chExt cx="4038600" cy="4300537"/>
          </a:xfrm>
        </p:grpSpPr>
        <p:sp>
          <p:nvSpPr>
            <p:cNvPr id="34832" name="Line 20">
              <a:extLst>
                <a:ext uri="{FF2B5EF4-FFF2-40B4-BE49-F238E27FC236}">
                  <a16:creationId xmlns:a16="http://schemas.microsoft.com/office/drawing/2014/main" id="{E7C87BCF-07A9-4F34-B10D-EC629A9C02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15000" y="3009900"/>
              <a:ext cx="0" cy="3200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3" name="Line 21">
              <a:extLst>
                <a:ext uri="{FF2B5EF4-FFF2-40B4-BE49-F238E27FC236}">
                  <a16:creationId xmlns:a16="http://schemas.microsoft.com/office/drawing/2014/main" id="{5EF4C75C-3EB4-4C89-B61B-C4641D301C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2600" y="5981700"/>
              <a:ext cx="3429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4" name="Rectangle 22">
              <a:extLst>
                <a:ext uri="{FF2B5EF4-FFF2-40B4-BE49-F238E27FC236}">
                  <a16:creationId xmlns:a16="http://schemas.microsoft.com/office/drawing/2014/main" id="{9254E200-1871-4D44-A9B9-C9CF9A8668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47125" y="5881688"/>
              <a:ext cx="2730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s</a:t>
              </a:r>
            </a:p>
          </p:txBody>
        </p:sp>
        <p:sp>
          <p:nvSpPr>
            <p:cNvPr id="34835" name="Rectangle 23">
              <a:extLst>
                <a:ext uri="{FF2B5EF4-FFF2-40B4-BE49-F238E27FC236}">
                  <a16:creationId xmlns:a16="http://schemas.microsoft.com/office/drawing/2014/main" id="{2F412226-4736-4FFF-8297-F1C25F42E0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75325" y="2986088"/>
              <a:ext cx="3111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h</a:t>
              </a:r>
            </a:p>
          </p:txBody>
        </p:sp>
        <p:sp>
          <p:nvSpPr>
            <p:cNvPr id="34836" name="Arc 24">
              <a:extLst>
                <a:ext uri="{FF2B5EF4-FFF2-40B4-BE49-F238E27FC236}">
                  <a16:creationId xmlns:a16="http://schemas.microsoft.com/office/drawing/2014/main" id="{C936E2F8-4892-482F-BFF2-BE48D5FA8C17}"/>
                </a:ext>
              </a:extLst>
            </p:cNvPr>
            <p:cNvSpPr>
              <a:spLocks/>
            </p:cNvSpPr>
            <p:nvPr/>
          </p:nvSpPr>
          <p:spPr bwMode="auto">
            <a:xfrm>
              <a:off x="6402388" y="4000500"/>
              <a:ext cx="2703512" cy="1143000"/>
            </a:xfrm>
            <a:custGeom>
              <a:avLst/>
              <a:gdLst>
                <a:gd name="T0" fmla="*/ 0 w 33352"/>
                <a:gd name="T1" fmla="*/ 2147483646 h 21600"/>
                <a:gd name="T2" fmla="*/ 2147483646 w 33352"/>
                <a:gd name="T3" fmla="*/ 2147483646 h 21600"/>
                <a:gd name="T4" fmla="*/ 2147483646 w 33352"/>
                <a:gd name="T5" fmla="*/ 2147483646 h 21600"/>
                <a:gd name="T6" fmla="*/ 0 60000 65536"/>
                <a:gd name="T7" fmla="*/ 0 60000 65536"/>
                <a:gd name="T8" fmla="*/ 0 60000 65536"/>
                <a:gd name="T9" fmla="*/ 0 w 33352"/>
                <a:gd name="T10" fmla="*/ 0 h 21600"/>
                <a:gd name="T11" fmla="*/ 33352 w 3335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352" h="21600" fill="none" extrusionOk="0">
                  <a:moveTo>
                    <a:pt x="-1" y="6467"/>
                  </a:moveTo>
                  <a:cubicBezTo>
                    <a:pt x="4061" y="2330"/>
                    <a:pt x="9615" y="-1"/>
                    <a:pt x="15413" y="0"/>
                  </a:cubicBezTo>
                  <a:cubicBezTo>
                    <a:pt x="22613" y="0"/>
                    <a:pt x="29341" y="3588"/>
                    <a:pt x="33352" y="9568"/>
                  </a:cubicBezTo>
                </a:path>
                <a:path w="33352" h="21600" stroke="0" extrusionOk="0">
                  <a:moveTo>
                    <a:pt x="-1" y="6467"/>
                  </a:moveTo>
                  <a:cubicBezTo>
                    <a:pt x="4061" y="2330"/>
                    <a:pt x="9615" y="-1"/>
                    <a:pt x="15413" y="0"/>
                  </a:cubicBezTo>
                  <a:cubicBezTo>
                    <a:pt x="22613" y="0"/>
                    <a:pt x="29341" y="3588"/>
                    <a:pt x="33352" y="9568"/>
                  </a:cubicBezTo>
                  <a:lnTo>
                    <a:pt x="15413" y="21600"/>
                  </a:lnTo>
                  <a:lnTo>
                    <a:pt x="-1" y="6467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7" name="Arc 25">
              <a:extLst>
                <a:ext uri="{FF2B5EF4-FFF2-40B4-BE49-F238E27FC236}">
                  <a16:creationId xmlns:a16="http://schemas.microsoft.com/office/drawing/2014/main" id="{F6828477-0361-46C1-9C8C-ACF8D164D63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9800" y="4306888"/>
              <a:ext cx="838200" cy="1066800"/>
            </a:xfrm>
            <a:custGeom>
              <a:avLst/>
              <a:gdLst>
                <a:gd name="T0" fmla="*/ 0 w 21600"/>
                <a:gd name="T1" fmla="*/ 2147483646 h 19137"/>
                <a:gd name="T2" fmla="*/ 2147483646 w 21600"/>
                <a:gd name="T3" fmla="*/ 0 h 19137"/>
                <a:gd name="T4" fmla="*/ 2147483646 w 21600"/>
                <a:gd name="T5" fmla="*/ 2147483646 h 19137"/>
                <a:gd name="T6" fmla="*/ 0 60000 65536"/>
                <a:gd name="T7" fmla="*/ 0 60000 65536"/>
                <a:gd name="T8" fmla="*/ 0 60000 65536"/>
                <a:gd name="T9" fmla="*/ 0 w 21600"/>
                <a:gd name="T10" fmla="*/ 0 h 19137"/>
                <a:gd name="T11" fmla="*/ 21600 w 21600"/>
                <a:gd name="T12" fmla="*/ 19137 h 191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9137" fill="none" extrusionOk="0">
                  <a:moveTo>
                    <a:pt x="0" y="19137"/>
                  </a:moveTo>
                  <a:cubicBezTo>
                    <a:pt x="0" y="11099"/>
                    <a:pt x="4462" y="3726"/>
                    <a:pt x="11583" y="-1"/>
                  </a:cubicBezTo>
                </a:path>
                <a:path w="21600" h="19137" stroke="0" extrusionOk="0">
                  <a:moveTo>
                    <a:pt x="0" y="19137"/>
                  </a:moveTo>
                  <a:cubicBezTo>
                    <a:pt x="0" y="11099"/>
                    <a:pt x="4462" y="3726"/>
                    <a:pt x="11583" y="-1"/>
                  </a:cubicBezTo>
                  <a:lnTo>
                    <a:pt x="21600" y="19137"/>
                  </a:lnTo>
                  <a:lnTo>
                    <a:pt x="0" y="19137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8" name="Line 26">
              <a:extLst>
                <a:ext uri="{FF2B5EF4-FFF2-40B4-BE49-F238E27FC236}">
                  <a16:creationId xmlns:a16="http://schemas.microsoft.com/office/drawing/2014/main" id="{7B7A4BB9-3ABC-464E-86DE-11CD809ACD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29326" y="4000500"/>
              <a:ext cx="1590674" cy="10429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9" name="Line 27">
              <a:extLst>
                <a:ext uri="{FF2B5EF4-FFF2-40B4-BE49-F238E27FC236}">
                  <a16:creationId xmlns:a16="http://schemas.microsoft.com/office/drawing/2014/main" id="{1A783C29-1822-46CB-BE51-012FD3A458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19798" y="4292600"/>
              <a:ext cx="2819399" cy="10794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0" name="Arc 28">
              <a:extLst>
                <a:ext uri="{FF2B5EF4-FFF2-40B4-BE49-F238E27FC236}">
                  <a16:creationId xmlns:a16="http://schemas.microsoft.com/office/drawing/2014/main" id="{2B74C729-5565-4562-BFCB-C3A70C6ACA4E}"/>
                </a:ext>
              </a:extLst>
            </p:cNvPr>
            <p:cNvSpPr>
              <a:spLocks/>
            </p:cNvSpPr>
            <p:nvPr/>
          </p:nvSpPr>
          <p:spPr bwMode="auto">
            <a:xfrm>
              <a:off x="8382000" y="3390900"/>
              <a:ext cx="1066800" cy="912813"/>
            </a:xfrm>
            <a:custGeom>
              <a:avLst/>
              <a:gdLst>
                <a:gd name="T0" fmla="*/ 2147483646 w 21600"/>
                <a:gd name="T1" fmla="*/ 0 h 19603"/>
                <a:gd name="T2" fmla="*/ 2147483646 w 21600"/>
                <a:gd name="T3" fmla="*/ 2147483646 h 19603"/>
                <a:gd name="T4" fmla="*/ 0 w 21600"/>
                <a:gd name="T5" fmla="*/ 0 h 19603"/>
                <a:gd name="T6" fmla="*/ 0 60000 65536"/>
                <a:gd name="T7" fmla="*/ 0 60000 65536"/>
                <a:gd name="T8" fmla="*/ 0 60000 65536"/>
                <a:gd name="T9" fmla="*/ 0 w 21600"/>
                <a:gd name="T10" fmla="*/ 0 h 19603"/>
                <a:gd name="T11" fmla="*/ 21600 w 21600"/>
                <a:gd name="T12" fmla="*/ 19603 h 1960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9603" fill="none" extrusionOk="0">
                  <a:moveTo>
                    <a:pt x="21600" y="0"/>
                  </a:moveTo>
                  <a:cubicBezTo>
                    <a:pt x="21600" y="8417"/>
                    <a:pt x="16709" y="16068"/>
                    <a:pt x="9070" y="19603"/>
                  </a:cubicBezTo>
                </a:path>
                <a:path w="21600" h="19603" stroke="0" extrusionOk="0">
                  <a:moveTo>
                    <a:pt x="21600" y="0"/>
                  </a:moveTo>
                  <a:cubicBezTo>
                    <a:pt x="21600" y="8417"/>
                    <a:pt x="16709" y="16068"/>
                    <a:pt x="9070" y="19603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1" name="Arc 29">
              <a:extLst>
                <a:ext uri="{FF2B5EF4-FFF2-40B4-BE49-F238E27FC236}">
                  <a16:creationId xmlns:a16="http://schemas.microsoft.com/office/drawing/2014/main" id="{79A96C99-F36F-4557-85DE-AEC6C261C035}"/>
                </a:ext>
              </a:extLst>
            </p:cNvPr>
            <p:cNvSpPr>
              <a:spLocks/>
            </p:cNvSpPr>
            <p:nvPr/>
          </p:nvSpPr>
          <p:spPr bwMode="auto">
            <a:xfrm>
              <a:off x="7305675" y="3021013"/>
              <a:ext cx="762000" cy="968375"/>
            </a:xfrm>
            <a:custGeom>
              <a:avLst/>
              <a:gdLst>
                <a:gd name="T0" fmla="*/ 2147483646 w 21600"/>
                <a:gd name="T1" fmla="*/ 0 h 19604"/>
                <a:gd name="T2" fmla="*/ 2147483646 w 21600"/>
                <a:gd name="T3" fmla="*/ 2147483646 h 19604"/>
                <a:gd name="T4" fmla="*/ 0 w 21600"/>
                <a:gd name="T5" fmla="*/ 0 h 19604"/>
                <a:gd name="T6" fmla="*/ 0 60000 65536"/>
                <a:gd name="T7" fmla="*/ 0 60000 65536"/>
                <a:gd name="T8" fmla="*/ 0 60000 65536"/>
                <a:gd name="T9" fmla="*/ 0 w 21600"/>
                <a:gd name="T10" fmla="*/ 0 h 19604"/>
                <a:gd name="T11" fmla="*/ 21600 w 21600"/>
                <a:gd name="T12" fmla="*/ 19604 h 196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9604" fill="none" extrusionOk="0">
                  <a:moveTo>
                    <a:pt x="21600" y="0"/>
                  </a:moveTo>
                  <a:cubicBezTo>
                    <a:pt x="21600" y="8417"/>
                    <a:pt x="16709" y="16068"/>
                    <a:pt x="9069" y="19603"/>
                  </a:cubicBezTo>
                </a:path>
                <a:path w="21600" h="19604" stroke="0" extrusionOk="0">
                  <a:moveTo>
                    <a:pt x="21600" y="0"/>
                  </a:moveTo>
                  <a:cubicBezTo>
                    <a:pt x="21600" y="8417"/>
                    <a:pt x="16709" y="16068"/>
                    <a:pt x="9069" y="19603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2" name="Line 30">
              <a:extLst>
                <a:ext uri="{FF2B5EF4-FFF2-40B4-BE49-F238E27FC236}">
                  <a16:creationId xmlns:a16="http://schemas.microsoft.com/office/drawing/2014/main" id="{0D576891-5A79-4834-B488-6B7BEAB723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943600" y="5372100"/>
              <a:ext cx="76200" cy="381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3" name="Line 31">
              <a:extLst>
                <a:ext uri="{FF2B5EF4-FFF2-40B4-BE49-F238E27FC236}">
                  <a16:creationId xmlns:a16="http://schemas.microsoft.com/office/drawing/2014/main" id="{5AFD42E9-1417-4D29-986C-42B5689DE5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891371" y="5043488"/>
              <a:ext cx="152400" cy="381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4" name="Rectangle 32">
              <a:extLst>
                <a:ext uri="{FF2B5EF4-FFF2-40B4-BE49-F238E27FC236}">
                  <a16:creationId xmlns:a16="http://schemas.microsoft.com/office/drawing/2014/main" id="{C389F736-F8DE-4349-9640-DA102A10E4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3125" y="4738688"/>
              <a:ext cx="427038" cy="3667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P</a:t>
              </a:r>
              <a:r>
                <a:rPr lang="en-US" altLang="en-US" baseline="-25000"/>
                <a:t>1</a:t>
              </a:r>
            </a:p>
          </p:txBody>
        </p:sp>
        <p:sp>
          <p:nvSpPr>
            <p:cNvPr id="34845" name="Rectangle 33">
              <a:extLst>
                <a:ext uri="{FF2B5EF4-FFF2-40B4-BE49-F238E27FC236}">
                  <a16:creationId xmlns:a16="http://schemas.microsoft.com/office/drawing/2014/main" id="{FD584051-6B76-48C2-82BB-019D3BCA78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89725" y="4281488"/>
              <a:ext cx="427038" cy="3667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P</a:t>
              </a:r>
              <a:r>
                <a:rPr lang="en-US" altLang="en-US" baseline="-25000"/>
                <a:t>2</a:t>
              </a:r>
            </a:p>
          </p:txBody>
        </p:sp>
        <p:sp>
          <p:nvSpPr>
            <p:cNvPr id="34847" name="Rectangle 35">
              <a:extLst>
                <a:ext uri="{FF2B5EF4-FFF2-40B4-BE49-F238E27FC236}">
                  <a16:creationId xmlns:a16="http://schemas.microsoft.com/office/drawing/2014/main" id="{DE88A896-0642-4DA0-9411-E414B29910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75325" y="4052888"/>
              <a:ext cx="625475" cy="363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C.P.</a:t>
              </a:r>
            </a:p>
          </p:txBody>
        </p:sp>
        <p:sp>
          <p:nvSpPr>
            <p:cNvPr id="34849" name="Oval 37">
              <a:extLst>
                <a:ext uri="{FF2B5EF4-FFF2-40B4-BE49-F238E27FC236}">
                  <a16:creationId xmlns:a16="http://schemas.microsoft.com/office/drawing/2014/main" id="{CF04AFD8-B5D4-425D-AC5F-2FDFB247AA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88100" y="4292600"/>
              <a:ext cx="101600" cy="1016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854" name="Arc 11">
              <a:extLst>
                <a:ext uri="{FF2B5EF4-FFF2-40B4-BE49-F238E27FC236}">
                  <a16:creationId xmlns:a16="http://schemas.microsoft.com/office/drawing/2014/main" id="{C4FF5AE7-3374-4646-B541-F226D673436D}"/>
                </a:ext>
              </a:extLst>
            </p:cNvPr>
            <p:cNvSpPr>
              <a:spLocks/>
            </p:cNvSpPr>
            <p:nvPr/>
          </p:nvSpPr>
          <p:spPr bwMode="auto">
            <a:xfrm>
              <a:off x="6753225" y="1947863"/>
              <a:ext cx="857250" cy="2057400"/>
            </a:xfrm>
            <a:custGeom>
              <a:avLst/>
              <a:gdLst>
                <a:gd name="T0" fmla="*/ 2147483646 w 20141"/>
                <a:gd name="T1" fmla="*/ 2147483646 h 18812"/>
                <a:gd name="T2" fmla="*/ 2147483646 w 20141"/>
                <a:gd name="T3" fmla="*/ 2147483646 h 18812"/>
                <a:gd name="T4" fmla="*/ 0 w 20141"/>
                <a:gd name="T5" fmla="*/ 0 h 18812"/>
                <a:gd name="T6" fmla="*/ 0 60000 65536"/>
                <a:gd name="T7" fmla="*/ 0 60000 65536"/>
                <a:gd name="T8" fmla="*/ 0 60000 65536"/>
                <a:gd name="T9" fmla="*/ 0 w 20141"/>
                <a:gd name="T10" fmla="*/ 0 h 18812"/>
                <a:gd name="T11" fmla="*/ 20141 w 20141"/>
                <a:gd name="T12" fmla="*/ 18812 h 188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141" h="18812" fill="none" extrusionOk="0">
                  <a:moveTo>
                    <a:pt x="20140" y="7803"/>
                  </a:moveTo>
                  <a:cubicBezTo>
                    <a:pt x="18334" y="12465"/>
                    <a:pt x="14967" y="16355"/>
                    <a:pt x="10614" y="18812"/>
                  </a:cubicBezTo>
                </a:path>
                <a:path w="20141" h="18812" stroke="0" extrusionOk="0">
                  <a:moveTo>
                    <a:pt x="20140" y="7803"/>
                  </a:moveTo>
                  <a:cubicBezTo>
                    <a:pt x="18334" y="12465"/>
                    <a:pt x="14967" y="16355"/>
                    <a:pt x="10614" y="18812"/>
                  </a:cubicBezTo>
                  <a:lnTo>
                    <a:pt x="0" y="0"/>
                  </a:lnTo>
                  <a:lnTo>
                    <a:pt x="20140" y="7803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5" name="Rectangle 14">
              <a:extLst>
                <a:ext uri="{FF2B5EF4-FFF2-40B4-BE49-F238E27FC236}">
                  <a16:creationId xmlns:a16="http://schemas.microsoft.com/office/drawing/2014/main" id="{0614704E-1A4D-4343-A7D3-C82466A210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99325" y="2994025"/>
              <a:ext cx="358775" cy="3635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>
                  <a:latin typeface="Monotype Corsiva" panose="03010101010201010101" pitchFamily="66" charset="0"/>
                </a:rPr>
                <a:t>v</a:t>
              </a:r>
              <a:r>
                <a:rPr lang="en-US" altLang="en-US" sz="1800" baseline="-25000"/>
                <a:t>1</a:t>
              </a:r>
            </a:p>
          </p:txBody>
        </p:sp>
        <p:sp>
          <p:nvSpPr>
            <p:cNvPr id="34856" name="Freeform 46">
              <a:extLst>
                <a:ext uri="{FF2B5EF4-FFF2-40B4-BE49-F238E27FC236}">
                  <a16:creationId xmlns:a16="http://schemas.microsoft.com/office/drawing/2014/main" id="{0144905B-AA27-4566-A49F-2058D9266B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62675" y="3962400"/>
              <a:ext cx="1071563" cy="1081088"/>
            </a:xfrm>
            <a:custGeom>
              <a:avLst/>
              <a:gdLst>
                <a:gd name="T0" fmla="*/ 1071563 w 1071563"/>
                <a:gd name="T1" fmla="*/ 0 h 1081088"/>
                <a:gd name="T2" fmla="*/ 876300 w 1071563"/>
                <a:gd name="T3" fmla="*/ 257175 h 1081088"/>
                <a:gd name="T4" fmla="*/ 585788 w 1071563"/>
                <a:gd name="T5" fmla="*/ 566738 h 1081088"/>
                <a:gd name="T6" fmla="*/ 142875 w 1071563"/>
                <a:gd name="T7" fmla="*/ 976313 h 1081088"/>
                <a:gd name="T8" fmla="*/ 0 w 1071563"/>
                <a:gd name="T9" fmla="*/ 1081088 h 10810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71563"/>
                <a:gd name="T16" fmla="*/ 0 h 1081088"/>
                <a:gd name="T17" fmla="*/ 1071563 w 1071563"/>
                <a:gd name="T18" fmla="*/ 1081088 h 10810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71563" h="1081088">
                  <a:moveTo>
                    <a:pt x="1071563" y="0"/>
                  </a:moveTo>
                  <a:cubicBezTo>
                    <a:pt x="1014413" y="81359"/>
                    <a:pt x="957263" y="162719"/>
                    <a:pt x="876300" y="257175"/>
                  </a:cubicBezTo>
                  <a:cubicBezTo>
                    <a:pt x="795338" y="351631"/>
                    <a:pt x="708025" y="446882"/>
                    <a:pt x="585788" y="566738"/>
                  </a:cubicBezTo>
                  <a:cubicBezTo>
                    <a:pt x="463551" y="686594"/>
                    <a:pt x="240506" y="890588"/>
                    <a:pt x="142875" y="976313"/>
                  </a:cubicBezTo>
                  <a:cubicBezTo>
                    <a:pt x="45244" y="1062038"/>
                    <a:pt x="22622" y="1071563"/>
                    <a:pt x="0" y="1081088"/>
                  </a:cubicBezTo>
                </a:path>
              </a:pathLst>
            </a:cu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34857" name="Freeform 47">
              <a:extLst>
                <a:ext uri="{FF2B5EF4-FFF2-40B4-BE49-F238E27FC236}">
                  <a16:creationId xmlns:a16="http://schemas.microsoft.com/office/drawing/2014/main" id="{CCBB0603-D557-4FEC-8FE9-08195A65CB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39685" y="3704667"/>
              <a:ext cx="1961515" cy="285170"/>
            </a:xfrm>
            <a:custGeom>
              <a:avLst/>
              <a:gdLst>
                <a:gd name="T0" fmla="*/ 0 w 2590800"/>
                <a:gd name="T1" fmla="*/ 514213 h 512618"/>
                <a:gd name="T2" fmla="*/ 124691 w 2590800"/>
                <a:gd name="T3" fmla="*/ 291849 h 512618"/>
                <a:gd name="T4" fmla="*/ 581891 w 2590800"/>
                <a:gd name="T5" fmla="*/ 97280 h 512618"/>
                <a:gd name="T6" fmla="*/ 1468582 w 2590800"/>
                <a:gd name="T7" fmla="*/ 13898 h 512618"/>
                <a:gd name="T8" fmla="*/ 2590800 w 2590800"/>
                <a:gd name="T9" fmla="*/ 13898 h 5126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90800"/>
                <a:gd name="T16" fmla="*/ 0 h 512618"/>
                <a:gd name="T17" fmla="*/ 2590800 w 2590800"/>
                <a:gd name="T18" fmla="*/ 512618 h 512618"/>
                <a:gd name="connsiteX0" fmla="*/ 0 w 2466109"/>
                <a:gd name="connsiteY0" fmla="*/ 285090 h 285089"/>
                <a:gd name="connsiteX1" fmla="*/ 457200 w 2466109"/>
                <a:gd name="connsiteY1" fmla="*/ 91126 h 285089"/>
                <a:gd name="connsiteX2" fmla="*/ 1343891 w 2466109"/>
                <a:gd name="connsiteY2" fmla="*/ 7999 h 285089"/>
                <a:gd name="connsiteX3" fmla="*/ 2466109 w 2466109"/>
                <a:gd name="connsiteY3" fmla="*/ 7999 h 285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6109" h="285089">
                  <a:moveTo>
                    <a:pt x="0" y="285090"/>
                  </a:moveTo>
                  <a:cubicBezTo>
                    <a:pt x="96982" y="215817"/>
                    <a:pt x="233218" y="137308"/>
                    <a:pt x="457200" y="91126"/>
                  </a:cubicBezTo>
                  <a:cubicBezTo>
                    <a:pt x="681182" y="44944"/>
                    <a:pt x="1009073" y="21853"/>
                    <a:pt x="1343891" y="7999"/>
                  </a:cubicBezTo>
                  <a:cubicBezTo>
                    <a:pt x="1678709" y="-5855"/>
                    <a:pt x="2072409" y="1072"/>
                    <a:pt x="2466109" y="7999"/>
                  </a:cubicBezTo>
                </a:path>
              </a:pathLst>
            </a:cu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90488" tIns="44450" rIns="90488" bIns="44450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49" name="Rectangle 14">
              <a:extLst>
                <a:ext uri="{FF2B5EF4-FFF2-40B4-BE49-F238E27FC236}">
                  <a16:creationId xmlns:a16="http://schemas.microsoft.com/office/drawing/2014/main" id="{41ACD688-A7BD-4ABA-9D58-66B5A8EC20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55831" y="3264694"/>
              <a:ext cx="414338" cy="36671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+mn-lt"/>
                  <a:cs typeface="Times New Roman" pitchFamily="18" charset="0"/>
                </a:rPr>
                <a:t>T</a:t>
              </a:r>
              <a:r>
                <a:rPr lang="en-US" baseline="-25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sp>
        <p:nvSpPr>
          <p:cNvPr id="47" name="Text Box 89">
            <a:extLst>
              <a:ext uri="{FF2B5EF4-FFF2-40B4-BE49-F238E27FC236}">
                <a16:creationId xmlns:a16="http://schemas.microsoft.com/office/drawing/2014/main" id="{923FA63E-4C18-46DA-B84F-180B82C6B2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1362" y="2172738"/>
            <a:ext cx="1990225" cy="400110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b="0" dirty="0"/>
              <a:t>T ds = dh – v </a:t>
            </a:r>
            <a:r>
              <a:rPr lang="en-US" altLang="en-US" sz="2000" b="0" dirty="0" err="1"/>
              <a:t>dP</a:t>
            </a:r>
            <a:r>
              <a:rPr lang="en-US" altLang="en-US" sz="2000" b="0" dirty="0"/>
              <a:t> </a:t>
            </a:r>
          </a:p>
        </p:txBody>
      </p:sp>
      <p:sp>
        <p:nvSpPr>
          <p:cNvPr id="50" name="Rectangle 39">
            <a:extLst>
              <a:ext uri="{FF2B5EF4-FFF2-40B4-BE49-F238E27FC236}">
                <a16:creationId xmlns:a16="http://schemas.microsoft.com/office/drawing/2014/main" id="{2494B2AE-082C-4C5B-ABF4-51DEA09E9A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7146" y="2421856"/>
            <a:ext cx="2438554" cy="39754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b="0" dirty="0">
                <a:latin typeface="+mn-lt"/>
                <a:cs typeface="Arial" panose="020B0604020202020204" pitchFamily="34" charset="0"/>
              </a:rPr>
              <a:t>P = </a:t>
            </a:r>
            <a:r>
              <a:rPr lang="en-US" altLang="en-US" sz="2000" b="0" dirty="0" err="1">
                <a:latin typeface="+mn-lt"/>
                <a:cs typeface="Arial" panose="020B0604020202020204" pitchFamily="34" charset="0"/>
              </a:rPr>
              <a:t>cont</a:t>
            </a:r>
            <a:r>
              <a:rPr lang="en-US" altLang="en-US" sz="2000" b="0" dirty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000" b="0" i="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en-US" altLang="en-US" sz="2000" b="0" dirty="0">
                <a:latin typeface="+mn-lt"/>
                <a:cs typeface="Arial" panose="020B0604020202020204" pitchFamily="34" charset="0"/>
              </a:rPr>
              <a:t> T = const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4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34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4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34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50" grpId="0"/>
      <p:bldP spid="34851" grpId="0" animBg="1"/>
      <p:bldP spid="4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B1E845A8-C763-432F-99AC-EB421CFE01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2517" y="243233"/>
            <a:ext cx="8556831" cy="588366"/>
          </a:xfr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i="1" dirty="0"/>
              <a:t>Compressibility chart for entropy departure</a:t>
            </a:r>
            <a:endParaRPr lang="en-US" altLang="en-US" dirty="0"/>
          </a:p>
        </p:txBody>
      </p:sp>
      <p:sp>
        <p:nvSpPr>
          <p:cNvPr id="34852" name="Rectangle 40">
            <a:extLst>
              <a:ext uri="{FF2B5EF4-FFF2-40B4-BE49-F238E27FC236}">
                <a16:creationId xmlns:a16="http://schemas.microsoft.com/office/drawing/2014/main" id="{DBE1A6CF-3815-425A-928B-6B6DD89F3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6342" y="5334000"/>
            <a:ext cx="2749152" cy="397545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i="0" dirty="0">
                <a:latin typeface="Arial" panose="020B0604020202020204" pitchFamily="34" charset="0"/>
                <a:cs typeface="Arial" panose="020B0604020202020204" pitchFamily="34" charset="0"/>
              </a:rPr>
              <a:t>Reduced pressure </a:t>
            </a:r>
            <a:r>
              <a:rPr lang="en-US" altLang="en-US" sz="2000" b="0" dirty="0" err="1">
                <a:latin typeface="+mn-lt"/>
                <a:cs typeface="Arial" panose="020B0604020202020204" pitchFamily="34" charset="0"/>
              </a:rPr>
              <a:t>Pr</a:t>
            </a:r>
            <a:endParaRPr lang="en-US" altLang="en-US" sz="2000" b="0" dirty="0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6" name="Picture 5" descr="Diagram, schematic&#10;&#10;Description automatically generated">
            <a:extLst>
              <a:ext uri="{FF2B5EF4-FFF2-40B4-BE49-F238E27FC236}">
                <a16:creationId xmlns:a16="http://schemas.microsoft.com/office/drawing/2014/main" id="{AE6B2245-25BA-468D-9ECE-655CCC86C8C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62" t="14444" r="22679" b="23334"/>
          <a:stretch/>
        </p:blipFill>
        <p:spPr>
          <a:xfrm>
            <a:off x="2819400" y="889092"/>
            <a:ext cx="3657600" cy="5603631"/>
          </a:xfrm>
          <a:prstGeom prst="rect">
            <a:avLst/>
          </a:prstGeom>
        </p:spPr>
      </p:pic>
      <p:sp>
        <p:nvSpPr>
          <p:cNvPr id="53" name="Rectangle 40">
            <a:extLst>
              <a:ext uri="{FF2B5EF4-FFF2-40B4-BE49-F238E27FC236}">
                <a16:creationId xmlns:a16="http://schemas.microsoft.com/office/drawing/2014/main" id="{DDA0726A-FB0D-4979-B96A-D07A057D00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143000"/>
            <a:ext cx="1564532" cy="397545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i="0" dirty="0">
                <a:latin typeface="Arial" panose="020B0604020202020204" pitchFamily="34" charset="0"/>
                <a:cs typeface="Arial" panose="020B0604020202020204" pitchFamily="34" charset="0"/>
              </a:rPr>
              <a:t>Correction:</a:t>
            </a:r>
            <a:endParaRPr lang="en-US" altLang="en-US" sz="2000" b="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Rectangle 40">
            <a:extLst>
              <a:ext uri="{FF2B5EF4-FFF2-40B4-BE49-F238E27FC236}">
                <a16:creationId xmlns:a16="http://schemas.microsoft.com/office/drawing/2014/main" id="{931CE6AE-8915-46E2-980E-24157A68B4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8798" y="1943159"/>
            <a:ext cx="3146696" cy="397545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i="0" dirty="0">
                <a:latin typeface="Arial" panose="020B0604020202020204" pitchFamily="34" charset="0"/>
                <a:cs typeface="Arial" panose="020B0604020202020204" pitchFamily="34" charset="0"/>
              </a:rPr>
              <a:t>Reduced temperature </a:t>
            </a:r>
            <a:r>
              <a:rPr lang="en-US" altLang="en-US" sz="2000" b="0" dirty="0">
                <a:latin typeface="+mn-lt"/>
                <a:cs typeface="Arial" panose="020B0604020202020204" pitchFamily="34" charset="0"/>
              </a:rPr>
              <a:t>Tr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38031BA-9C1A-458E-B5DF-8B96C0B734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4447544"/>
              </p:ext>
            </p:extLst>
          </p:nvPr>
        </p:nvGraphicFramePr>
        <p:xfrm>
          <a:off x="693586" y="1722892"/>
          <a:ext cx="78696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93480" imgH="419040" progId="Equation.DSMT4">
                  <p:embed/>
                </p:oleObj>
              </mc:Choice>
              <mc:Fallback>
                <p:oleObj name="Equation" r:id="rId5" imgW="393480" imgH="419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38031BA-9C1A-458E-B5DF-8B96C0B734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93586" y="1722892"/>
                        <a:ext cx="786960" cy="838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7E55D10-356E-48E3-AB6C-F4AB7A3B847B}"/>
              </a:ext>
            </a:extLst>
          </p:cNvPr>
          <p:cNvSpPr txBox="1"/>
          <p:nvPr/>
        </p:nvSpPr>
        <p:spPr>
          <a:xfrm>
            <a:off x="152400" y="2767280"/>
            <a:ext cx="277191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+mn-lt"/>
              </a:rPr>
              <a:t>Where:</a:t>
            </a:r>
          </a:p>
          <a:p>
            <a:r>
              <a:rPr lang="en-US" sz="2000" b="0" dirty="0">
                <a:latin typeface="+mn-lt"/>
              </a:rPr>
              <a:t>s</a:t>
            </a:r>
            <a:r>
              <a:rPr lang="en-US" sz="2000" b="0" baseline="30000" dirty="0">
                <a:latin typeface="+mn-lt"/>
              </a:rPr>
              <a:t>*</a:t>
            </a:r>
            <a:r>
              <a:rPr lang="en-US" sz="2000" b="0" dirty="0">
                <a:latin typeface="+mn-lt"/>
              </a:rPr>
              <a:t> is (semi)ideal entropy</a:t>
            </a:r>
          </a:p>
          <a:p>
            <a:r>
              <a:rPr lang="en-US" sz="2000" b="0" dirty="0">
                <a:latin typeface="+mn-lt"/>
              </a:rPr>
              <a:t>s  is real entropy</a:t>
            </a:r>
          </a:p>
          <a:p>
            <a:r>
              <a:rPr lang="en-US" sz="2000" b="0" dirty="0">
                <a:latin typeface="+mn-lt"/>
              </a:rPr>
              <a:t>R is specific gas constant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A183D2A-8A28-4EC6-B7C8-A5C013F6A44F}"/>
              </a:ext>
            </a:extLst>
          </p:cNvPr>
          <p:cNvCxnSpPr/>
          <p:nvPr/>
        </p:nvCxnSpPr>
        <p:spPr bwMode="auto">
          <a:xfrm>
            <a:off x="1538356" y="2057400"/>
            <a:ext cx="1385957" cy="83820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27CD6DEB-4B4F-4A79-BAD6-F0E498B2929D}"/>
              </a:ext>
            </a:extLst>
          </p:cNvPr>
          <p:cNvCxnSpPr>
            <a:cxnSpLocks/>
            <a:stCxn id="34852" idx="1"/>
          </p:cNvCxnSpPr>
          <p:nvPr/>
        </p:nvCxnSpPr>
        <p:spPr bwMode="auto">
          <a:xfrm flipH="1">
            <a:off x="5562602" y="5532773"/>
            <a:ext cx="1433740" cy="791827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D722B2B5-9F6F-44D2-BDDA-83BB602001B1}"/>
              </a:ext>
            </a:extLst>
          </p:cNvPr>
          <p:cNvCxnSpPr>
            <a:cxnSpLocks/>
            <a:stCxn id="54" idx="2"/>
          </p:cNvCxnSpPr>
          <p:nvPr/>
        </p:nvCxnSpPr>
        <p:spPr bwMode="auto">
          <a:xfrm flipH="1">
            <a:off x="5859294" y="2340704"/>
            <a:ext cx="2312852" cy="617613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7F7885DF-4A86-44B6-8175-BC828D8B75B5}"/>
              </a:ext>
            </a:extLst>
          </p:cNvPr>
          <p:cNvCxnSpPr>
            <a:cxnSpLocks/>
            <a:stCxn id="54" idx="2"/>
          </p:cNvCxnSpPr>
          <p:nvPr/>
        </p:nvCxnSpPr>
        <p:spPr bwMode="auto">
          <a:xfrm flipH="1">
            <a:off x="5859294" y="2340704"/>
            <a:ext cx="2312852" cy="1750015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AC3035A5-BE0D-4574-B0C7-B61F66B54703}"/>
              </a:ext>
            </a:extLst>
          </p:cNvPr>
          <p:cNvCxnSpPr>
            <a:cxnSpLocks/>
            <a:stCxn id="54" idx="2"/>
          </p:cNvCxnSpPr>
          <p:nvPr/>
        </p:nvCxnSpPr>
        <p:spPr bwMode="auto">
          <a:xfrm flipH="1">
            <a:off x="5791200" y="2340704"/>
            <a:ext cx="2380946" cy="1243281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99049963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864E7407-6BB4-4397-9A85-D0331C72F2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86200" y="276225"/>
            <a:ext cx="2130425" cy="588963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24583" name="Rectangle 3">
            <a:extLst>
              <a:ext uri="{FF2B5EF4-FFF2-40B4-BE49-F238E27FC236}">
                <a16:creationId xmlns:a16="http://schemas.microsoft.com/office/drawing/2014/main" id="{450EF237-1E70-4489-BF29-949AC7E62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4260" y="766788"/>
            <a:ext cx="4498027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i="0" dirty="0">
                <a:solidFill>
                  <a:schemeClr val="tx1"/>
                </a:solidFill>
              </a:rPr>
              <a:t>Charts Based </a:t>
            </a:r>
            <a:r>
              <a:rPr lang="en-US" altLang="en-US" sz="2800" i="0">
                <a:solidFill>
                  <a:schemeClr val="tx1"/>
                </a:solidFill>
              </a:rPr>
              <a:t>on Entropy</a:t>
            </a:r>
            <a:endParaRPr lang="en-US" altLang="en-US" sz="2800" i="0" dirty="0">
              <a:solidFill>
                <a:schemeClr val="tx1"/>
              </a:solidFill>
            </a:endParaRPr>
          </a:p>
        </p:txBody>
      </p:sp>
      <p:sp>
        <p:nvSpPr>
          <p:cNvPr id="30" name="Rectangle 5">
            <a:extLst>
              <a:ext uri="{FF2B5EF4-FFF2-40B4-BE49-F238E27FC236}">
                <a16:creationId xmlns:a16="http://schemas.microsoft.com/office/drawing/2014/main" id="{C351789E-7A8D-490B-A4AC-D0F3BBE6F0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804" y="1375990"/>
            <a:ext cx="5362303" cy="4591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dirty="0">
                <a:solidFill>
                  <a:schemeClr val="tx1"/>
                </a:solidFill>
                <a:latin typeface="+mn-lt"/>
              </a:rPr>
              <a:t>Area under a curve in T-s</a:t>
            </a:r>
            <a:r>
              <a:rPr lang="en-US" altLang="en-US" sz="2400" i="0" dirty="0">
                <a:solidFill>
                  <a:schemeClr val="tx1"/>
                </a:solidFill>
                <a:latin typeface="+mn-lt"/>
              </a:rPr>
              <a:t> = </a:t>
            </a:r>
            <a:r>
              <a:rPr lang="en-US" altLang="en-US" sz="2400" dirty="0">
                <a:solidFill>
                  <a:schemeClr val="tx1"/>
                </a:solidFill>
                <a:latin typeface="+mn-lt"/>
              </a:rPr>
              <a:t>q + </a:t>
            </a:r>
            <a:r>
              <a:rPr lang="en-US" altLang="en-US" sz="2400" i="0" dirty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 </a:t>
            </a:r>
            <a:r>
              <a:rPr lang="en-US" altLang="en-US" sz="2400" dirty="0" err="1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Tds</a:t>
            </a:r>
            <a:r>
              <a:rPr lang="en-US" altLang="en-US" sz="2400" baseline="-25000" dirty="0" err="1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irrev</a:t>
            </a:r>
            <a:endParaRPr lang="en-US" altLang="en-US" sz="2400" baseline="-2500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AC19188B-EBBC-409D-937C-0E2D880E698E}"/>
              </a:ext>
            </a:extLst>
          </p:cNvPr>
          <p:cNvGrpSpPr/>
          <p:nvPr/>
        </p:nvGrpSpPr>
        <p:grpSpPr>
          <a:xfrm>
            <a:off x="705947" y="1324769"/>
            <a:ext cx="3295643" cy="3040053"/>
            <a:chOff x="762000" y="2476500"/>
            <a:chExt cx="4038600" cy="3687763"/>
          </a:xfrm>
        </p:grpSpPr>
        <p:sp>
          <p:nvSpPr>
            <p:cNvPr id="56" name="Arc 3">
              <a:extLst>
                <a:ext uri="{FF2B5EF4-FFF2-40B4-BE49-F238E27FC236}">
                  <a16:creationId xmlns:a16="http://schemas.microsoft.com/office/drawing/2014/main" id="{9F39A66D-1CD8-4B4D-BE45-E0E4F792F7D7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7800" y="3771900"/>
              <a:ext cx="2286000" cy="1905000"/>
            </a:xfrm>
            <a:custGeom>
              <a:avLst/>
              <a:gdLst>
                <a:gd name="T0" fmla="*/ 0 w 43199"/>
                <a:gd name="T1" fmla="*/ 2147483646 h 21600"/>
                <a:gd name="T2" fmla="*/ 2147483646 w 43199"/>
                <a:gd name="T3" fmla="*/ 2147483646 h 21600"/>
                <a:gd name="T4" fmla="*/ 2147483646 w 43199"/>
                <a:gd name="T5" fmla="*/ 2147483646 h 21600"/>
                <a:gd name="T6" fmla="*/ 0 60000 65536"/>
                <a:gd name="T7" fmla="*/ 0 60000 65536"/>
                <a:gd name="T8" fmla="*/ 0 60000 65536"/>
                <a:gd name="T9" fmla="*/ 0 w 43199"/>
                <a:gd name="T10" fmla="*/ 0 h 21600"/>
                <a:gd name="T11" fmla="*/ 43199 w 4319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199" h="21600" fill="none" extrusionOk="0">
                  <a:moveTo>
                    <a:pt x="0" y="21528"/>
                  </a:moveTo>
                  <a:cubicBezTo>
                    <a:pt x="39" y="9626"/>
                    <a:pt x="9698" y="-1"/>
                    <a:pt x="21600" y="0"/>
                  </a:cubicBezTo>
                  <a:cubicBezTo>
                    <a:pt x="33445" y="0"/>
                    <a:pt x="43080" y="9539"/>
                    <a:pt x="43198" y="21384"/>
                  </a:cubicBezTo>
                </a:path>
                <a:path w="43199" h="21600" stroke="0" extrusionOk="0">
                  <a:moveTo>
                    <a:pt x="0" y="21528"/>
                  </a:moveTo>
                  <a:cubicBezTo>
                    <a:pt x="39" y="9626"/>
                    <a:pt x="9698" y="-1"/>
                    <a:pt x="21600" y="0"/>
                  </a:cubicBezTo>
                  <a:cubicBezTo>
                    <a:pt x="33445" y="0"/>
                    <a:pt x="43080" y="9539"/>
                    <a:pt x="43198" y="21384"/>
                  </a:cubicBezTo>
                  <a:lnTo>
                    <a:pt x="21600" y="21600"/>
                  </a:lnTo>
                  <a:lnTo>
                    <a:pt x="0" y="21528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Line 4">
              <a:extLst>
                <a:ext uri="{FF2B5EF4-FFF2-40B4-BE49-F238E27FC236}">
                  <a16:creationId xmlns:a16="http://schemas.microsoft.com/office/drawing/2014/main" id="{50DB7BEF-7206-4B36-BC16-D700DCD244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8075" y="5133975"/>
              <a:ext cx="381000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5">
              <a:extLst>
                <a:ext uri="{FF2B5EF4-FFF2-40B4-BE49-F238E27FC236}">
                  <a16:creationId xmlns:a16="http://schemas.microsoft.com/office/drawing/2014/main" id="{C1ADECC8-36D0-49DE-AB49-60EABFCEAB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5900" y="5137150"/>
              <a:ext cx="2209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Line 6">
              <a:extLst>
                <a:ext uri="{FF2B5EF4-FFF2-40B4-BE49-F238E27FC236}">
                  <a16:creationId xmlns:a16="http://schemas.microsoft.com/office/drawing/2014/main" id="{6401A027-0179-44A3-BE1D-ED8DAE03F0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0600" y="4686300"/>
              <a:ext cx="609600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7">
              <a:extLst>
                <a:ext uri="{FF2B5EF4-FFF2-40B4-BE49-F238E27FC236}">
                  <a16:creationId xmlns:a16="http://schemas.microsoft.com/office/drawing/2014/main" id="{DCBF8406-17CA-414A-8E33-B4FCCF3B49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3375" y="4673600"/>
              <a:ext cx="19812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Arc 8">
              <a:extLst>
                <a:ext uri="{FF2B5EF4-FFF2-40B4-BE49-F238E27FC236}">
                  <a16:creationId xmlns:a16="http://schemas.microsoft.com/office/drawing/2014/main" id="{6AD8016A-1046-45C9-A443-6DFD25E78F3F}"/>
                </a:ext>
              </a:extLst>
            </p:cNvPr>
            <p:cNvSpPr>
              <a:spLocks/>
            </p:cNvSpPr>
            <p:nvPr/>
          </p:nvSpPr>
          <p:spPr bwMode="auto">
            <a:xfrm>
              <a:off x="990600" y="3924300"/>
              <a:ext cx="2514600" cy="1284288"/>
            </a:xfrm>
            <a:custGeom>
              <a:avLst/>
              <a:gdLst>
                <a:gd name="T0" fmla="*/ 2147483646 w 19316"/>
                <a:gd name="T1" fmla="*/ 2147483646 h 21062"/>
                <a:gd name="T2" fmla="*/ 2147483646 w 19316"/>
                <a:gd name="T3" fmla="*/ 2147483646 h 21062"/>
                <a:gd name="T4" fmla="*/ 0 w 19316"/>
                <a:gd name="T5" fmla="*/ 0 h 21062"/>
                <a:gd name="T6" fmla="*/ 0 60000 65536"/>
                <a:gd name="T7" fmla="*/ 0 60000 65536"/>
                <a:gd name="T8" fmla="*/ 0 60000 65536"/>
                <a:gd name="T9" fmla="*/ 0 w 19316"/>
                <a:gd name="T10" fmla="*/ 0 h 21062"/>
                <a:gd name="T11" fmla="*/ 19316 w 19316"/>
                <a:gd name="T12" fmla="*/ 21062 h 2106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316" h="21062" fill="none" extrusionOk="0">
                  <a:moveTo>
                    <a:pt x="19316" y="9667"/>
                  </a:moveTo>
                  <a:cubicBezTo>
                    <a:pt x="16423" y="15447"/>
                    <a:pt x="11093" y="19628"/>
                    <a:pt x="4790" y="21062"/>
                  </a:cubicBezTo>
                </a:path>
                <a:path w="19316" h="21062" stroke="0" extrusionOk="0">
                  <a:moveTo>
                    <a:pt x="19316" y="9667"/>
                  </a:moveTo>
                  <a:cubicBezTo>
                    <a:pt x="16423" y="15447"/>
                    <a:pt x="11093" y="19628"/>
                    <a:pt x="4790" y="21062"/>
                  </a:cubicBezTo>
                  <a:lnTo>
                    <a:pt x="0" y="0"/>
                  </a:lnTo>
                  <a:lnTo>
                    <a:pt x="19316" y="9667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Arc 9">
              <a:extLst>
                <a:ext uri="{FF2B5EF4-FFF2-40B4-BE49-F238E27FC236}">
                  <a16:creationId xmlns:a16="http://schemas.microsoft.com/office/drawing/2014/main" id="{56CA4F76-E426-49CC-997B-AA504D90149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3275" y="3543300"/>
              <a:ext cx="1152525" cy="1128713"/>
            </a:xfrm>
            <a:custGeom>
              <a:avLst/>
              <a:gdLst>
                <a:gd name="T0" fmla="*/ 2147483646 w 21225"/>
                <a:gd name="T1" fmla="*/ 2147483646 h 21237"/>
                <a:gd name="T2" fmla="*/ 2147483646 w 21225"/>
                <a:gd name="T3" fmla="*/ 2147483646 h 21237"/>
                <a:gd name="T4" fmla="*/ 0 w 21225"/>
                <a:gd name="T5" fmla="*/ 0 h 21237"/>
                <a:gd name="T6" fmla="*/ 0 60000 65536"/>
                <a:gd name="T7" fmla="*/ 0 60000 65536"/>
                <a:gd name="T8" fmla="*/ 0 60000 65536"/>
                <a:gd name="T9" fmla="*/ 0 w 21225"/>
                <a:gd name="T10" fmla="*/ 0 h 21237"/>
                <a:gd name="T11" fmla="*/ 21225 w 21225"/>
                <a:gd name="T12" fmla="*/ 21237 h 212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225" h="21237" fill="none" extrusionOk="0">
                  <a:moveTo>
                    <a:pt x="21225" y="4007"/>
                  </a:moveTo>
                  <a:cubicBezTo>
                    <a:pt x="19571" y="12766"/>
                    <a:pt x="12706" y="19610"/>
                    <a:pt x="3942" y="21237"/>
                  </a:cubicBezTo>
                </a:path>
                <a:path w="21225" h="21237" stroke="0" extrusionOk="0">
                  <a:moveTo>
                    <a:pt x="21225" y="4007"/>
                  </a:moveTo>
                  <a:cubicBezTo>
                    <a:pt x="19571" y="12766"/>
                    <a:pt x="12706" y="19610"/>
                    <a:pt x="3942" y="21237"/>
                  </a:cubicBezTo>
                  <a:lnTo>
                    <a:pt x="0" y="0"/>
                  </a:lnTo>
                  <a:lnTo>
                    <a:pt x="21225" y="4007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Arc 10">
              <a:extLst>
                <a:ext uri="{FF2B5EF4-FFF2-40B4-BE49-F238E27FC236}">
                  <a16:creationId xmlns:a16="http://schemas.microsoft.com/office/drawing/2014/main" id="{F32BB65A-BA19-4774-8239-469324694504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9638" y="4305300"/>
              <a:ext cx="1350962" cy="823913"/>
            </a:xfrm>
            <a:custGeom>
              <a:avLst/>
              <a:gdLst>
                <a:gd name="T0" fmla="*/ 2147483646 w 21231"/>
                <a:gd name="T1" fmla="*/ 2147483646 h 21237"/>
                <a:gd name="T2" fmla="*/ 2147483646 w 21231"/>
                <a:gd name="T3" fmla="*/ 2147483646 h 21237"/>
                <a:gd name="T4" fmla="*/ 0 w 21231"/>
                <a:gd name="T5" fmla="*/ 0 h 21237"/>
                <a:gd name="T6" fmla="*/ 0 60000 65536"/>
                <a:gd name="T7" fmla="*/ 0 60000 65536"/>
                <a:gd name="T8" fmla="*/ 0 60000 65536"/>
                <a:gd name="T9" fmla="*/ 0 w 21231"/>
                <a:gd name="T10" fmla="*/ 0 h 21237"/>
                <a:gd name="T11" fmla="*/ 21231 w 21231"/>
                <a:gd name="T12" fmla="*/ 21237 h 212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231" h="21237" fill="none" extrusionOk="0">
                  <a:moveTo>
                    <a:pt x="21231" y="3974"/>
                  </a:moveTo>
                  <a:cubicBezTo>
                    <a:pt x="19588" y="12748"/>
                    <a:pt x="12718" y="19608"/>
                    <a:pt x="3942" y="21237"/>
                  </a:cubicBezTo>
                </a:path>
                <a:path w="21231" h="21237" stroke="0" extrusionOk="0">
                  <a:moveTo>
                    <a:pt x="21231" y="3974"/>
                  </a:moveTo>
                  <a:cubicBezTo>
                    <a:pt x="19588" y="12748"/>
                    <a:pt x="12718" y="19608"/>
                    <a:pt x="3942" y="21237"/>
                  </a:cubicBezTo>
                  <a:lnTo>
                    <a:pt x="0" y="0"/>
                  </a:lnTo>
                  <a:lnTo>
                    <a:pt x="21231" y="3974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Arc 11">
              <a:extLst>
                <a:ext uri="{FF2B5EF4-FFF2-40B4-BE49-F238E27FC236}">
                  <a16:creationId xmlns:a16="http://schemas.microsoft.com/office/drawing/2014/main" id="{7BEE3707-2C5A-4677-AF21-A35A9807E4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2750" y="2476500"/>
              <a:ext cx="1011238" cy="2057400"/>
            </a:xfrm>
            <a:custGeom>
              <a:avLst/>
              <a:gdLst>
                <a:gd name="T0" fmla="*/ 2147483646 w 20141"/>
                <a:gd name="T1" fmla="*/ 2147483646 h 18812"/>
                <a:gd name="T2" fmla="*/ 2147483646 w 20141"/>
                <a:gd name="T3" fmla="*/ 2147483646 h 18812"/>
                <a:gd name="T4" fmla="*/ 0 w 20141"/>
                <a:gd name="T5" fmla="*/ 0 h 18812"/>
                <a:gd name="T6" fmla="*/ 0 60000 65536"/>
                <a:gd name="T7" fmla="*/ 0 60000 65536"/>
                <a:gd name="T8" fmla="*/ 0 60000 65536"/>
                <a:gd name="T9" fmla="*/ 0 w 20141"/>
                <a:gd name="T10" fmla="*/ 0 h 18812"/>
                <a:gd name="T11" fmla="*/ 20141 w 20141"/>
                <a:gd name="T12" fmla="*/ 18812 h 188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141" h="18812" fill="none" extrusionOk="0">
                  <a:moveTo>
                    <a:pt x="20140" y="7803"/>
                  </a:moveTo>
                  <a:cubicBezTo>
                    <a:pt x="18334" y="12465"/>
                    <a:pt x="14967" y="16355"/>
                    <a:pt x="10614" y="18812"/>
                  </a:cubicBezTo>
                </a:path>
                <a:path w="20141" h="18812" stroke="0" extrusionOk="0">
                  <a:moveTo>
                    <a:pt x="20140" y="7803"/>
                  </a:moveTo>
                  <a:cubicBezTo>
                    <a:pt x="18334" y="12465"/>
                    <a:pt x="14967" y="16355"/>
                    <a:pt x="10614" y="18812"/>
                  </a:cubicBezTo>
                  <a:lnTo>
                    <a:pt x="0" y="0"/>
                  </a:lnTo>
                  <a:lnTo>
                    <a:pt x="20140" y="7803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Rectangle 12">
              <a:extLst>
                <a:ext uri="{FF2B5EF4-FFF2-40B4-BE49-F238E27FC236}">
                  <a16:creationId xmlns:a16="http://schemas.microsoft.com/office/drawing/2014/main" id="{675ACBF7-3D44-41F1-B82C-7964F416B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5125" y="4738688"/>
              <a:ext cx="400050" cy="3667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P</a:t>
              </a:r>
              <a:r>
                <a:rPr lang="en-US" altLang="en-US" sz="1800" baseline="-25000"/>
                <a:t>1</a:t>
              </a:r>
            </a:p>
          </p:txBody>
        </p:sp>
        <p:sp>
          <p:nvSpPr>
            <p:cNvPr id="66" name="Rectangle 13">
              <a:extLst>
                <a:ext uri="{FF2B5EF4-FFF2-40B4-BE49-F238E27FC236}">
                  <a16:creationId xmlns:a16="http://schemas.microsoft.com/office/drawing/2014/main" id="{65138941-A521-4B85-B160-D389E1D9A4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2725" y="4052888"/>
              <a:ext cx="400050" cy="3667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P</a:t>
              </a:r>
              <a:r>
                <a:rPr lang="en-US" altLang="en-US" sz="1800" baseline="-25000"/>
                <a:t>2</a:t>
              </a:r>
            </a:p>
          </p:txBody>
        </p:sp>
        <p:sp>
          <p:nvSpPr>
            <p:cNvPr id="67" name="Rectangle 14">
              <a:extLst>
                <a:ext uri="{FF2B5EF4-FFF2-40B4-BE49-F238E27FC236}">
                  <a16:creationId xmlns:a16="http://schemas.microsoft.com/office/drawing/2014/main" id="{F6E4B68D-68C3-41DC-BF91-866D3D23BE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9325" y="3603625"/>
              <a:ext cx="358775" cy="3635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dirty="0">
                  <a:latin typeface="Monotype Corsiva" panose="03010101010201010101" pitchFamily="66" charset="0"/>
                </a:rPr>
                <a:t>v</a:t>
              </a:r>
              <a:r>
                <a:rPr lang="en-US" altLang="en-US" sz="1800" baseline="-25000" dirty="0"/>
                <a:t>1</a:t>
              </a:r>
            </a:p>
          </p:txBody>
        </p:sp>
        <p:grpSp>
          <p:nvGrpSpPr>
            <p:cNvPr id="68" name="Group 15">
              <a:extLst>
                <a:ext uri="{FF2B5EF4-FFF2-40B4-BE49-F238E27FC236}">
                  <a16:creationId xmlns:a16="http://schemas.microsoft.com/office/drawing/2014/main" id="{71FF9711-2DF3-4A6B-973C-901428FFA7D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2000" y="3176588"/>
              <a:ext cx="3457575" cy="2987675"/>
              <a:chOff x="528" y="1578"/>
              <a:chExt cx="2178" cy="1882"/>
            </a:xfrm>
          </p:grpSpPr>
          <p:sp>
            <p:nvSpPr>
              <p:cNvPr id="71" name="Line 16">
                <a:extLst>
                  <a:ext uri="{FF2B5EF4-FFF2-40B4-BE49-F238E27FC236}">
                    <a16:creationId xmlns:a16="http://schemas.microsoft.com/office/drawing/2014/main" id="{5DB051CD-2865-4F7E-8876-8CE8B24CFD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24" y="1617"/>
                <a:ext cx="0" cy="184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Line 17">
                <a:extLst>
                  <a:ext uri="{FF2B5EF4-FFF2-40B4-BE49-F238E27FC236}">
                    <a16:creationId xmlns:a16="http://schemas.microsoft.com/office/drawing/2014/main" id="{AC01B51E-A3E0-4AF5-9D85-1DD498F7E3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3360"/>
                <a:ext cx="216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Rectangle 18">
                <a:extLst>
                  <a:ext uri="{FF2B5EF4-FFF2-40B4-BE49-F238E27FC236}">
                    <a16:creationId xmlns:a16="http://schemas.microsoft.com/office/drawing/2014/main" id="{606A63AE-B64F-4751-8D39-209511846F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4" y="3009"/>
                <a:ext cx="17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/>
                  <a:t>s</a:t>
                </a:r>
              </a:p>
            </p:txBody>
          </p:sp>
          <p:sp>
            <p:nvSpPr>
              <p:cNvPr id="74" name="Rectangle 19">
                <a:extLst>
                  <a:ext uri="{FF2B5EF4-FFF2-40B4-BE49-F238E27FC236}">
                    <a16:creationId xmlns:a16="http://schemas.microsoft.com/office/drawing/2014/main" id="{80F1448A-CAD6-4B7B-B76C-49C09AE375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2" y="1578"/>
                <a:ext cx="21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/>
                  <a:t>T</a:t>
                </a:r>
              </a:p>
            </p:txBody>
          </p:sp>
        </p:grpSp>
        <p:sp>
          <p:nvSpPr>
            <p:cNvPr id="69" name="Rectangle 34">
              <a:extLst>
                <a:ext uri="{FF2B5EF4-FFF2-40B4-BE49-F238E27FC236}">
                  <a16:creationId xmlns:a16="http://schemas.microsoft.com/office/drawing/2014/main" id="{563427B0-1215-4995-AABB-3A2FC2945D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0125" y="3367088"/>
              <a:ext cx="625475" cy="363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C.P.</a:t>
              </a:r>
            </a:p>
          </p:txBody>
        </p:sp>
        <p:sp>
          <p:nvSpPr>
            <p:cNvPr id="70" name="Oval 36">
              <a:extLst>
                <a:ext uri="{FF2B5EF4-FFF2-40B4-BE49-F238E27FC236}">
                  <a16:creationId xmlns:a16="http://schemas.microsoft.com/office/drawing/2014/main" id="{271039DB-B9A7-4702-81BA-8F60D5C0CB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8250" y="3721100"/>
              <a:ext cx="101600" cy="1016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022BCADA-780D-4339-9960-18B74B91DC9C}"/>
              </a:ext>
            </a:extLst>
          </p:cNvPr>
          <p:cNvGrpSpPr/>
          <p:nvPr/>
        </p:nvGrpSpPr>
        <p:grpSpPr>
          <a:xfrm>
            <a:off x="2024701" y="3260301"/>
            <a:ext cx="3447198" cy="3076690"/>
            <a:chOff x="5562600" y="1947863"/>
            <a:chExt cx="4038600" cy="4300537"/>
          </a:xfrm>
        </p:grpSpPr>
        <p:sp>
          <p:nvSpPr>
            <p:cNvPr id="76" name="Line 20">
              <a:extLst>
                <a:ext uri="{FF2B5EF4-FFF2-40B4-BE49-F238E27FC236}">
                  <a16:creationId xmlns:a16="http://schemas.microsoft.com/office/drawing/2014/main" id="{AFF444E5-8441-422B-B2AE-D51059A1CD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15000" y="3009900"/>
              <a:ext cx="0" cy="3200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Line 21">
              <a:extLst>
                <a:ext uri="{FF2B5EF4-FFF2-40B4-BE49-F238E27FC236}">
                  <a16:creationId xmlns:a16="http://schemas.microsoft.com/office/drawing/2014/main" id="{3D90D90E-B5D4-4CA7-A0E0-46A8F4FC0C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2600" y="5981700"/>
              <a:ext cx="3429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Rectangle 22">
              <a:extLst>
                <a:ext uri="{FF2B5EF4-FFF2-40B4-BE49-F238E27FC236}">
                  <a16:creationId xmlns:a16="http://schemas.microsoft.com/office/drawing/2014/main" id="{13B02881-F5F2-4A1E-94AE-9F177DCD06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47125" y="5881688"/>
              <a:ext cx="2730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s</a:t>
              </a:r>
            </a:p>
          </p:txBody>
        </p:sp>
        <p:sp>
          <p:nvSpPr>
            <p:cNvPr id="79" name="Rectangle 23">
              <a:extLst>
                <a:ext uri="{FF2B5EF4-FFF2-40B4-BE49-F238E27FC236}">
                  <a16:creationId xmlns:a16="http://schemas.microsoft.com/office/drawing/2014/main" id="{54F6711E-106C-4528-9399-D9E39421D5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75325" y="2986088"/>
              <a:ext cx="3111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h</a:t>
              </a:r>
            </a:p>
          </p:txBody>
        </p:sp>
        <p:sp>
          <p:nvSpPr>
            <p:cNvPr id="80" name="Arc 24">
              <a:extLst>
                <a:ext uri="{FF2B5EF4-FFF2-40B4-BE49-F238E27FC236}">
                  <a16:creationId xmlns:a16="http://schemas.microsoft.com/office/drawing/2014/main" id="{FADB193F-79DD-4FA9-8922-42B04AB3A3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402388" y="4000500"/>
              <a:ext cx="2703512" cy="1143000"/>
            </a:xfrm>
            <a:custGeom>
              <a:avLst/>
              <a:gdLst>
                <a:gd name="T0" fmla="*/ 0 w 33352"/>
                <a:gd name="T1" fmla="*/ 2147483646 h 21600"/>
                <a:gd name="T2" fmla="*/ 2147483646 w 33352"/>
                <a:gd name="T3" fmla="*/ 2147483646 h 21600"/>
                <a:gd name="T4" fmla="*/ 2147483646 w 33352"/>
                <a:gd name="T5" fmla="*/ 2147483646 h 21600"/>
                <a:gd name="T6" fmla="*/ 0 60000 65536"/>
                <a:gd name="T7" fmla="*/ 0 60000 65536"/>
                <a:gd name="T8" fmla="*/ 0 60000 65536"/>
                <a:gd name="T9" fmla="*/ 0 w 33352"/>
                <a:gd name="T10" fmla="*/ 0 h 21600"/>
                <a:gd name="T11" fmla="*/ 33352 w 3335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352" h="21600" fill="none" extrusionOk="0">
                  <a:moveTo>
                    <a:pt x="-1" y="6467"/>
                  </a:moveTo>
                  <a:cubicBezTo>
                    <a:pt x="4061" y="2330"/>
                    <a:pt x="9615" y="-1"/>
                    <a:pt x="15413" y="0"/>
                  </a:cubicBezTo>
                  <a:cubicBezTo>
                    <a:pt x="22613" y="0"/>
                    <a:pt x="29341" y="3588"/>
                    <a:pt x="33352" y="9568"/>
                  </a:cubicBezTo>
                </a:path>
                <a:path w="33352" h="21600" stroke="0" extrusionOk="0">
                  <a:moveTo>
                    <a:pt x="-1" y="6467"/>
                  </a:moveTo>
                  <a:cubicBezTo>
                    <a:pt x="4061" y="2330"/>
                    <a:pt x="9615" y="-1"/>
                    <a:pt x="15413" y="0"/>
                  </a:cubicBezTo>
                  <a:cubicBezTo>
                    <a:pt x="22613" y="0"/>
                    <a:pt x="29341" y="3588"/>
                    <a:pt x="33352" y="9568"/>
                  </a:cubicBezTo>
                  <a:lnTo>
                    <a:pt x="15413" y="21600"/>
                  </a:lnTo>
                  <a:lnTo>
                    <a:pt x="-1" y="6467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Arc 25">
              <a:extLst>
                <a:ext uri="{FF2B5EF4-FFF2-40B4-BE49-F238E27FC236}">
                  <a16:creationId xmlns:a16="http://schemas.microsoft.com/office/drawing/2014/main" id="{2FCBFDC5-BE66-4C0C-BA21-0BAAF3F52CA7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9800" y="4306888"/>
              <a:ext cx="838200" cy="1066800"/>
            </a:xfrm>
            <a:custGeom>
              <a:avLst/>
              <a:gdLst>
                <a:gd name="T0" fmla="*/ 0 w 21600"/>
                <a:gd name="T1" fmla="*/ 2147483646 h 19137"/>
                <a:gd name="T2" fmla="*/ 2147483646 w 21600"/>
                <a:gd name="T3" fmla="*/ 0 h 19137"/>
                <a:gd name="T4" fmla="*/ 2147483646 w 21600"/>
                <a:gd name="T5" fmla="*/ 2147483646 h 19137"/>
                <a:gd name="T6" fmla="*/ 0 60000 65536"/>
                <a:gd name="T7" fmla="*/ 0 60000 65536"/>
                <a:gd name="T8" fmla="*/ 0 60000 65536"/>
                <a:gd name="T9" fmla="*/ 0 w 21600"/>
                <a:gd name="T10" fmla="*/ 0 h 19137"/>
                <a:gd name="T11" fmla="*/ 21600 w 21600"/>
                <a:gd name="T12" fmla="*/ 19137 h 191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9137" fill="none" extrusionOk="0">
                  <a:moveTo>
                    <a:pt x="0" y="19137"/>
                  </a:moveTo>
                  <a:cubicBezTo>
                    <a:pt x="0" y="11099"/>
                    <a:pt x="4462" y="3726"/>
                    <a:pt x="11583" y="-1"/>
                  </a:cubicBezTo>
                </a:path>
                <a:path w="21600" h="19137" stroke="0" extrusionOk="0">
                  <a:moveTo>
                    <a:pt x="0" y="19137"/>
                  </a:moveTo>
                  <a:cubicBezTo>
                    <a:pt x="0" y="11099"/>
                    <a:pt x="4462" y="3726"/>
                    <a:pt x="11583" y="-1"/>
                  </a:cubicBezTo>
                  <a:lnTo>
                    <a:pt x="21600" y="19137"/>
                  </a:lnTo>
                  <a:lnTo>
                    <a:pt x="0" y="19137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Line 26">
              <a:extLst>
                <a:ext uri="{FF2B5EF4-FFF2-40B4-BE49-F238E27FC236}">
                  <a16:creationId xmlns:a16="http://schemas.microsoft.com/office/drawing/2014/main" id="{632E45F5-BB03-4A67-909E-8C04B4816D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29326" y="4000500"/>
              <a:ext cx="1590674" cy="10429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Line 27">
              <a:extLst>
                <a:ext uri="{FF2B5EF4-FFF2-40B4-BE49-F238E27FC236}">
                  <a16:creationId xmlns:a16="http://schemas.microsoft.com/office/drawing/2014/main" id="{203ECC2F-1282-47DB-BD8C-D122AC7751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19798" y="4292600"/>
              <a:ext cx="2819399" cy="10794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Arc 28">
              <a:extLst>
                <a:ext uri="{FF2B5EF4-FFF2-40B4-BE49-F238E27FC236}">
                  <a16:creationId xmlns:a16="http://schemas.microsoft.com/office/drawing/2014/main" id="{08C3BE70-2F8D-48AD-B869-7AE78EEC79F3}"/>
                </a:ext>
              </a:extLst>
            </p:cNvPr>
            <p:cNvSpPr>
              <a:spLocks/>
            </p:cNvSpPr>
            <p:nvPr/>
          </p:nvSpPr>
          <p:spPr bwMode="auto">
            <a:xfrm>
              <a:off x="8382000" y="3390900"/>
              <a:ext cx="1066800" cy="912813"/>
            </a:xfrm>
            <a:custGeom>
              <a:avLst/>
              <a:gdLst>
                <a:gd name="T0" fmla="*/ 2147483646 w 21600"/>
                <a:gd name="T1" fmla="*/ 0 h 19603"/>
                <a:gd name="T2" fmla="*/ 2147483646 w 21600"/>
                <a:gd name="T3" fmla="*/ 2147483646 h 19603"/>
                <a:gd name="T4" fmla="*/ 0 w 21600"/>
                <a:gd name="T5" fmla="*/ 0 h 19603"/>
                <a:gd name="T6" fmla="*/ 0 60000 65536"/>
                <a:gd name="T7" fmla="*/ 0 60000 65536"/>
                <a:gd name="T8" fmla="*/ 0 60000 65536"/>
                <a:gd name="T9" fmla="*/ 0 w 21600"/>
                <a:gd name="T10" fmla="*/ 0 h 19603"/>
                <a:gd name="T11" fmla="*/ 21600 w 21600"/>
                <a:gd name="T12" fmla="*/ 19603 h 1960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9603" fill="none" extrusionOk="0">
                  <a:moveTo>
                    <a:pt x="21600" y="0"/>
                  </a:moveTo>
                  <a:cubicBezTo>
                    <a:pt x="21600" y="8417"/>
                    <a:pt x="16709" y="16068"/>
                    <a:pt x="9070" y="19603"/>
                  </a:cubicBezTo>
                </a:path>
                <a:path w="21600" h="19603" stroke="0" extrusionOk="0">
                  <a:moveTo>
                    <a:pt x="21600" y="0"/>
                  </a:moveTo>
                  <a:cubicBezTo>
                    <a:pt x="21600" y="8417"/>
                    <a:pt x="16709" y="16068"/>
                    <a:pt x="9070" y="19603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Arc 29">
              <a:extLst>
                <a:ext uri="{FF2B5EF4-FFF2-40B4-BE49-F238E27FC236}">
                  <a16:creationId xmlns:a16="http://schemas.microsoft.com/office/drawing/2014/main" id="{ED6A4082-3DA8-4445-B1EA-0A9C78DF7127}"/>
                </a:ext>
              </a:extLst>
            </p:cNvPr>
            <p:cNvSpPr>
              <a:spLocks/>
            </p:cNvSpPr>
            <p:nvPr/>
          </p:nvSpPr>
          <p:spPr bwMode="auto">
            <a:xfrm>
              <a:off x="7305675" y="3021013"/>
              <a:ext cx="762000" cy="968375"/>
            </a:xfrm>
            <a:custGeom>
              <a:avLst/>
              <a:gdLst>
                <a:gd name="T0" fmla="*/ 2147483646 w 21600"/>
                <a:gd name="T1" fmla="*/ 0 h 19604"/>
                <a:gd name="T2" fmla="*/ 2147483646 w 21600"/>
                <a:gd name="T3" fmla="*/ 2147483646 h 19604"/>
                <a:gd name="T4" fmla="*/ 0 w 21600"/>
                <a:gd name="T5" fmla="*/ 0 h 19604"/>
                <a:gd name="T6" fmla="*/ 0 60000 65536"/>
                <a:gd name="T7" fmla="*/ 0 60000 65536"/>
                <a:gd name="T8" fmla="*/ 0 60000 65536"/>
                <a:gd name="T9" fmla="*/ 0 w 21600"/>
                <a:gd name="T10" fmla="*/ 0 h 19604"/>
                <a:gd name="T11" fmla="*/ 21600 w 21600"/>
                <a:gd name="T12" fmla="*/ 19604 h 196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9604" fill="none" extrusionOk="0">
                  <a:moveTo>
                    <a:pt x="21600" y="0"/>
                  </a:moveTo>
                  <a:cubicBezTo>
                    <a:pt x="21600" y="8417"/>
                    <a:pt x="16709" y="16068"/>
                    <a:pt x="9069" y="19603"/>
                  </a:cubicBezTo>
                </a:path>
                <a:path w="21600" h="19604" stroke="0" extrusionOk="0">
                  <a:moveTo>
                    <a:pt x="21600" y="0"/>
                  </a:moveTo>
                  <a:cubicBezTo>
                    <a:pt x="21600" y="8417"/>
                    <a:pt x="16709" y="16068"/>
                    <a:pt x="9069" y="19603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Line 30">
              <a:extLst>
                <a:ext uri="{FF2B5EF4-FFF2-40B4-BE49-F238E27FC236}">
                  <a16:creationId xmlns:a16="http://schemas.microsoft.com/office/drawing/2014/main" id="{70E374E6-D417-4A87-AB72-A90BCE8752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943600" y="5372100"/>
              <a:ext cx="76200" cy="381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Line 31">
              <a:extLst>
                <a:ext uri="{FF2B5EF4-FFF2-40B4-BE49-F238E27FC236}">
                  <a16:creationId xmlns:a16="http://schemas.microsoft.com/office/drawing/2014/main" id="{2136802E-675F-42D4-866A-A284EC0E01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891371" y="5043488"/>
              <a:ext cx="152400" cy="381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Rectangle 32">
              <a:extLst>
                <a:ext uri="{FF2B5EF4-FFF2-40B4-BE49-F238E27FC236}">
                  <a16:creationId xmlns:a16="http://schemas.microsoft.com/office/drawing/2014/main" id="{75CB80C3-50AA-4B66-8AC4-C6E27838B1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3125" y="4738688"/>
              <a:ext cx="427038" cy="3667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P</a:t>
              </a:r>
              <a:r>
                <a:rPr lang="en-US" altLang="en-US" baseline="-25000"/>
                <a:t>1</a:t>
              </a:r>
            </a:p>
          </p:txBody>
        </p:sp>
        <p:sp>
          <p:nvSpPr>
            <p:cNvPr id="89" name="Rectangle 33">
              <a:extLst>
                <a:ext uri="{FF2B5EF4-FFF2-40B4-BE49-F238E27FC236}">
                  <a16:creationId xmlns:a16="http://schemas.microsoft.com/office/drawing/2014/main" id="{69B699F9-A8CB-4C95-9D16-080E9110D1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89725" y="4281488"/>
              <a:ext cx="427038" cy="3667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P</a:t>
              </a:r>
              <a:r>
                <a:rPr lang="en-US" altLang="en-US" baseline="-25000"/>
                <a:t>2</a:t>
              </a:r>
            </a:p>
          </p:txBody>
        </p:sp>
        <p:sp>
          <p:nvSpPr>
            <p:cNvPr id="90" name="Rectangle 35">
              <a:extLst>
                <a:ext uri="{FF2B5EF4-FFF2-40B4-BE49-F238E27FC236}">
                  <a16:creationId xmlns:a16="http://schemas.microsoft.com/office/drawing/2014/main" id="{79310AF3-8926-435C-9B55-AC7F71BBA6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75325" y="4052888"/>
              <a:ext cx="625475" cy="363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C.P.</a:t>
              </a:r>
            </a:p>
          </p:txBody>
        </p:sp>
        <p:sp>
          <p:nvSpPr>
            <p:cNvPr id="91" name="Oval 37">
              <a:extLst>
                <a:ext uri="{FF2B5EF4-FFF2-40B4-BE49-F238E27FC236}">
                  <a16:creationId xmlns:a16="http://schemas.microsoft.com/office/drawing/2014/main" id="{D3D9FCC1-FB7E-4B54-9EFB-4462230585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88100" y="4292600"/>
              <a:ext cx="101600" cy="10160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" name="Arc 11">
              <a:extLst>
                <a:ext uri="{FF2B5EF4-FFF2-40B4-BE49-F238E27FC236}">
                  <a16:creationId xmlns:a16="http://schemas.microsoft.com/office/drawing/2014/main" id="{76128EC0-144D-4EF0-9663-B81E2EB0619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53225" y="1947863"/>
              <a:ext cx="857250" cy="2057400"/>
            </a:xfrm>
            <a:custGeom>
              <a:avLst/>
              <a:gdLst>
                <a:gd name="T0" fmla="*/ 2147483646 w 20141"/>
                <a:gd name="T1" fmla="*/ 2147483646 h 18812"/>
                <a:gd name="T2" fmla="*/ 2147483646 w 20141"/>
                <a:gd name="T3" fmla="*/ 2147483646 h 18812"/>
                <a:gd name="T4" fmla="*/ 0 w 20141"/>
                <a:gd name="T5" fmla="*/ 0 h 18812"/>
                <a:gd name="T6" fmla="*/ 0 60000 65536"/>
                <a:gd name="T7" fmla="*/ 0 60000 65536"/>
                <a:gd name="T8" fmla="*/ 0 60000 65536"/>
                <a:gd name="T9" fmla="*/ 0 w 20141"/>
                <a:gd name="T10" fmla="*/ 0 h 18812"/>
                <a:gd name="T11" fmla="*/ 20141 w 20141"/>
                <a:gd name="T12" fmla="*/ 18812 h 188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141" h="18812" fill="none" extrusionOk="0">
                  <a:moveTo>
                    <a:pt x="20140" y="7803"/>
                  </a:moveTo>
                  <a:cubicBezTo>
                    <a:pt x="18334" y="12465"/>
                    <a:pt x="14967" y="16355"/>
                    <a:pt x="10614" y="18812"/>
                  </a:cubicBezTo>
                </a:path>
                <a:path w="20141" h="18812" stroke="0" extrusionOk="0">
                  <a:moveTo>
                    <a:pt x="20140" y="7803"/>
                  </a:moveTo>
                  <a:cubicBezTo>
                    <a:pt x="18334" y="12465"/>
                    <a:pt x="14967" y="16355"/>
                    <a:pt x="10614" y="18812"/>
                  </a:cubicBezTo>
                  <a:lnTo>
                    <a:pt x="0" y="0"/>
                  </a:lnTo>
                  <a:lnTo>
                    <a:pt x="20140" y="7803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Rectangle 14">
              <a:extLst>
                <a:ext uri="{FF2B5EF4-FFF2-40B4-BE49-F238E27FC236}">
                  <a16:creationId xmlns:a16="http://schemas.microsoft.com/office/drawing/2014/main" id="{7315FD06-934B-4C1B-A1B0-3ECB3542F6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99325" y="2994025"/>
              <a:ext cx="358775" cy="3635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>
                  <a:latin typeface="Monotype Corsiva" panose="03010101010201010101" pitchFamily="66" charset="0"/>
                </a:rPr>
                <a:t>v</a:t>
              </a:r>
              <a:r>
                <a:rPr lang="en-US" altLang="en-US" sz="1800" baseline="-25000"/>
                <a:t>1</a:t>
              </a:r>
            </a:p>
          </p:txBody>
        </p:sp>
        <p:sp>
          <p:nvSpPr>
            <p:cNvPr id="94" name="Freeform 46">
              <a:extLst>
                <a:ext uri="{FF2B5EF4-FFF2-40B4-BE49-F238E27FC236}">
                  <a16:creationId xmlns:a16="http://schemas.microsoft.com/office/drawing/2014/main" id="{166FD2B3-C89F-4962-BFC2-ECF18C9C18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62675" y="3962400"/>
              <a:ext cx="1071563" cy="1081088"/>
            </a:xfrm>
            <a:custGeom>
              <a:avLst/>
              <a:gdLst>
                <a:gd name="T0" fmla="*/ 1071563 w 1071563"/>
                <a:gd name="T1" fmla="*/ 0 h 1081088"/>
                <a:gd name="T2" fmla="*/ 876300 w 1071563"/>
                <a:gd name="T3" fmla="*/ 257175 h 1081088"/>
                <a:gd name="T4" fmla="*/ 585788 w 1071563"/>
                <a:gd name="T5" fmla="*/ 566738 h 1081088"/>
                <a:gd name="T6" fmla="*/ 142875 w 1071563"/>
                <a:gd name="T7" fmla="*/ 976313 h 1081088"/>
                <a:gd name="T8" fmla="*/ 0 w 1071563"/>
                <a:gd name="T9" fmla="*/ 1081088 h 10810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71563"/>
                <a:gd name="T16" fmla="*/ 0 h 1081088"/>
                <a:gd name="T17" fmla="*/ 1071563 w 1071563"/>
                <a:gd name="T18" fmla="*/ 1081088 h 10810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71563" h="1081088">
                  <a:moveTo>
                    <a:pt x="1071563" y="0"/>
                  </a:moveTo>
                  <a:cubicBezTo>
                    <a:pt x="1014413" y="81359"/>
                    <a:pt x="957263" y="162719"/>
                    <a:pt x="876300" y="257175"/>
                  </a:cubicBezTo>
                  <a:cubicBezTo>
                    <a:pt x="795338" y="351631"/>
                    <a:pt x="708025" y="446882"/>
                    <a:pt x="585788" y="566738"/>
                  </a:cubicBezTo>
                  <a:cubicBezTo>
                    <a:pt x="463551" y="686594"/>
                    <a:pt x="240506" y="890588"/>
                    <a:pt x="142875" y="976313"/>
                  </a:cubicBezTo>
                  <a:cubicBezTo>
                    <a:pt x="45244" y="1062038"/>
                    <a:pt x="22622" y="1071563"/>
                    <a:pt x="0" y="1081088"/>
                  </a:cubicBezTo>
                </a:path>
              </a:pathLst>
            </a:cu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95" name="Freeform 47">
              <a:extLst>
                <a:ext uri="{FF2B5EF4-FFF2-40B4-BE49-F238E27FC236}">
                  <a16:creationId xmlns:a16="http://schemas.microsoft.com/office/drawing/2014/main" id="{84FDDA74-ABA6-4446-9061-EF87ECE4E8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39685" y="3704667"/>
              <a:ext cx="1961515" cy="285170"/>
            </a:xfrm>
            <a:custGeom>
              <a:avLst/>
              <a:gdLst>
                <a:gd name="T0" fmla="*/ 0 w 2590800"/>
                <a:gd name="T1" fmla="*/ 514213 h 512618"/>
                <a:gd name="T2" fmla="*/ 124691 w 2590800"/>
                <a:gd name="T3" fmla="*/ 291849 h 512618"/>
                <a:gd name="T4" fmla="*/ 581891 w 2590800"/>
                <a:gd name="T5" fmla="*/ 97280 h 512618"/>
                <a:gd name="T6" fmla="*/ 1468582 w 2590800"/>
                <a:gd name="T7" fmla="*/ 13898 h 512618"/>
                <a:gd name="T8" fmla="*/ 2590800 w 2590800"/>
                <a:gd name="T9" fmla="*/ 13898 h 5126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90800"/>
                <a:gd name="T16" fmla="*/ 0 h 512618"/>
                <a:gd name="T17" fmla="*/ 2590800 w 2590800"/>
                <a:gd name="T18" fmla="*/ 512618 h 512618"/>
                <a:gd name="connsiteX0" fmla="*/ 0 w 2466109"/>
                <a:gd name="connsiteY0" fmla="*/ 285090 h 285089"/>
                <a:gd name="connsiteX1" fmla="*/ 457200 w 2466109"/>
                <a:gd name="connsiteY1" fmla="*/ 91126 h 285089"/>
                <a:gd name="connsiteX2" fmla="*/ 1343891 w 2466109"/>
                <a:gd name="connsiteY2" fmla="*/ 7999 h 285089"/>
                <a:gd name="connsiteX3" fmla="*/ 2466109 w 2466109"/>
                <a:gd name="connsiteY3" fmla="*/ 7999 h 285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6109" h="285089">
                  <a:moveTo>
                    <a:pt x="0" y="285090"/>
                  </a:moveTo>
                  <a:cubicBezTo>
                    <a:pt x="96982" y="215817"/>
                    <a:pt x="233218" y="137308"/>
                    <a:pt x="457200" y="91126"/>
                  </a:cubicBezTo>
                  <a:cubicBezTo>
                    <a:pt x="681182" y="44944"/>
                    <a:pt x="1009073" y="21853"/>
                    <a:pt x="1343891" y="7999"/>
                  </a:cubicBezTo>
                  <a:cubicBezTo>
                    <a:pt x="1678709" y="-5855"/>
                    <a:pt x="2072409" y="1072"/>
                    <a:pt x="2466109" y="7999"/>
                  </a:cubicBezTo>
                </a:path>
              </a:pathLst>
            </a:cu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90488" tIns="44450" rIns="90488" bIns="44450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96" name="Rectangle 14">
              <a:extLst>
                <a:ext uri="{FF2B5EF4-FFF2-40B4-BE49-F238E27FC236}">
                  <a16:creationId xmlns:a16="http://schemas.microsoft.com/office/drawing/2014/main" id="{EB712B66-06E1-4A6B-8FC5-2B242AEE8C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55831" y="3264694"/>
              <a:ext cx="414338" cy="36671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+mn-lt"/>
                  <a:cs typeface="Times New Roman" pitchFamily="18" charset="0"/>
                </a:rPr>
                <a:t>T</a:t>
              </a:r>
              <a:r>
                <a:rPr lang="en-US" baseline="-25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DF906CE-22B3-4CD7-919A-E40928972BB7}"/>
              </a:ext>
            </a:extLst>
          </p:cNvPr>
          <p:cNvGrpSpPr/>
          <p:nvPr/>
        </p:nvGrpSpPr>
        <p:grpSpPr>
          <a:xfrm>
            <a:off x="4987184" y="3328366"/>
            <a:ext cx="3517407" cy="3088979"/>
            <a:chOff x="4987184" y="3328366"/>
            <a:chExt cx="3517407" cy="3088979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6BB02B19-E0DB-4D82-8F3B-7635E5E0751B}"/>
                </a:ext>
              </a:extLst>
            </p:cNvPr>
            <p:cNvGrpSpPr/>
            <p:nvPr/>
          </p:nvGrpSpPr>
          <p:grpSpPr>
            <a:xfrm>
              <a:off x="5935319" y="3328366"/>
              <a:ext cx="2569272" cy="2784965"/>
              <a:chOff x="5935319" y="483725"/>
              <a:chExt cx="3894481" cy="6035040"/>
            </a:xfrm>
          </p:grpSpPr>
          <p:cxnSp>
            <p:nvCxnSpPr>
              <p:cNvPr id="3" name="Straight Arrow Connector 2">
                <a:extLst>
                  <a:ext uri="{FF2B5EF4-FFF2-40B4-BE49-F238E27FC236}">
                    <a16:creationId xmlns:a16="http://schemas.microsoft.com/office/drawing/2014/main" id="{2D90BE3E-A79C-41A9-B4F2-944CA6ED32FE}"/>
                  </a:ext>
                </a:extLst>
              </p:cNvPr>
              <p:cNvCxnSpPr/>
              <p:nvPr/>
            </p:nvCxnSpPr>
            <p:spPr bwMode="auto">
              <a:xfrm>
                <a:off x="5935319" y="6205814"/>
                <a:ext cx="3894481" cy="0"/>
              </a:xfrm>
              <a:prstGeom prst="straightConnector1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50" name="Straight Arrow Connector 49">
                <a:extLst>
                  <a:ext uri="{FF2B5EF4-FFF2-40B4-BE49-F238E27FC236}">
                    <a16:creationId xmlns:a16="http://schemas.microsoft.com/office/drawing/2014/main" id="{E48A7609-9428-46A8-86AA-9844D8AE4E22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16200000">
                <a:off x="3263485" y="3501245"/>
                <a:ext cx="6035040" cy="0"/>
              </a:xfrm>
              <a:prstGeom prst="straightConnector1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5" name="Freeform: Shape 4">
                <a:extLst>
                  <a:ext uri="{FF2B5EF4-FFF2-40B4-BE49-F238E27FC236}">
                    <a16:creationId xmlns:a16="http://schemas.microsoft.com/office/drawing/2014/main" id="{01AFC284-ED3F-4941-9F77-8D72D7C0FFA5}"/>
                  </a:ext>
                </a:extLst>
              </p:cNvPr>
              <p:cNvSpPr/>
              <p:nvPr/>
            </p:nvSpPr>
            <p:spPr bwMode="auto">
              <a:xfrm>
                <a:off x="6263640" y="1912620"/>
                <a:ext cx="1339695" cy="4137660"/>
              </a:xfrm>
              <a:custGeom>
                <a:avLst/>
                <a:gdLst>
                  <a:gd name="connsiteX0" fmla="*/ 0 w 1339695"/>
                  <a:gd name="connsiteY0" fmla="*/ 4137660 h 4137660"/>
                  <a:gd name="connsiteX1" fmla="*/ 289560 w 1339695"/>
                  <a:gd name="connsiteY1" fmla="*/ 4099560 h 4137660"/>
                  <a:gd name="connsiteX2" fmla="*/ 807720 w 1339695"/>
                  <a:gd name="connsiteY2" fmla="*/ 3924300 h 4137660"/>
                  <a:gd name="connsiteX3" fmla="*/ 1127760 w 1339695"/>
                  <a:gd name="connsiteY3" fmla="*/ 3695700 h 4137660"/>
                  <a:gd name="connsiteX4" fmla="*/ 1318260 w 1339695"/>
                  <a:gd name="connsiteY4" fmla="*/ 3299460 h 4137660"/>
                  <a:gd name="connsiteX5" fmla="*/ 1333500 w 1339695"/>
                  <a:gd name="connsiteY5" fmla="*/ 2834640 h 4137660"/>
                  <a:gd name="connsiteX6" fmla="*/ 1303020 w 1339695"/>
                  <a:gd name="connsiteY6" fmla="*/ 2491740 h 4137660"/>
                  <a:gd name="connsiteX7" fmla="*/ 1173480 w 1339695"/>
                  <a:gd name="connsiteY7" fmla="*/ 1988820 h 4137660"/>
                  <a:gd name="connsiteX8" fmla="*/ 739140 w 1339695"/>
                  <a:gd name="connsiteY8" fmla="*/ 1143000 h 4137660"/>
                  <a:gd name="connsiteX9" fmla="*/ 289560 w 1339695"/>
                  <a:gd name="connsiteY9" fmla="*/ 441960 h 4137660"/>
                  <a:gd name="connsiteX10" fmla="*/ 7620 w 1339695"/>
                  <a:gd name="connsiteY10" fmla="*/ 0 h 41376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339695" h="4137660">
                    <a:moveTo>
                      <a:pt x="0" y="4137660"/>
                    </a:moveTo>
                    <a:cubicBezTo>
                      <a:pt x="77470" y="4136390"/>
                      <a:pt x="154940" y="4135120"/>
                      <a:pt x="289560" y="4099560"/>
                    </a:cubicBezTo>
                    <a:cubicBezTo>
                      <a:pt x="424180" y="4064000"/>
                      <a:pt x="668020" y="3991610"/>
                      <a:pt x="807720" y="3924300"/>
                    </a:cubicBezTo>
                    <a:cubicBezTo>
                      <a:pt x="947420" y="3856990"/>
                      <a:pt x="1042670" y="3799840"/>
                      <a:pt x="1127760" y="3695700"/>
                    </a:cubicBezTo>
                    <a:cubicBezTo>
                      <a:pt x="1212850" y="3591560"/>
                      <a:pt x="1283970" y="3442970"/>
                      <a:pt x="1318260" y="3299460"/>
                    </a:cubicBezTo>
                    <a:cubicBezTo>
                      <a:pt x="1352550" y="3155950"/>
                      <a:pt x="1336040" y="2969260"/>
                      <a:pt x="1333500" y="2834640"/>
                    </a:cubicBezTo>
                    <a:cubicBezTo>
                      <a:pt x="1330960" y="2700020"/>
                      <a:pt x="1329690" y="2632710"/>
                      <a:pt x="1303020" y="2491740"/>
                    </a:cubicBezTo>
                    <a:cubicBezTo>
                      <a:pt x="1276350" y="2350770"/>
                      <a:pt x="1267460" y="2213610"/>
                      <a:pt x="1173480" y="1988820"/>
                    </a:cubicBezTo>
                    <a:cubicBezTo>
                      <a:pt x="1079500" y="1764030"/>
                      <a:pt x="886460" y="1400810"/>
                      <a:pt x="739140" y="1143000"/>
                    </a:cubicBezTo>
                    <a:cubicBezTo>
                      <a:pt x="591820" y="885190"/>
                      <a:pt x="289560" y="441960"/>
                      <a:pt x="289560" y="441960"/>
                    </a:cubicBezTo>
                    <a:lnTo>
                      <a:pt x="7620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id="{EA2C83CA-5E4C-415E-A4EC-757744436FE9}"/>
                  </a:ext>
                </a:extLst>
              </p:cNvPr>
              <p:cNvSpPr/>
              <p:nvPr/>
            </p:nvSpPr>
            <p:spPr bwMode="auto">
              <a:xfrm>
                <a:off x="6271260" y="1021080"/>
                <a:ext cx="3291840" cy="1844980"/>
              </a:xfrm>
              <a:custGeom>
                <a:avLst/>
                <a:gdLst>
                  <a:gd name="connsiteX0" fmla="*/ 0 w 3291840"/>
                  <a:gd name="connsiteY0" fmla="*/ 0 h 1844980"/>
                  <a:gd name="connsiteX1" fmla="*/ 533400 w 3291840"/>
                  <a:gd name="connsiteY1" fmla="*/ 480060 h 1844980"/>
                  <a:gd name="connsiteX2" fmla="*/ 1257300 w 3291840"/>
                  <a:gd name="connsiteY2" fmla="*/ 1082040 h 1844980"/>
                  <a:gd name="connsiteX3" fmla="*/ 1927860 w 3291840"/>
                  <a:gd name="connsiteY3" fmla="*/ 1584960 h 1844980"/>
                  <a:gd name="connsiteX4" fmla="*/ 2438400 w 3291840"/>
                  <a:gd name="connsiteY4" fmla="*/ 1798320 h 1844980"/>
                  <a:gd name="connsiteX5" fmla="*/ 2773680 w 3291840"/>
                  <a:gd name="connsiteY5" fmla="*/ 1844040 h 1844980"/>
                  <a:gd name="connsiteX6" fmla="*/ 3093720 w 3291840"/>
                  <a:gd name="connsiteY6" fmla="*/ 1775460 h 1844980"/>
                  <a:gd name="connsiteX7" fmla="*/ 3291840 w 3291840"/>
                  <a:gd name="connsiteY7" fmla="*/ 1661160 h 1844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291840" h="1844980">
                    <a:moveTo>
                      <a:pt x="0" y="0"/>
                    </a:moveTo>
                    <a:cubicBezTo>
                      <a:pt x="161925" y="149860"/>
                      <a:pt x="323850" y="299720"/>
                      <a:pt x="533400" y="480060"/>
                    </a:cubicBezTo>
                    <a:cubicBezTo>
                      <a:pt x="742950" y="660400"/>
                      <a:pt x="1024890" y="897890"/>
                      <a:pt x="1257300" y="1082040"/>
                    </a:cubicBezTo>
                    <a:cubicBezTo>
                      <a:pt x="1489710" y="1266190"/>
                      <a:pt x="1731010" y="1465580"/>
                      <a:pt x="1927860" y="1584960"/>
                    </a:cubicBezTo>
                    <a:cubicBezTo>
                      <a:pt x="2124710" y="1704340"/>
                      <a:pt x="2297430" y="1755140"/>
                      <a:pt x="2438400" y="1798320"/>
                    </a:cubicBezTo>
                    <a:cubicBezTo>
                      <a:pt x="2579370" y="1841500"/>
                      <a:pt x="2664460" y="1847850"/>
                      <a:pt x="2773680" y="1844040"/>
                    </a:cubicBezTo>
                    <a:cubicBezTo>
                      <a:pt x="2882900" y="1840230"/>
                      <a:pt x="3007360" y="1805940"/>
                      <a:pt x="3093720" y="1775460"/>
                    </a:cubicBezTo>
                    <a:cubicBezTo>
                      <a:pt x="3180080" y="1744980"/>
                      <a:pt x="3235960" y="1703070"/>
                      <a:pt x="3291840" y="1661160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80527555-7DDA-4CB9-AA60-C0EF789BB32B}"/>
                  </a:ext>
                </a:extLst>
              </p:cNvPr>
              <p:cNvSpPr/>
              <p:nvPr/>
            </p:nvSpPr>
            <p:spPr bwMode="auto">
              <a:xfrm>
                <a:off x="6324600" y="5044440"/>
                <a:ext cx="3268980" cy="1127760"/>
              </a:xfrm>
              <a:custGeom>
                <a:avLst/>
                <a:gdLst>
                  <a:gd name="connsiteX0" fmla="*/ 3268980 w 3268980"/>
                  <a:gd name="connsiteY0" fmla="*/ 0 h 1127760"/>
                  <a:gd name="connsiteX1" fmla="*/ 3169920 w 3268980"/>
                  <a:gd name="connsiteY1" fmla="*/ 53340 h 1127760"/>
                  <a:gd name="connsiteX2" fmla="*/ 3002280 w 3268980"/>
                  <a:gd name="connsiteY2" fmla="*/ 68580 h 1127760"/>
                  <a:gd name="connsiteX3" fmla="*/ 2613660 w 3268980"/>
                  <a:gd name="connsiteY3" fmla="*/ 83820 h 1127760"/>
                  <a:gd name="connsiteX4" fmla="*/ 2438400 w 3268980"/>
                  <a:gd name="connsiteY4" fmla="*/ 53340 h 1127760"/>
                  <a:gd name="connsiteX5" fmla="*/ 2247900 w 3268980"/>
                  <a:gd name="connsiteY5" fmla="*/ 91440 h 1127760"/>
                  <a:gd name="connsiteX6" fmla="*/ 2095500 w 3268980"/>
                  <a:gd name="connsiteY6" fmla="*/ 137160 h 1127760"/>
                  <a:gd name="connsiteX7" fmla="*/ 1889760 w 3268980"/>
                  <a:gd name="connsiteY7" fmla="*/ 289560 h 1127760"/>
                  <a:gd name="connsiteX8" fmla="*/ 1668780 w 3268980"/>
                  <a:gd name="connsiteY8" fmla="*/ 487680 h 1127760"/>
                  <a:gd name="connsiteX9" fmla="*/ 1432560 w 3268980"/>
                  <a:gd name="connsiteY9" fmla="*/ 769620 h 1127760"/>
                  <a:gd name="connsiteX10" fmla="*/ 1257300 w 3268980"/>
                  <a:gd name="connsiteY10" fmla="*/ 891540 h 1127760"/>
                  <a:gd name="connsiteX11" fmla="*/ 1005840 w 3268980"/>
                  <a:gd name="connsiteY11" fmla="*/ 1005840 h 1127760"/>
                  <a:gd name="connsiteX12" fmla="*/ 746760 w 3268980"/>
                  <a:gd name="connsiteY12" fmla="*/ 1051560 h 1127760"/>
                  <a:gd name="connsiteX13" fmla="*/ 259080 w 3268980"/>
                  <a:gd name="connsiteY13" fmla="*/ 1112520 h 1127760"/>
                  <a:gd name="connsiteX14" fmla="*/ 0 w 3268980"/>
                  <a:gd name="connsiteY14" fmla="*/ 1127760 h 11277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268980" h="1127760">
                    <a:moveTo>
                      <a:pt x="3268980" y="0"/>
                    </a:moveTo>
                    <a:cubicBezTo>
                      <a:pt x="3241675" y="20955"/>
                      <a:pt x="3214370" y="41910"/>
                      <a:pt x="3169920" y="53340"/>
                    </a:cubicBezTo>
                    <a:cubicBezTo>
                      <a:pt x="3125470" y="64770"/>
                      <a:pt x="3094990" y="63500"/>
                      <a:pt x="3002280" y="68580"/>
                    </a:cubicBezTo>
                    <a:cubicBezTo>
                      <a:pt x="2909570" y="73660"/>
                      <a:pt x="2707640" y="86360"/>
                      <a:pt x="2613660" y="83820"/>
                    </a:cubicBezTo>
                    <a:cubicBezTo>
                      <a:pt x="2519680" y="81280"/>
                      <a:pt x="2499360" y="52070"/>
                      <a:pt x="2438400" y="53340"/>
                    </a:cubicBezTo>
                    <a:cubicBezTo>
                      <a:pt x="2377440" y="54610"/>
                      <a:pt x="2305050" y="77470"/>
                      <a:pt x="2247900" y="91440"/>
                    </a:cubicBezTo>
                    <a:cubicBezTo>
                      <a:pt x="2190750" y="105410"/>
                      <a:pt x="2155190" y="104140"/>
                      <a:pt x="2095500" y="137160"/>
                    </a:cubicBezTo>
                    <a:cubicBezTo>
                      <a:pt x="2035810" y="170180"/>
                      <a:pt x="1960880" y="231140"/>
                      <a:pt x="1889760" y="289560"/>
                    </a:cubicBezTo>
                    <a:cubicBezTo>
                      <a:pt x="1818640" y="347980"/>
                      <a:pt x="1744980" y="407670"/>
                      <a:pt x="1668780" y="487680"/>
                    </a:cubicBezTo>
                    <a:cubicBezTo>
                      <a:pt x="1592580" y="567690"/>
                      <a:pt x="1501140" y="702310"/>
                      <a:pt x="1432560" y="769620"/>
                    </a:cubicBezTo>
                    <a:cubicBezTo>
                      <a:pt x="1363980" y="836930"/>
                      <a:pt x="1328420" y="852170"/>
                      <a:pt x="1257300" y="891540"/>
                    </a:cubicBezTo>
                    <a:cubicBezTo>
                      <a:pt x="1186180" y="930910"/>
                      <a:pt x="1090930" y="979170"/>
                      <a:pt x="1005840" y="1005840"/>
                    </a:cubicBezTo>
                    <a:cubicBezTo>
                      <a:pt x="920750" y="1032510"/>
                      <a:pt x="871220" y="1033780"/>
                      <a:pt x="746760" y="1051560"/>
                    </a:cubicBezTo>
                    <a:cubicBezTo>
                      <a:pt x="622300" y="1069340"/>
                      <a:pt x="383540" y="1099820"/>
                      <a:pt x="259080" y="1112520"/>
                    </a:cubicBezTo>
                    <a:cubicBezTo>
                      <a:pt x="134620" y="1125220"/>
                      <a:pt x="67310" y="1126490"/>
                      <a:pt x="0" y="1127760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850C4EAF-D602-433D-AF8A-B31270A5E20E}"/>
                  </a:ext>
                </a:extLst>
              </p:cNvPr>
              <p:cNvSpPr/>
              <p:nvPr/>
            </p:nvSpPr>
            <p:spPr bwMode="auto">
              <a:xfrm>
                <a:off x="6629400" y="2461260"/>
                <a:ext cx="2979420" cy="1800211"/>
              </a:xfrm>
              <a:custGeom>
                <a:avLst/>
                <a:gdLst>
                  <a:gd name="connsiteX0" fmla="*/ 0 w 2979420"/>
                  <a:gd name="connsiteY0" fmla="*/ 0 h 1800211"/>
                  <a:gd name="connsiteX1" fmla="*/ 586740 w 2979420"/>
                  <a:gd name="connsiteY1" fmla="*/ 525780 h 1800211"/>
                  <a:gd name="connsiteX2" fmla="*/ 1127760 w 2979420"/>
                  <a:gd name="connsiteY2" fmla="*/ 960120 h 1800211"/>
                  <a:gd name="connsiteX3" fmla="*/ 1600200 w 2979420"/>
                  <a:gd name="connsiteY3" fmla="*/ 1325880 h 1800211"/>
                  <a:gd name="connsiteX4" fmla="*/ 2072640 w 2979420"/>
                  <a:gd name="connsiteY4" fmla="*/ 1615440 h 1800211"/>
                  <a:gd name="connsiteX5" fmla="*/ 2522220 w 2979420"/>
                  <a:gd name="connsiteY5" fmla="*/ 1744980 h 1800211"/>
                  <a:gd name="connsiteX6" fmla="*/ 2865120 w 2979420"/>
                  <a:gd name="connsiteY6" fmla="*/ 1798320 h 1800211"/>
                  <a:gd name="connsiteX7" fmla="*/ 2979420 w 2979420"/>
                  <a:gd name="connsiteY7" fmla="*/ 1783080 h 180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979420" h="1800211">
                    <a:moveTo>
                      <a:pt x="0" y="0"/>
                    </a:moveTo>
                    <a:cubicBezTo>
                      <a:pt x="199390" y="182880"/>
                      <a:pt x="398780" y="365760"/>
                      <a:pt x="586740" y="525780"/>
                    </a:cubicBezTo>
                    <a:cubicBezTo>
                      <a:pt x="774700" y="685800"/>
                      <a:pt x="958850" y="826770"/>
                      <a:pt x="1127760" y="960120"/>
                    </a:cubicBezTo>
                    <a:cubicBezTo>
                      <a:pt x="1296670" y="1093470"/>
                      <a:pt x="1442720" y="1216660"/>
                      <a:pt x="1600200" y="1325880"/>
                    </a:cubicBezTo>
                    <a:cubicBezTo>
                      <a:pt x="1757680" y="1435100"/>
                      <a:pt x="1918970" y="1545590"/>
                      <a:pt x="2072640" y="1615440"/>
                    </a:cubicBezTo>
                    <a:cubicBezTo>
                      <a:pt x="2226310" y="1685290"/>
                      <a:pt x="2390140" y="1714500"/>
                      <a:pt x="2522220" y="1744980"/>
                    </a:cubicBezTo>
                    <a:cubicBezTo>
                      <a:pt x="2654300" y="1775460"/>
                      <a:pt x="2788920" y="1791970"/>
                      <a:pt x="2865120" y="1798320"/>
                    </a:cubicBezTo>
                    <a:cubicBezTo>
                      <a:pt x="2941320" y="1804670"/>
                      <a:pt x="2960370" y="1793875"/>
                      <a:pt x="2979420" y="1783080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EEA17D6A-06B7-4BD8-A862-385CDD97B6B4}"/>
                  </a:ext>
                </a:extLst>
              </p:cNvPr>
              <p:cNvSpPr/>
              <p:nvPr/>
            </p:nvSpPr>
            <p:spPr bwMode="auto">
              <a:xfrm>
                <a:off x="7399020" y="3848100"/>
                <a:ext cx="2164080" cy="678478"/>
              </a:xfrm>
              <a:custGeom>
                <a:avLst/>
                <a:gdLst>
                  <a:gd name="connsiteX0" fmla="*/ 0 w 2164080"/>
                  <a:gd name="connsiteY0" fmla="*/ 0 h 678478"/>
                  <a:gd name="connsiteX1" fmla="*/ 213360 w 2164080"/>
                  <a:gd name="connsiteY1" fmla="*/ 121920 h 678478"/>
                  <a:gd name="connsiteX2" fmla="*/ 441960 w 2164080"/>
                  <a:gd name="connsiteY2" fmla="*/ 198120 h 678478"/>
                  <a:gd name="connsiteX3" fmla="*/ 739140 w 2164080"/>
                  <a:gd name="connsiteY3" fmla="*/ 289560 h 678478"/>
                  <a:gd name="connsiteX4" fmla="*/ 944880 w 2164080"/>
                  <a:gd name="connsiteY4" fmla="*/ 403860 h 678478"/>
                  <a:gd name="connsiteX5" fmla="*/ 1242060 w 2164080"/>
                  <a:gd name="connsiteY5" fmla="*/ 563880 h 678478"/>
                  <a:gd name="connsiteX6" fmla="*/ 1569720 w 2164080"/>
                  <a:gd name="connsiteY6" fmla="*/ 647700 h 678478"/>
                  <a:gd name="connsiteX7" fmla="*/ 1889760 w 2164080"/>
                  <a:gd name="connsiteY7" fmla="*/ 678180 h 678478"/>
                  <a:gd name="connsiteX8" fmla="*/ 2087880 w 2164080"/>
                  <a:gd name="connsiteY8" fmla="*/ 632460 h 678478"/>
                  <a:gd name="connsiteX9" fmla="*/ 2164080 w 2164080"/>
                  <a:gd name="connsiteY9" fmla="*/ 601980 h 6784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164080" h="678478">
                    <a:moveTo>
                      <a:pt x="0" y="0"/>
                    </a:moveTo>
                    <a:cubicBezTo>
                      <a:pt x="69850" y="44450"/>
                      <a:pt x="139700" y="88900"/>
                      <a:pt x="213360" y="121920"/>
                    </a:cubicBezTo>
                    <a:cubicBezTo>
                      <a:pt x="287020" y="154940"/>
                      <a:pt x="354330" y="170180"/>
                      <a:pt x="441960" y="198120"/>
                    </a:cubicBezTo>
                    <a:cubicBezTo>
                      <a:pt x="529590" y="226060"/>
                      <a:pt x="655320" y="255270"/>
                      <a:pt x="739140" y="289560"/>
                    </a:cubicBezTo>
                    <a:cubicBezTo>
                      <a:pt x="822960" y="323850"/>
                      <a:pt x="944880" y="403860"/>
                      <a:pt x="944880" y="403860"/>
                    </a:cubicBezTo>
                    <a:cubicBezTo>
                      <a:pt x="1028700" y="449580"/>
                      <a:pt x="1137920" y="523240"/>
                      <a:pt x="1242060" y="563880"/>
                    </a:cubicBezTo>
                    <a:cubicBezTo>
                      <a:pt x="1346200" y="604520"/>
                      <a:pt x="1461770" y="628650"/>
                      <a:pt x="1569720" y="647700"/>
                    </a:cubicBezTo>
                    <a:cubicBezTo>
                      <a:pt x="1677670" y="666750"/>
                      <a:pt x="1803400" y="680720"/>
                      <a:pt x="1889760" y="678180"/>
                    </a:cubicBezTo>
                    <a:cubicBezTo>
                      <a:pt x="1976120" y="675640"/>
                      <a:pt x="2042160" y="645160"/>
                      <a:pt x="2087880" y="632460"/>
                    </a:cubicBezTo>
                    <a:cubicBezTo>
                      <a:pt x="2133600" y="619760"/>
                      <a:pt x="2148840" y="610870"/>
                      <a:pt x="2164080" y="601980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97" name="Rectangle 40">
              <a:extLst>
                <a:ext uri="{FF2B5EF4-FFF2-40B4-BE49-F238E27FC236}">
                  <a16:creationId xmlns:a16="http://schemas.microsoft.com/office/drawing/2014/main" id="{764776F7-7070-45F6-9AE3-5307316266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18976" y="6019800"/>
              <a:ext cx="439224" cy="397545"/>
            </a:xfrm>
            <a:prstGeom prst="rect">
              <a:avLst/>
            </a:prstGeom>
            <a:solidFill>
              <a:srgbClr val="FFCC66"/>
            </a:solidFill>
            <a:ln>
              <a:noFill/>
            </a:ln>
            <a:effectLst>
              <a:prstShdw prst="shdw17" dist="17961" dir="2700000">
                <a:srgbClr val="997A3D"/>
              </a:prst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 b="0" dirty="0" err="1">
                  <a:latin typeface="+mn-lt"/>
                  <a:cs typeface="Arial" panose="020B0604020202020204" pitchFamily="34" charset="0"/>
                </a:rPr>
                <a:t>Pr</a:t>
              </a:r>
              <a:endParaRPr lang="en-US" altLang="en-US" sz="2000" b="0" dirty="0"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98" name="Rectangle 40">
              <a:extLst>
                <a:ext uri="{FF2B5EF4-FFF2-40B4-BE49-F238E27FC236}">
                  <a16:creationId xmlns:a16="http://schemas.microsoft.com/office/drawing/2014/main" id="{4F3E22C2-F5C6-4258-99AC-09D8D3D3F5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96200" y="3962400"/>
              <a:ext cx="410626" cy="397545"/>
            </a:xfrm>
            <a:prstGeom prst="rect">
              <a:avLst/>
            </a:prstGeom>
            <a:solidFill>
              <a:srgbClr val="FFCC66"/>
            </a:solidFill>
            <a:ln>
              <a:noFill/>
            </a:ln>
            <a:effectLst>
              <a:prstShdw prst="shdw17" dist="17961" dir="2700000">
                <a:srgbClr val="997A3D"/>
              </a:prst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 b="0" dirty="0">
                  <a:latin typeface="+mn-lt"/>
                  <a:cs typeface="Arial" panose="020B0604020202020204" pitchFamily="34" charset="0"/>
                </a:rPr>
                <a:t>Tr</a:t>
              </a:r>
            </a:p>
          </p:txBody>
        </p:sp>
        <p:sp>
          <p:nvSpPr>
            <p:cNvPr id="100" name="Rectangle 40">
              <a:extLst>
                <a:ext uri="{FF2B5EF4-FFF2-40B4-BE49-F238E27FC236}">
                  <a16:creationId xmlns:a16="http://schemas.microsoft.com/office/drawing/2014/main" id="{8F9363E5-A927-41AB-9A49-2E35B04384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7184" y="3559089"/>
              <a:ext cx="992260" cy="397545"/>
            </a:xfrm>
            <a:prstGeom prst="rect">
              <a:avLst/>
            </a:prstGeom>
            <a:solidFill>
              <a:srgbClr val="FFCC66"/>
            </a:solidFill>
            <a:ln>
              <a:noFill/>
            </a:ln>
            <a:effectLst>
              <a:prstShdw prst="shdw17" dist="17961" dir="2700000">
                <a:srgbClr val="997A3D"/>
              </a:prst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 b="0" i="0" dirty="0">
                  <a:latin typeface="+mn-lt"/>
                  <a:cs typeface="Arial" panose="020B0604020202020204" pitchFamily="34" charset="0"/>
                </a:rPr>
                <a:t>(</a:t>
              </a:r>
              <a:r>
                <a:rPr lang="en-US" altLang="en-US" sz="2000" b="0" dirty="0">
                  <a:latin typeface="+mn-lt"/>
                  <a:cs typeface="Arial" panose="020B0604020202020204" pitchFamily="34" charset="0"/>
                </a:rPr>
                <a:t>s*-s</a:t>
              </a:r>
              <a:r>
                <a:rPr lang="en-US" altLang="en-US" sz="2000" b="0" i="0" dirty="0">
                  <a:latin typeface="+mn-lt"/>
                  <a:cs typeface="Arial" panose="020B0604020202020204" pitchFamily="34" charset="0"/>
                </a:rPr>
                <a:t>)</a:t>
              </a:r>
              <a:r>
                <a:rPr lang="en-US" altLang="en-US" sz="2000" b="0" dirty="0">
                  <a:latin typeface="+mn-lt"/>
                  <a:cs typeface="Arial" panose="020B0604020202020204" pitchFamily="34" charset="0"/>
                </a:rPr>
                <a:t>/R</a:t>
              </a:r>
            </a:p>
          </p:txBody>
        </p:sp>
      </p:grp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0.9|28.6|28|44.6|21.1|11.2|26.7|8.9|31.7|65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0.3|22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0.3|22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12.5|32.1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47577</TotalTime>
  <Words>209</Words>
  <Application>Microsoft Office PowerPoint</Application>
  <PresentationFormat>A4 Paper (210x297 mm)</PresentationFormat>
  <Paragraphs>71</Paragraphs>
  <Slides>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Monotype Corsiva</vt:lpstr>
      <vt:lpstr>Symbol</vt:lpstr>
      <vt:lpstr>Times New Roman</vt:lpstr>
      <vt:lpstr>Default Design</vt:lpstr>
      <vt:lpstr>Equation</vt:lpstr>
      <vt:lpstr>Thermodynamics</vt:lpstr>
      <vt:lpstr>T- s, h - s  Charts</vt:lpstr>
      <vt:lpstr>T - s, h - s  charts    (next)</vt:lpstr>
      <vt:lpstr>Compressibility chart for entropy departure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895</cp:revision>
  <dcterms:created xsi:type="dcterms:W3CDTF">2002-03-24T06:41:14Z</dcterms:created>
  <dcterms:modified xsi:type="dcterms:W3CDTF">2024-09-30T00:52:04Z</dcterms:modified>
</cp:coreProperties>
</file>