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tags/tag1.xml" ContentType="application/vnd.openxmlformats-officedocument.presentationml.tags+xml"/>
  <Override PartName="/ppt/notesSlides/notesSlide2.xml" ContentType="application/vnd.openxmlformats-officedocument.presentationml.notesSlid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notesSlides/notesSlide3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317" r:id="rId2"/>
    <p:sldId id="569" r:id="rId3"/>
    <p:sldId id="593" r:id="rId4"/>
    <p:sldId id="400" r:id="rId5"/>
  </p:sldIdLst>
  <p:sldSz cx="9906000" cy="6858000" type="A4"/>
  <p:notesSz cx="7188200" cy="94996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b="1" i="1" kern="1200">
        <a:solidFill>
          <a:srgbClr val="000099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b="1" i="1" kern="1200">
        <a:solidFill>
          <a:srgbClr val="000099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b="1" i="1" kern="1200">
        <a:solidFill>
          <a:srgbClr val="000099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b="1" i="1" kern="1200">
        <a:solidFill>
          <a:srgbClr val="000099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b="1" i="1" kern="1200">
        <a:solidFill>
          <a:srgbClr val="000099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b="1" i="1" kern="1200">
        <a:solidFill>
          <a:srgbClr val="000099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b="1" i="1" kern="1200">
        <a:solidFill>
          <a:srgbClr val="000099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b="1" i="1" kern="1200">
        <a:solidFill>
          <a:srgbClr val="000099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b="1" i="1" kern="1200">
        <a:solidFill>
          <a:srgbClr val="000099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3792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33CC"/>
    <a:srgbClr val="FFCC66"/>
    <a:srgbClr val="FD012B"/>
    <a:srgbClr val="DDDDDD"/>
    <a:srgbClr val="B2B2B2"/>
    <a:srgbClr val="CCCCFF"/>
    <a:srgbClr val="FF99CC"/>
    <a:srgbClr val="FF0066"/>
    <a:srgbClr val="00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42" autoAdjust="0"/>
    <p:restoredTop sz="94662" autoAdjust="0"/>
  </p:normalViewPr>
  <p:slideViewPr>
    <p:cSldViewPr>
      <p:cViewPr varScale="1">
        <p:scale>
          <a:sx n="75" d="100"/>
          <a:sy n="75" d="100"/>
        </p:scale>
        <p:origin x="1416" y="48"/>
      </p:cViewPr>
      <p:guideLst>
        <p:guide orient="horz" pos="3792"/>
        <p:guide pos="31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ohamed Nabil Sabry" userId="63bbbcbf96592b02" providerId="LiveId" clId="{F5F7D66F-738B-4B44-9816-C19423C41DB6}"/>
    <pc:docChg chg="modSld">
      <pc:chgData name="Mohamed Nabil Sabry" userId="63bbbcbf96592b02" providerId="LiveId" clId="{F5F7D66F-738B-4B44-9816-C19423C41DB6}" dt="2024-09-30T00:49:23.690" v="1"/>
      <pc:docMkLst>
        <pc:docMk/>
      </pc:docMkLst>
      <pc:sldChg chg="delSp modTransition modAnim">
        <pc:chgData name="Mohamed Nabil Sabry" userId="63bbbcbf96592b02" providerId="LiveId" clId="{F5F7D66F-738B-4B44-9816-C19423C41DB6}" dt="2024-09-30T00:49:23.690" v="1"/>
        <pc:sldMkLst>
          <pc:docMk/>
          <pc:sldMk cId="0" sldId="317"/>
        </pc:sldMkLst>
        <pc:picChg chg="del">
          <ac:chgData name="Mohamed Nabil Sabry" userId="63bbbcbf96592b02" providerId="LiveId" clId="{F5F7D66F-738B-4B44-9816-C19423C41DB6}" dt="2024-09-30T00:49:18.966" v="0"/>
          <ac:picMkLst>
            <pc:docMk/>
            <pc:sldMk cId="0" sldId="317"/>
            <ac:picMk id="2" creationId="{65CF8D24-729C-48BB-AA6E-13207EA893B3}"/>
          </ac:picMkLst>
        </pc:picChg>
      </pc:sldChg>
      <pc:sldChg chg="delSp modTransition modAnim">
        <pc:chgData name="Mohamed Nabil Sabry" userId="63bbbcbf96592b02" providerId="LiveId" clId="{F5F7D66F-738B-4B44-9816-C19423C41DB6}" dt="2024-09-30T00:49:23.690" v="1"/>
        <pc:sldMkLst>
          <pc:docMk/>
          <pc:sldMk cId="0" sldId="400"/>
        </pc:sldMkLst>
        <pc:picChg chg="del">
          <ac:chgData name="Mohamed Nabil Sabry" userId="63bbbcbf96592b02" providerId="LiveId" clId="{F5F7D66F-738B-4B44-9816-C19423C41DB6}" dt="2024-09-30T00:49:18.966" v="0"/>
          <ac:picMkLst>
            <pc:docMk/>
            <pc:sldMk cId="0" sldId="400"/>
            <ac:picMk id="5" creationId="{9B5B344E-35C9-45AA-88FF-AC0CD0EA325B}"/>
          </ac:picMkLst>
        </pc:picChg>
      </pc:sldChg>
      <pc:sldChg chg="delSp modTransition modAnim">
        <pc:chgData name="Mohamed Nabil Sabry" userId="63bbbcbf96592b02" providerId="LiveId" clId="{F5F7D66F-738B-4B44-9816-C19423C41DB6}" dt="2024-09-30T00:49:23.690" v="1"/>
        <pc:sldMkLst>
          <pc:docMk/>
          <pc:sldMk cId="0" sldId="569"/>
        </pc:sldMkLst>
        <pc:picChg chg="del">
          <ac:chgData name="Mohamed Nabil Sabry" userId="63bbbcbf96592b02" providerId="LiveId" clId="{F5F7D66F-738B-4B44-9816-C19423C41DB6}" dt="2024-09-30T00:49:18.966" v="0"/>
          <ac:picMkLst>
            <pc:docMk/>
            <pc:sldMk cId="0" sldId="569"/>
            <ac:picMk id="2" creationId="{18D7F79A-C74D-4F8E-8283-B704FD94D821}"/>
          </ac:picMkLst>
        </pc:picChg>
      </pc:sldChg>
      <pc:sldChg chg="delSp modTransition modAnim">
        <pc:chgData name="Mohamed Nabil Sabry" userId="63bbbcbf96592b02" providerId="LiveId" clId="{F5F7D66F-738B-4B44-9816-C19423C41DB6}" dt="2024-09-30T00:49:23.690" v="1"/>
        <pc:sldMkLst>
          <pc:docMk/>
          <pc:sldMk cId="0" sldId="593"/>
        </pc:sldMkLst>
        <pc:picChg chg="del">
          <ac:chgData name="Mohamed Nabil Sabry" userId="63bbbcbf96592b02" providerId="LiveId" clId="{F5F7D66F-738B-4B44-9816-C19423C41DB6}" dt="2024-09-30T00:49:18.966" v="0"/>
          <ac:picMkLst>
            <pc:docMk/>
            <pc:sldMk cId="0" sldId="593"/>
            <ac:picMk id="3" creationId="{7C127452-5988-4052-88AD-2AFA28846A50}"/>
          </ac:picMkLst>
        </pc:pic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6C01A0B2-B618-48D9-AFD9-4C38070D36E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98813" y="9051925"/>
            <a:ext cx="793750" cy="2476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87313" tIns="44450" rIns="87313" bIns="44450">
            <a:spAutoFit/>
          </a:bodyPr>
          <a:lstStyle>
            <a:lvl1pPr defTabSz="868363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868363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868363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868363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868363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868363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868363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868363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868363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  <a:defRPr/>
            </a:pPr>
            <a:r>
              <a:rPr lang="en-US" altLang="en-US" sz="1200" b="0" i="0">
                <a:solidFill>
                  <a:schemeClr val="tx1"/>
                </a:solidFill>
                <a:cs typeface="Times New Roman" panose="02020603050405020304" pitchFamily="18" charset="0"/>
              </a:rPr>
              <a:t>Page </a:t>
            </a:r>
            <a:fld id="{03859976-69D3-4A16-9325-8D316E55AE6A}" type="slidenum">
              <a:rPr lang="en-US" altLang="en-US" sz="1200" b="0" i="0" smtClean="0">
                <a:solidFill>
                  <a:schemeClr val="tx1"/>
                </a:solidFill>
                <a:cs typeface="Times New Roman" panose="02020603050405020304" pitchFamily="18" charset="0"/>
              </a:rPr>
              <a:pPr algn="ctr">
                <a:lnSpc>
                  <a:spcPct val="90000"/>
                </a:lnSpc>
                <a:defRPr/>
              </a:pPr>
              <a:t>‹#›</a:t>
            </a:fld>
            <a:endParaRPr lang="en-US" altLang="en-US" sz="1200" b="0" i="0">
              <a:solidFill>
                <a:schemeClr val="tx1"/>
              </a:solidFill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60EF672C-4C4A-440C-A342-34093E99628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98813" y="9051925"/>
            <a:ext cx="793750" cy="2476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87313" tIns="44450" rIns="87313" bIns="44450">
            <a:spAutoFit/>
          </a:bodyPr>
          <a:lstStyle>
            <a:lvl1pPr defTabSz="868363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868363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868363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868363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868363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868363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868363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868363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868363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  <a:defRPr/>
            </a:pPr>
            <a:r>
              <a:rPr lang="en-US" altLang="en-US" sz="1200" b="0" i="0">
                <a:solidFill>
                  <a:schemeClr val="tx1"/>
                </a:solidFill>
                <a:cs typeface="Times New Roman" panose="02020603050405020304" pitchFamily="18" charset="0"/>
              </a:rPr>
              <a:t>Page </a:t>
            </a:r>
            <a:fld id="{9DE7F3DD-FCD4-4BDC-AAE5-1789F6660FAB}" type="slidenum">
              <a:rPr lang="en-US" altLang="en-US" sz="1200" b="0" i="0" smtClean="0">
                <a:solidFill>
                  <a:schemeClr val="tx1"/>
                </a:solidFill>
                <a:cs typeface="Times New Roman" panose="02020603050405020304" pitchFamily="18" charset="0"/>
              </a:rPr>
              <a:pPr algn="ctr">
                <a:lnSpc>
                  <a:spcPct val="90000"/>
                </a:lnSpc>
                <a:defRPr/>
              </a:pPr>
              <a:t>‹#›</a:t>
            </a:fld>
            <a:endParaRPr lang="en-US" altLang="en-US" sz="1200" b="0" i="0">
              <a:solidFill>
                <a:schemeClr val="tx1"/>
              </a:solidFill>
              <a:cs typeface="Times New Roman" panose="02020603050405020304" pitchFamily="18" charset="0"/>
            </a:endParaRPr>
          </a:p>
        </p:txBody>
      </p:sp>
      <p:sp>
        <p:nvSpPr>
          <p:cNvPr id="15363" name="Rectangle 3">
            <a:extLst>
              <a:ext uri="{FF2B5EF4-FFF2-40B4-BE49-F238E27FC236}">
                <a16:creationId xmlns:a16="http://schemas.microsoft.com/office/drawing/2014/main" id="{9451539E-3B32-4BA1-9645-2ECB5F8867AC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00150" y="835025"/>
            <a:ext cx="4789488" cy="331628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B4E72C36-0101-484D-9C65-BA22D31DE042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58850" y="4516438"/>
            <a:ext cx="5270500" cy="39989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0488" tIns="44450" rIns="90488" bIns="444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Corps du texte</a:t>
            </a:r>
          </a:p>
          <a:p>
            <a:pPr lvl="1"/>
            <a:r>
              <a:rPr lang="en-US" noProof="0"/>
              <a:t>Deuxième niveau</a:t>
            </a:r>
          </a:p>
          <a:p>
            <a:pPr lvl="2"/>
            <a:r>
              <a:rPr lang="en-US" noProof="0"/>
              <a:t>Troisième niveau</a:t>
            </a:r>
          </a:p>
          <a:p>
            <a:pPr lvl="3"/>
            <a:r>
              <a:rPr lang="en-US" noProof="0"/>
              <a:t>Quatrième niveau</a:t>
            </a:r>
          </a:p>
          <a:p>
            <a:pPr lvl="4"/>
            <a:r>
              <a:rPr lang="en-US" noProof="0"/>
              <a:t>Cinquième niveau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Times New Roman" pitchFamily="18" charset="0"/>
      </a:defRPr>
    </a:lvl1pPr>
    <a:lvl2pPr marL="4572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Times New Roman" pitchFamily="18" charset="0"/>
      </a:defRPr>
    </a:lvl2pPr>
    <a:lvl3pPr marL="9144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Times New Roman" pitchFamily="18" charset="0"/>
      </a:defRPr>
    </a:lvl3pPr>
    <a:lvl4pPr marL="13716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Times New Roman" pitchFamily="18" charset="0"/>
      </a:defRPr>
    </a:lvl4pPr>
    <a:lvl5pPr marL="18288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Times New Roman" pitchFamily="18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>
            <a:extLst>
              <a:ext uri="{FF2B5EF4-FFF2-40B4-BE49-F238E27FC236}">
                <a16:creationId xmlns:a16="http://schemas.microsoft.com/office/drawing/2014/main" id="{6DDCC98B-79D7-4482-AF0D-A42EAB4ED18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5B4CF5EC-4334-4A5C-BB64-163C4A2607C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r-FR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>
            <a:extLst>
              <a:ext uri="{FF2B5EF4-FFF2-40B4-BE49-F238E27FC236}">
                <a16:creationId xmlns:a16="http://schemas.microsoft.com/office/drawing/2014/main" id="{BD91C772-192A-41FD-8F3F-2EBC1A413EC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3" name="Rectangle 3">
            <a:extLst>
              <a:ext uri="{FF2B5EF4-FFF2-40B4-BE49-F238E27FC236}">
                <a16:creationId xmlns:a16="http://schemas.microsoft.com/office/drawing/2014/main" id="{2E29FAE4-163F-4EC9-9C2E-EFDBE9334E3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r-FR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Image Placeholder 1">
            <a:extLst>
              <a:ext uri="{FF2B5EF4-FFF2-40B4-BE49-F238E27FC236}">
                <a16:creationId xmlns:a16="http://schemas.microsoft.com/office/drawing/2014/main" id="{A0F14A46-8720-4416-99CA-061CE5E9E77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3" name="Notes Placeholder 2">
            <a:extLst>
              <a:ext uri="{FF2B5EF4-FFF2-40B4-BE49-F238E27FC236}">
                <a16:creationId xmlns:a16="http://schemas.microsoft.com/office/drawing/2014/main" id="{4F0318B6-4A32-4898-BCB4-69DD190784B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2130425"/>
            <a:ext cx="84201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A5F171C-5DEB-4627-B520-51532E662400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xfrm>
            <a:off x="76200" y="6477000"/>
            <a:ext cx="3214688" cy="304800"/>
          </a:xfrm>
          <a:prstGeom prst="rect">
            <a:avLst/>
          </a:prstGeom>
        </p:spPr>
        <p:txBody>
          <a:bodyPr/>
          <a:lstStyle>
            <a:lvl1pPr>
              <a:lnSpc>
                <a:spcPct val="90000"/>
              </a:lnSpc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 altLang="ar-SA"/>
              <a:t>UFE – IG112 A </a:t>
            </a:r>
            <a:r>
              <a:rPr lang="fr-FR" altLang="ar-SA"/>
              <a:t>Thermodynamique ver1.0</a:t>
            </a:r>
          </a:p>
        </p:txBody>
      </p:sp>
    </p:spTree>
    <p:extLst>
      <p:ext uri="{BB962C8B-B14F-4D97-AF65-F5344CB8AC3E}">
        <p14:creationId xmlns:p14="http://schemas.microsoft.com/office/powerpoint/2010/main" val="34279683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CDDC954-D6F0-4A0F-97EF-331C2BDFC67F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xfrm>
            <a:off x="76200" y="6477000"/>
            <a:ext cx="3214688" cy="304800"/>
          </a:xfrm>
          <a:prstGeom prst="rect">
            <a:avLst/>
          </a:prstGeom>
        </p:spPr>
        <p:txBody>
          <a:bodyPr/>
          <a:lstStyle>
            <a:lvl1pPr>
              <a:lnSpc>
                <a:spcPct val="90000"/>
              </a:lnSpc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 altLang="ar-SA"/>
              <a:t>UFE – IG112 A </a:t>
            </a:r>
            <a:r>
              <a:rPr lang="fr-FR" altLang="ar-SA"/>
              <a:t>Thermodynamique ver1.0</a:t>
            </a:r>
          </a:p>
        </p:txBody>
      </p:sp>
    </p:spTree>
    <p:extLst>
      <p:ext uri="{BB962C8B-B14F-4D97-AF65-F5344CB8AC3E}">
        <p14:creationId xmlns:p14="http://schemas.microsoft.com/office/powerpoint/2010/main" val="16480407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45150" y="279400"/>
            <a:ext cx="1524000" cy="329247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8388" y="279400"/>
            <a:ext cx="4424362" cy="32924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7A04C63-7F89-4F63-9C43-761B442DA275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xfrm>
            <a:off x="76200" y="6477000"/>
            <a:ext cx="3214688" cy="304800"/>
          </a:xfrm>
          <a:prstGeom prst="rect">
            <a:avLst/>
          </a:prstGeom>
        </p:spPr>
        <p:txBody>
          <a:bodyPr/>
          <a:lstStyle>
            <a:lvl1pPr>
              <a:lnSpc>
                <a:spcPct val="90000"/>
              </a:lnSpc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 altLang="ar-SA"/>
              <a:t>UFE – IG112 A </a:t>
            </a:r>
            <a:r>
              <a:rPr lang="fr-FR" altLang="ar-SA"/>
              <a:t>Thermodynamique ver1.0</a:t>
            </a:r>
          </a:p>
        </p:txBody>
      </p:sp>
    </p:spTree>
    <p:extLst>
      <p:ext uri="{BB962C8B-B14F-4D97-AF65-F5344CB8AC3E}">
        <p14:creationId xmlns:p14="http://schemas.microsoft.com/office/powerpoint/2010/main" val="95951723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2733675" y="279400"/>
            <a:ext cx="4435475" cy="58261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068388" y="1982788"/>
            <a:ext cx="1701800" cy="7175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2922588" y="1982788"/>
            <a:ext cx="1703387" cy="7175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1068388" y="2852738"/>
            <a:ext cx="1701800" cy="71913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922588" y="2852738"/>
            <a:ext cx="1703387" cy="71913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DF8560F8-06D3-4654-B378-D353B2068E90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xfrm>
            <a:off x="76200" y="6477000"/>
            <a:ext cx="3214688" cy="304800"/>
          </a:xfrm>
          <a:prstGeom prst="rect">
            <a:avLst/>
          </a:prstGeom>
        </p:spPr>
        <p:txBody>
          <a:bodyPr/>
          <a:lstStyle>
            <a:lvl1pPr>
              <a:lnSpc>
                <a:spcPct val="90000"/>
              </a:lnSpc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 altLang="ar-SA"/>
              <a:t>UFE – IG112 A </a:t>
            </a:r>
            <a:r>
              <a:rPr lang="fr-FR" altLang="ar-SA"/>
              <a:t>Thermodynamique ver1.0</a:t>
            </a:r>
          </a:p>
        </p:txBody>
      </p:sp>
    </p:spTree>
    <p:extLst>
      <p:ext uri="{BB962C8B-B14F-4D97-AF65-F5344CB8AC3E}">
        <p14:creationId xmlns:p14="http://schemas.microsoft.com/office/powerpoint/2010/main" val="2417591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D011B1E-1E00-48EC-9128-48E6FE06699D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xfrm>
            <a:off x="76200" y="6477000"/>
            <a:ext cx="3214688" cy="304800"/>
          </a:xfrm>
          <a:prstGeom prst="rect">
            <a:avLst/>
          </a:prstGeom>
        </p:spPr>
        <p:txBody>
          <a:bodyPr/>
          <a:lstStyle>
            <a:lvl1pPr>
              <a:lnSpc>
                <a:spcPct val="90000"/>
              </a:lnSpc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 altLang="ar-SA"/>
              <a:t>UFE – IG112 A </a:t>
            </a:r>
            <a:r>
              <a:rPr lang="fr-FR" altLang="ar-SA"/>
              <a:t>Thermodynamique ver1.0</a:t>
            </a:r>
          </a:p>
        </p:txBody>
      </p:sp>
    </p:spTree>
    <p:extLst>
      <p:ext uri="{BB962C8B-B14F-4D97-AF65-F5344CB8AC3E}">
        <p14:creationId xmlns:p14="http://schemas.microsoft.com/office/powerpoint/2010/main" val="2754283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2638" y="4406900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20A3EA2-D8E2-48B7-A985-20103CF0D7EC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xfrm>
            <a:off x="76200" y="6477000"/>
            <a:ext cx="3214688" cy="304800"/>
          </a:xfrm>
          <a:prstGeom prst="rect">
            <a:avLst/>
          </a:prstGeom>
        </p:spPr>
        <p:txBody>
          <a:bodyPr/>
          <a:lstStyle>
            <a:lvl1pPr>
              <a:lnSpc>
                <a:spcPct val="90000"/>
              </a:lnSpc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 altLang="ar-SA"/>
              <a:t>UFE – IG112 A </a:t>
            </a:r>
            <a:r>
              <a:rPr lang="fr-FR" altLang="ar-SA"/>
              <a:t>Thermodynamique ver1.0</a:t>
            </a:r>
          </a:p>
        </p:txBody>
      </p:sp>
    </p:spTree>
    <p:extLst>
      <p:ext uri="{BB962C8B-B14F-4D97-AF65-F5344CB8AC3E}">
        <p14:creationId xmlns:p14="http://schemas.microsoft.com/office/powerpoint/2010/main" val="17616028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8388" y="1982788"/>
            <a:ext cx="1701800" cy="1589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922588" y="1982788"/>
            <a:ext cx="1703387" cy="1589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0DF5C2-B5D5-4C85-9F70-DCBA8F6C42B9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xfrm>
            <a:off x="76200" y="6477000"/>
            <a:ext cx="3214688" cy="304800"/>
          </a:xfrm>
          <a:prstGeom prst="rect">
            <a:avLst/>
          </a:prstGeom>
        </p:spPr>
        <p:txBody>
          <a:bodyPr/>
          <a:lstStyle>
            <a:lvl1pPr>
              <a:lnSpc>
                <a:spcPct val="90000"/>
              </a:lnSpc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 altLang="ar-SA"/>
              <a:t>UFE – IG112 A </a:t>
            </a:r>
            <a:r>
              <a:rPr lang="fr-FR" altLang="ar-SA"/>
              <a:t>Thermodynamique ver1.0</a:t>
            </a:r>
          </a:p>
        </p:txBody>
      </p:sp>
    </p:spTree>
    <p:extLst>
      <p:ext uri="{BB962C8B-B14F-4D97-AF65-F5344CB8AC3E}">
        <p14:creationId xmlns:p14="http://schemas.microsoft.com/office/powerpoint/2010/main" val="35414288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32375" y="1535113"/>
            <a:ext cx="437832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32375" y="2174875"/>
            <a:ext cx="437832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EA0D3F03-420B-4370-87B2-55509F349F74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xfrm>
            <a:off x="76200" y="6477000"/>
            <a:ext cx="3214688" cy="304800"/>
          </a:xfrm>
          <a:prstGeom prst="rect">
            <a:avLst/>
          </a:prstGeom>
        </p:spPr>
        <p:txBody>
          <a:bodyPr/>
          <a:lstStyle>
            <a:lvl1pPr>
              <a:lnSpc>
                <a:spcPct val="90000"/>
              </a:lnSpc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 altLang="ar-SA"/>
              <a:t>UFE – IG112 A </a:t>
            </a:r>
            <a:r>
              <a:rPr lang="fr-FR" altLang="ar-SA"/>
              <a:t>Thermodynamique ver1.0</a:t>
            </a:r>
          </a:p>
        </p:txBody>
      </p:sp>
    </p:spTree>
    <p:extLst>
      <p:ext uri="{BB962C8B-B14F-4D97-AF65-F5344CB8AC3E}">
        <p14:creationId xmlns:p14="http://schemas.microsoft.com/office/powerpoint/2010/main" val="7302647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868B5EA-BDE5-47DC-A6E2-03A219B856AC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xfrm>
            <a:off x="76200" y="6477000"/>
            <a:ext cx="3214688" cy="304800"/>
          </a:xfrm>
          <a:prstGeom prst="rect">
            <a:avLst/>
          </a:prstGeom>
        </p:spPr>
        <p:txBody>
          <a:bodyPr/>
          <a:lstStyle>
            <a:lvl1pPr>
              <a:lnSpc>
                <a:spcPct val="90000"/>
              </a:lnSpc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 altLang="ar-SA"/>
              <a:t>UFE – IG112 A </a:t>
            </a:r>
            <a:r>
              <a:rPr lang="fr-FR" altLang="ar-SA"/>
              <a:t>Thermodynamique ver1.0</a:t>
            </a:r>
          </a:p>
        </p:txBody>
      </p:sp>
    </p:spTree>
    <p:extLst>
      <p:ext uri="{BB962C8B-B14F-4D97-AF65-F5344CB8AC3E}">
        <p14:creationId xmlns:p14="http://schemas.microsoft.com/office/powerpoint/2010/main" val="36464720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D8B6CCD1-E778-4B3D-A3AA-5B1DA03EB038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xfrm>
            <a:off x="76200" y="6477000"/>
            <a:ext cx="3214688" cy="304800"/>
          </a:xfrm>
          <a:prstGeom prst="rect">
            <a:avLst/>
          </a:prstGeom>
        </p:spPr>
        <p:txBody>
          <a:bodyPr/>
          <a:lstStyle>
            <a:lvl1pPr>
              <a:lnSpc>
                <a:spcPct val="90000"/>
              </a:lnSpc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 altLang="ar-SA"/>
              <a:t>UFE – IG112 A </a:t>
            </a:r>
            <a:r>
              <a:rPr lang="fr-FR" altLang="ar-SA"/>
              <a:t>Thermodynamique ver1.0</a:t>
            </a:r>
          </a:p>
        </p:txBody>
      </p:sp>
    </p:spTree>
    <p:extLst>
      <p:ext uri="{BB962C8B-B14F-4D97-AF65-F5344CB8AC3E}">
        <p14:creationId xmlns:p14="http://schemas.microsoft.com/office/powerpoint/2010/main" val="32317805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138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73500" y="273050"/>
            <a:ext cx="55372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300" y="1435100"/>
            <a:ext cx="3259138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2F6C31-2268-4F12-A2DE-D207E35592A2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xfrm>
            <a:off x="76200" y="6477000"/>
            <a:ext cx="3214688" cy="304800"/>
          </a:xfrm>
          <a:prstGeom prst="rect">
            <a:avLst/>
          </a:prstGeom>
        </p:spPr>
        <p:txBody>
          <a:bodyPr/>
          <a:lstStyle>
            <a:lvl1pPr>
              <a:lnSpc>
                <a:spcPct val="90000"/>
              </a:lnSpc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 altLang="ar-SA"/>
              <a:t>UFE – IG112 A </a:t>
            </a:r>
            <a:r>
              <a:rPr lang="fr-FR" altLang="ar-SA"/>
              <a:t>Thermodynamique ver1.0</a:t>
            </a:r>
          </a:p>
        </p:txBody>
      </p:sp>
    </p:spTree>
    <p:extLst>
      <p:ext uri="{BB962C8B-B14F-4D97-AF65-F5344CB8AC3E}">
        <p14:creationId xmlns:p14="http://schemas.microsoft.com/office/powerpoint/2010/main" val="3275006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D3CF791-BE5E-4FA6-AD9E-B483F61E8A8A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xfrm>
            <a:off x="76200" y="6477000"/>
            <a:ext cx="3214688" cy="304800"/>
          </a:xfrm>
          <a:prstGeom prst="rect">
            <a:avLst/>
          </a:prstGeom>
        </p:spPr>
        <p:txBody>
          <a:bodyPr/>
          <a:lstStyle>
            <a:lvl1pPr>
              <a:lnSpc>
                <a:spcPct val="90000"/>
              </a:lnSpc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 altLang="ar-SA"/>
              <a:t>UFE – IG112 A </a:t>
            </a:r>
            <a:r>
              <a:rPr lang="fr-FR" altLang="ar-SA"/>
              <a:t>Thermodynamique ver1.0</a:t>
            </a:r>
          </a:p>
        </p:txBody>
      </p:sp>
    </p:spTree>
    <p:extLst>
      <p:ext uri="{BB962C8B-B14F-4D97-AF65-F5344CB8AC3E}">
        <p14:creationId xmlns:p14="http://schemas.microsoft.com/office/powerpoint/2010/main" val="23163288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36768621-39A5-40F2-B445-04A7DB7F315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1068388" y="1982788"/>
            <a:ext cx="3557587" cy="1589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90488" tIns="44450" rIns="90488" bIns="4445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altLang="en-US"/>
              <a:t>Corps du texte</a:t>
            </a:r>
          </a:p>
          <a:p>
            <a:pPr lvl="1"/>
            <a:r>
              <a:rPr lang="en-US" altLang="en-US"/>
              <a:t>Deuxième niveau</a:t>
            </a:r>
          </a:p>
          <a:p>
            <a:pPr lvl="2"/>
            <a:r>
              <a:rPr lang="en-US" altLang="en-US"/>
              <a:t>Troisième niveau</a:t>
            </a:r>
          </a:p>
          <a:p>
            <a:pPr lvl="3"/>
            <a:r>
              <a:rPr lang="en-US" altLang="en-US"/>
              <a:t>Quatrième niveau</a:t>
            </a:r>
          </a:p>
          <a:p>
            <a:pPr lvl="4"/>
            <a:r>
              <a:rPr lang="en-US" altLang="en-US"/>
              <a:t>Cinquième niveau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A16756E7-372A-47FA-A7C0-8964C3357CD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2733675" y="279400"/>
            <a:ext cx="4435475" cy="582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90488" tIns="44450" rIns="90488" bIns="44450" numCol="1" anchor="ctr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altLang="en-US"/>
              <a:t>Titre de la diapositive</a:t>
            </a:r>
          </a:p>
        </p:txBody>
      </p:sp>
      <p:sp>
        <p:nvSpPr>
          <p:cNvPr id="1028" name="Text Box 6">
            <a:extLst>
              <a:ext uri="{FF2B5EF4-FFF2-40B4-BE49-F238E27FC236}">
                <a16:creationId xmlns:a16="http://schemas.microsoft.com/office/drawing/2014/main" id="{6FCAF96D-6635-482D-8A08-7BD6875CA02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05265" y="6477000"/>
            <a:ext cx="1441420" cy="307777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>
            <a:lvl1pPr>
              <a:lnSpc>
                <a:spcPct val="90000"/>
              </a:lnSpc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lnSpc>
                <a:spcPct val="90000"/>
              </a:lnSpc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lnSpc>
                <a:spcPct val="100000"/>
              </a:lnSpc>
              <a:defRPr/>
            </a:pPr>
            <a:r>
              <a:rPr lang="en-US" altLang="en-US" sz="1400" b="0" i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 (Arabic)" charset="0"/>
              </a:rPr>
              <a:t>Thermodynamics</a:t>
            </a:r>
          </a:p>
        </p:txBody>
      </p:sp>
      <p:sp>
        <p:nvSpPr>
          <p:cNvPr id="1031" name="Text Box 7">
            <a:extLst>
              <a:ext uri="{FF2B5EF4-FFF2-40B4-BE49-F238E27FC236}">
                <a16:creationId xmlns:a16="http://schemas.microsoft.com/office/drawing/2014/main" id="{77308C85-58C2-4F9F-A95C-6D19C8CCF85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372600" y="6477000"/>
            <a:ext cx="39052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>
            <a:lvl1pPr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fld id="{91FF0D6B-9C9D-4BCF-A95B-1A77D810EF4F}" type="slidenum">
              <a:rPr lang="en-US" altLang="en-US" sz="1400" b="0" i="0" smtClean="0">
                <a:solidFill>
                  <a:schemeClr val="tx1"/>
                </a:solidFill>
                <a:latin typeface="Times New Roman" panose="02020603050405020304" pitchFamily="18" charset="0"/>
              </a:rPr>
              <a:pPr>
                <a:defRPr/>
              </a:pPr>
              <a:t>‹#›</a:t>
            </a:fld>
            <a:endParaRPr lang="en-US" altLang="en-US" sz="1400" b="0" i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31" r:id="rId1"/>
    <p:sldLayoutId id="2147483832" r:id="rId2"/>
    <p:sldLayoutId id="2147483833" r:id="rId3"/>
    <p:sldLayoutId id="2147483834" r:id="rId4"/>
    <p:sldLayoutId id="2147483835" r:id="rId5"/>
    <p:sldLayoutId id="2147483836" r:id="rId6"/>
    <p:sldLayoutId id="2147483837" r:id="rId7"/>
    <p:sldLayoutId id="2147483838" r:id="rId8"/>
    <p:sldLayoutId id="2147483839" r:id="rId9"/>
    <p:sldLayoutId id="2147483840" r:id="rId10"/>
    <p:sldLayoutId id="2147483841" r:id="rId11"/>
    <p:sldLayoutId id="2147483842" r:id="rId12"/>
  </p:sldLayoutIdLst>
  <p:hf sldNum="0" hdr="0" dt="0"/>
  <p:txStyles>
    <p:titleStyle>
      <a:lvl1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+mj-lt"/>
          <a:ea typeface="+mj-ea"/>
          <a:cs typeface="+mj-cs"/>
        </a:defRPr>
      </a:lvl1pPr>
      <a:lvl2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Times New Roman" pitchFamily="18" charset="0"/>
          <a:cs typeface="Times New Roman" pitchFamily="18" charset="0"/>
        </a:defRPr>
      </a:lvl2pPr>
      <a:lvl3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Times New Roman" pitchFamily="18" charset="0"/>
          <a:cs typeface="Times New Roman" pitchFamily="18" charset="0"/>
        </a:defRPr>
      </a:lvl3pPr>
      <a:lvl4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Times New Roman" pitchFamily="18" charset="0"/>
          <a:cs typeface="Times New Roman" pitchFamily="18" charset="0"/>
        </a:defRPr>
      </a:lvl4pPr>
      <a:lvl5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Times New Roman" pitchFamily="18" charset="0"/>
          <a:cs typeface="Times New Roman" pitchFamily="18" charset="0"/>
        </a:defRPr>
      </a:lvl5pPr>
      <a:lvl6pPr marL="4572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Times New Roman" pitchFamily="18" charset="0"/>
          <a:cs typeface="Times New Roman" pitchFamily="18" charset="0"/>
        </a:defRPr>
      </a:lvl6pPr>
      <a:lvl7pPr marL="9144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Times New Roman" pitchFamily="18" charset="0"/>
          <a:cs typeface="Times New Roman" pitchFamily="18" charset="0"/>
        </a:defRPr>
      </a:lvl7pPr>
      <a:lvl8pPr marL="13716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Times New Roman" pitchFamily="18" charset="0"/>
          <a:cs typeface="Times New Roman" pitchFamily="18" charset="0"/>
        </a:defRPr>
      </a:lvl8pPr>
      <a:lvl9pPr marL="18288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Times New Roman" pitchFamily="18" charset="0"/>
          <a:cs typeface="Times New Roman" pitchFamily="18" charset="0"/>
        </a:defRPr>
      </a:lvl9pPr>
    </p:titleStyle>
    <p:bodyStyle>
      <a:lvl1pPr marL="285750" indent="-2857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2400" b="1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2800" b="1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»"/>
        <a:defRPr sz="2400" b="1">
          <a:solidFill>
            <a:schemeClr val="tx1"/>
          </a:solidFill>
          <a:latin typeface="+mn-lt"/>
          <a:cs typeface="+mn-cs"/>
        </a:defRPr>
      </a:lvl3pPr>
      <a:lvl4pPr marL="1543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1400" b="1">
          <a:solidFill>
            <a:schemeClr val="tx1"/>
          </a:solidFill>
          <a:latin typeface="+mn-lt"/>
          <a:cs typeface="+mn-cs"/>
        </a:defRPr>
      </a:lvl4pPr>
      <a:lvl5pPr marL="20002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 b="1">
          <a:solidFill>
            <a:schemeClr val="tx1"/>
          </a:solidFill>
          <a:latin typeface="+mn-lt"/>
          <a:cs typeface="+mn-cs"/>
        </a:defRPr>
      </a:lvl5pPr>
      <a:lvl6pPr marL="24574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 b="1">
          <a:solidFill>
            <a:schemeClr val="tx1"/>
          </a:solidFill>
          <a:latin typeface="+mn-lt"/>
          <a:cs typeface="+mn-cs"/>
        </a:defRPr>
      </a:lvl6pPr>
      <a:lvl7pPr marL="29146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 b="1">
          <a:solidFill>
            <a:schemeClr val="tx1"/>
          </a:solidFill>
          <a:latin typeface="+mn-lt"/>
          <a:cs typeface="+mn-cs"/>
        </a:defRPr>
      </a:lvl7pPr>
      <a:lvl8pPr marL="33718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 b="1">
          <a:solidFill>
            <a:schemeClr val="tx1"/>
          </a:solidFill>
          <a:latin typeface="+mn-lt"/>
          <a:cs typeface="+mn-cs"/>
        </a:defRPr>
      </a:lvl8pPr>
      <a:lvl9pPr marL="3829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 b="1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13" Type="http://schemas.openxmlformats.org/officeDocument/2006/relationships/image" Target="../media/image6.wmf"/><Relationship Id="rId18" Type="http://schemas.openxmlformats.org/officeDocument/2006/relationships/oleObject" Target="../embeddings/oleObject8.bin"/><Relationship Id="rId3" Type="http://schemas.openxmlformats.org/officeDocument/2006/relationships/notesSlide" Target="../notesSlides/notesSlide2.xml"/><Relationship Id="rId21" Type="http://schemas.openxmlformats.org/officeDocument/2006/relationships/image" Target="../media/image10.wmf"/><Relationship Id="rId7" Type="http://schemas.openxmlformats.org/officeDocument/2006/relationships/image" Target="../media/image3.wmf"/><Relationship Id="rId12" Type="http://schemas.openxmlformats.org/officeDocument/2006/relationships/oleObject" Target="../embeddings/oleObject5.bin"/><Relationship Id="rId17" Type="http://schemas.openxmlformats.org/officeDocument/2006/relationships/image" Target="../media/image8.wmf"/><Relationship Id="rId2" Type="http://schemas.openxmlformats.org/officeDocument/2006/relationships/slideLayout" Target="../slideLayouts/slideLayout12.xml"/><Relationship Id="rId16" Type="http://schemas.openxmlformats.org/officeDocument/2006/relationships/oleObject" Target="../embeddings/oleObject7.bin"/><Relationship Id="rId20" Type="http://schemas.openxmlformats.org/officeDocument/2006/relationships/oleObject" Target="../embeddings/oleObject9.bin"/><Relationship Id="rId1" Type="http://schemas.openxmlformats.org/officeDocument/2006/relationships/tags" Target="../tags/tag1.xml"/><Relationship Id="rId6" Type="http://schemas.openxmlformats.org/officeDocument/2006/relationships/oleObject" Target="../embeddings/oleObject2.bin"/><Relationship Id="rId11" Type="http://schemas.openxmlformats.org/officeDocument/2006/relationships/image" Target="../media/image5.wmf"/><Relationship Id="rId5" Type="http://schemas.openxmlformats.org/officeDocument/2006/relationships/image" Target="../media/image2.wmf"/><Relationship Id="rId15" Type="http://schemas.openxmlformats.org/officeDocument/2006/relationships/image" Target="../media/image7.wmf"/><Relationship Id="rId23" Type="http://schemas.openxmlformats.org/officeDocument/2006/relationships/image" Target="../media/image11.wmf"/><Relationship Id="rId10" Type="http://schemas.openxmlformats.org/officeDocument/2006/relationships/oleObject" Target="../embeddings/oleObject4.bin"/><Relationship Id="rId19" Type="http://schemas.openxmlformats.org/officeDocument/2006/relationships/image" Target="../media/image9.wmf"/><Relationship Id="rId4" Type="http://schemas.openxmlformats.org/officeDocument/2006/relationships/oleObject" Target="../embeddings/oleObject1.bin"/><Relationship Id="rId9" Type="http://schemas.openxmlformats.org/officeDocument/2006/relationships/image" Target="../media/image4.wmf"/><Relationship Id="rId14" Type="http://schemas.openxmlformats.org/officeDocument/2006/relationships/oleObject" Target="../embeddings/oleObject6.bin"/><Relationship Id="rId22" Type="http://schemas.openxmlformats.org/officeDocument/2006/relationships/oleObject" Target="../embeddings/oleObject10.bin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wmf"/><Relationship Id="rId3" Type="http://schemas.openxmlformats.org/officeDocument/2006/relationships/oleObject" Target="../embeddings/oleObject11.bin"/><Relationship Id="rId7" Type="http://schemas.openxmlformats.org/officeDocument/2006/relationships/oleObject" Target="../embeddings/oleObject13.bin"/><Relationship Id="rId12" Type="http://schemas.openxmlformats.org/officeDocument/2006/relationships/image" Target="../media/image16.wmf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2.xml"/><Relationship Id="rId6" Type="http://schemas.openxmlformats.org/officeDocument/2006/relationships/image" Target="../media/image13.wmf"/><Relationship Id="rId11" Type="http://schemas.openxmlformats.org/officeDocument/2006/relationships/oleObject" Target="../embeddings/oleObject15.bin"/><Relationship Id="rId5" Type="http://schemas.openxmlformats.org/officeDocument/2006/relationships/oleObject" Target="../embeddings/oleObject12.bin"/><Relationship Id="rId10" Type="http://schemas.openxmlformats.org/officeDocument/2006/relationships/image" Target="../media/image15.wmf"/><Relationship Id="rId4" Type="http://schemas.openxmlformats.org/officeDocument/2006/relationships/image" Target="../media/image12.wmf"/><Relationship Id="rId9" Type="http://schemas.openxmlformats.org/officeDocument/2006/relationships/oleObject" Target="../embeddings/oleObject14.bin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6.bin"/><Relationship Id="rId13" Type="http://schemas.openxmlformats.org/officeDocument/2006/relationships/image" Target="../media/image18.wmf"/><Relationship Id="rId3" Type="http://schemas.openxmlformats.org/officeDocument/2006/relationships/notesSlide" Target="../notesSlides/notesSlide3.xml"/><Relationship Id="rId7" Type="http://schemas.openxmlformats.org/officeDocument/2006/relationships/image" Target="../media/image4.wmf"/><Relationship Id="rId12" Type="http://schemas.openxmlformats.org/officeDocument/2006/relationships/oleObject" Target="../embeddings/oleObject18.bin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Relationship Id="rId6" Type="http://schemas.openxmlformats.org/officeDocument/2006/relationships/oleObject" Target="../embeddings/oleObject3.bin"/><Relationship Id="rId11" Type="http://schemas.openxmlformats.org/officeDocument/2006/relationships/image" Target="../media/image17.wmf"/><Relationship Id="rId5" Type="http://schemas.openxmlformats.org/officeDocument/2006/relationships/image" Target="../media/image3.wmf"/><Relationship Id="rId10" Type="http://schemas.openxmlformats.org/officeDocument/2006/relationships/oleObject" Target="../embeddings/oleObject17.bin"/><Relationship Id="rId4" Type="http://schemas.openxmlformats.org/officeDocument/2006/relationships/oleObject" Target="../embeddings/oleObject2.bin"/><Relationship Id="rId9" Type="http://schemas.openxmlformats.org/officeDocument/2006/relationships/image" Target="../media/image5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FF200"/>
            </a:gs>
            <a:gs pos="45000">
              <a:srgbClr val="FF7A00"/>
            </a:gs>
            <a:gs pos="70000">
              <a:srgbClr val="FF0300"/>
            </a:gs>
            <a:gs pos="100000">
              <a:srgbClr val="4D0808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>
            <a:extLst>
              <a:ext uri="{FF2B5EF4-FFF2-40B4-BE49-F238E27FC236}">
                <a16:creationId xmlns:a16="http://schemas.microsoft.com/office/drawing/2014/main" id="{E1CC4459-EEA1-4C35-9344-BDD5F06144A2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2292074" y="1115835"/>
            <a:ext cx="5145640" cy="837665"/>
          </a:xfrm>
        </p:spPr>
        <p:txBody>
          <a:bodyPr/>
          <a:lstStyle/>
          <a:p>
            <a:r>
              <a:rPr lang="en-US" altLang="en-US" sz="5400" i="1" dirty="0"/>
              <a:t>Thermodynamics</a:t>
            </a:r>
          </a:p>
        </p:txBody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id="{416E743F-E410-4E9A-A546-93786FFF1D33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99991" y="1956816"/>
            <a:ext cx="9364744" cy="1253164"/>
          </a:xfrm>
        </p:spPr>
        <p:txBody>
          <a:bodyPr/>
          <a:lstStyle/>
          <a:p>
            <a:r>
              <a:rPr lang="en-US" altLang="en-US" sz="3600" dirty="0">
                <a:latin typeface="Arial" panose="020B0604020202020204" pitchFamily="34" charset="0"/>
                <a:cs typeface="Arial" panose="020B0604020202020204" pitchFamily="34" charset="0"/>
              </a:rPr>
              <a:t>Ch7 : Entropy</a:t>
            </a:r>
          </a:p>
          <a:p>
            <a:r>
              <a:rPr lang="en-US" altLang="en-US" sz="3600" dirty="0">
                <a:latin typeface="Arial" panose="020B0604020202020204" pitchFamily="34" charset="0"/>
                <a:cs typeface="Arial" panose="020B0604020202020204" pitchFamily="34" charset="0"/>
              </a:rPr>
              <a:t>4. Entropy Relations with other Properties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>
            <a:extLst>
              <a:ext uri="{FF2B5EF4-FFF2-40B4-BE49-F238E27FC236}">
                <a16:creationId xmlns:a16="http://schemas.microsoft.com/office/drawing/2014/main" id="{978C3EFF-B164-42D9-BA0A-4E1026463A3A}"/>
              </a:ext>
            </a:extLst>
          </p:cNvPr>
          <p:cNvSpPr>
            <a:spLocks noGrp="1" noChangeArrowheads="1"/>
          </p:cNvSpPr>
          <p:nvPr>
            <p:ph type="title" sz="quarter"/>
          </p:nvPr>
        </p:nvSpPr>
        <p:spPr>
          <a:xfrm>
            <a:off x="1635125" y="273050"/>
            <a:ext cx="5761038" cy="588963"/>
          </a:xfrm>
          <a:noFill/>
          <a:ln w="12700" cap="flat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r>
              <a:rPr lang="en-US" altLang="en-US"/>
              <a:t>Entropy of different phases</a:t>
            </a:r>
          </a:p>
        </p:txBody>
      </p:sp>
      <p:sp>
        <p:nvSpPr>
          <p:cNvPr id="5129" name="Rectangle 3">
            <a:extLst>
              <a:ext uri="{FF2B5EF4-FFF2-40B4-BE49-F238E27FC236}">
                <a16:creationId xmlns:a16="http://schemas.microsoft.com/office/drawing/2014/main" id="{7C21B6B8-8203-4599-9B97-8E4A8800095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4263" y="1856812"/>
            <a:ext cx="1285609" cy="366767"/>
          </a:xfrm>
          <a:prstGeom prst="rect">
            <a:avLst/>
          </a:prstGeom>
          <a:solidFill>
            <a:srgbClr val="FFCC66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 lIns="90488" tIns="44450" rIns="90488" bIns="44450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 i="0" dirty="0">
                <a:latin typeface="Arial" panose="020B0604020202020204" pitchFamily="34" charset="0"/>
              </a:rPr>
              <a:t>Ideal Gas:</a:t>
            </a:r>
          </a:p>
        </p:txBody>
      </p:sp>
      <p:sp>
        <p:nvSpPr>
          <p:cNvPr id="5133" name="Rectangle 11">
            <a:extLst>
              <a:ext uri="{FF2B5EF4-FFF2-40B4-BE49-F238E27FC236}">
                <a16:creationId xmlns:a16="http://schemas.microsoft.com/office/drawing/2014/main" id="{DBF4C029-E15F-444A-A4A6-636D7A20F43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2499" y="3682714"/>
            <a:ext cx="1401026" cy="643766"/>
          </a:xfrm>
          <a:prstGeom prst="rect">
            <a:avLst/>
          </a:prstGeom>
          <a:solidFill>
            <a:srgbClr val="FFCC66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 lIns="90488" tIns="44450" rIns="90488" bIns="44450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 i="0" dirty="0">
                <a:latin typeface="Arial" panose="020B0604020202020204" pitchFamily="34" charset="0"/>
              </a:rPr>
              <a:t>Semi-Ideal </a:t>
            </a:r>
          </a:p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 i="0" dirty="0">
                <a:latin typeface="Arial" panose="020B0604020202020204" pitchFamily="34" charset="0"/>
              </a:rPr>
              <a:t>Gas</a:t>
            </a:r>
          </a:p>
        </p:txBody>
      </p:sp>
      <p:graphicFrame>
        <p:nvGraphicFramePr>
          <p:cNvPr id="29701" name="Object 2">
            <a:extLst>
              <a:ext uri="{FF2B5EF4-FFF2-40B4-BE49-F238E27FC236}">
                <a16:creationId xmlns:a16="http://schemas.microsoft.com/office/drawing/2014/main" id="{1FC6BCF8-116C-4DF0-A2FB-83BBE220385E}"/>
              </a:ext>
            </a:extLst>
          </p:cNvPr>
          <p:cNvGraphicFramePr>
            <a:graphicFrameLocks noGrp="1" noChangeAspect="1"/>
          </p:cNvGraphicFramePr>
          <p:nvPr>
            <p:ph sz="quarter" idx="1"/>
          </p:nvPr>
        </p:nvGraphicFramePr>
        <p:xfrm>
          <a:off x="2589213" y="931863"/>
          <a:ext cx="3656012" cy="660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828800" imgH="330200" progId="Equation.3">
                  <p:embed/>
                </p:oleObj>
              </mc:Choice>
              <mc:Fallback>
                <p:oleObj name="Equation" r:id="rId4" imgW="1828800" imgH="330200" progId="Equation.3">
                  <p:embed/>
                  <p:pic>
                    <p:nvPicPr>
                      <p:cNvPr id="29701" name="Object 2">
                        <a:extLst>
                          <a:ext uri="{FF2B5EF4-FFF2-40B4-BE49-F238E27FC236}">
                            <a16:creationId xmlns:a16="http://schemas.microsoft.com/office/drawing/2014/main" id="{1FC6BCF8-116C-4DF0-A2FB-83BBE220385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89213" y="931863"/>
                        <a:ext cx="3656012" cy="660400"/>
                      </a:xfrm>
                      <a:prstGeom prst="rect">
                        <a:avLst/>
                      </a:prstGeom>
                      <a:solidFill>
                        <a:srgbClr val="FFCC66"/>
                      </a:solidFill>
                      <a:ln>
                        <a:noFill/>
                      </a:ln>
                      <a:effectLst>
                        <a:prstShdw prst="shdw17" dist="17961" dir="2700000">
                          <a:srgbClr val="997A3D"/>
                        </a:prstShdw>
                      </a:effectLst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3" name="Object 3">
            <a:extLst>
              <a:ext uri="{FF2B5EF4-FFF2-40B4-BE49-F238E27FC236}">
                <a16:creationId xmlns:a16="http://schemas.microsoft.com/office/drawing/2014/main" id="{406D8CB4-22D1-41D5-B196-5971DBA0ACC1}"/>
              </a:ext>
            </a:extLst>
          </p:cNvPr>
          <p:cNvGraphicFramePr>
            <a:graphicFrameLocks noGrp="1" noChangeAspect="1"/>
          </p:cNvGraphicFramePr>
          <p:nvPr>
            <p:ph sz="quarter" idx="2"/>
            <p:extLst>
              <p:ext uri="{D42A27DB-BD31-4B8C-83A1-F6EECF244321}">
                <p14:modId xmlns:p14="http://schemas.microsoft.com/office/powerpoint/2010/main" val="872122318"/>
              </p:ext>
            </p:extLst>
          </p:nvPr>
        </p:nvGraphicFramePr>
        <p:xfrm>
          <a:off x="909328" y="4444132"/>
          <a:ext cx="6092825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048000" imgH="419100" progId="Equation.3">
                  <p:embed/>
                </p:oleObj>
              </mc:Choice>
              <mc:Fallback>
                <p:oleObj name="Equation" r:id="rId6" imgW="3048000" imgH="419100" progId="Equation.3">
                  <p:embed/>
                  <p:pic>
                    <p:nvPicPr>
                      <p:cNvPr id="5123" name="Object 3">
                        <a:extLst>
                          <a:ext uri="{FF2B5EF4-FFF2-40B4-BE49-F238E27FC236}">
                            <a16:creationId xmlns:a16="http://schemas.microsoft.com/office/drawing/2014/main" id="{406D8CB4-22D1-41D5-B196-5971DBA0ACC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09328" y="4444132"/>
                        <a:ext cx="6092825" cy="83820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ffectLst>
                        <a:outerShdw dist="107763" dir="2700000" algn="ctr" rotWithShape="0">
                          <a:srgbClr val="808080">
                            <a:alpha val="50000"/>
                          </a:srgbClr>
                        </a:outerShdw>
                      </a:effectLst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4" name="Object 4">
            <a:extLst>
              <a:ext uri="{FF2B5EF4-FFF2-40B4-BE49-F238E27FC236}">
                <a16:creationId xmlns:a16="http://schemas.microsoft.com/office/drawing/2014/main" id="{592BCC04-6FBA-4CA6-8D69-0CC96AE37548}"/>
              </a:ext>
            </a:extLst>
          </p:cNvPr>
          <p:cNvGraphicFramePr>
            <a:graphicFrameLocks noGrp="1" noChangeAspect="1"/>
          </p:cNvGraphicFramePr>
          <p:nvPr>
            <p:ph sz="quarter" idx="3"/>
            <p:extLst>
              <p:ext uri="{D42A27DB-BD31-4B8C-83A1-F6EECF244321}">
                <p14:modId xmlns:p14="http://schemas.microsoft.com/office/powerpoint/2010/main" val="4170489067"/>
              </p:ext>
            </p:extLst>
          </p:nvPr>
        </p:nvGraphicFramePr>
        <p:xfrm>
          <a:off x="909328" y="2510191"/>
          <a:ext cx="62230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3733800" imgH="228600" progId="Equation.3">
                  <p:embed/>
                </p:oleObj>
              </mc:Choice>
              <mc:Fallback>
                <p:oleObj name="Equation" r:id="rId8" imgW="3733800" imgH="228600" progId="Equation.3">
                  <p:embed/>
                  <p:pic>
                    <p:nvPicPr>
                      <p:cNvPr id="5124" name="Object 4">
                        <a:extLst>
                          <a:ext uri="{FF2B5EF4-FFF2-40B4-BE49-F238E27FC236}">
                            <a16:creationId xmlns:a16="http://schemas.microsoft.com/office/drawing/2014/main" id="{592BCC04-6FBA-4CA6-8D69-0CC96AE3754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09328" y="2510191"/>
                        <a:ext cx="6223000" cy="38100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ffectLst>
                        <a:outerShdw dist="107763" dir="2700000" algn="ctr" rotWithShape="0">
                          <a:srgbClr val="808080">
                            <a:alpha val="50000"/>
                          </a:srgbClr>
                        </a:outerShdw>
                      </a:effectLst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5" name="Object 5">
            <a:extLst>
              <a:ext uri="{FF2B5EF4-FFF2-40B4-BE49-F238E27FC236}">
                <a16:creationId xmlns:a16="http://schemas.microsoft.com/office/drawing/2014/main" id="{D9DD57CB-A960-41E2-A0AD-03673A31BFC5}"/>
              </a:ext>
            </a:extLst>
          </p:cNvPr>
          <p:cNvGraphicFramePr>
            <a:graphicFrameLocks noGrp="1" noChangeAspect="1"/>
          </p:cNvGraphicFramePr>
          <p:nvPr>
            <p:ph sz="quarter" idx="4"/>
            <p:extLst>
              <p:ext uri="{D42A27DB-BD31-4B8C-83A1-F6EECF244321}">
                <p14:modId xmlns:p14="http://schemas.microsoft.com/office/powerpoint/2010/main" val="1989351542"/>
              </p:ext>
            </p:extLst>
          </p:nvPr>
        </p:nvGraphicFramePr>
        <p:xfrm>
          <a:off x="7438196" y="4491054"/>
          <a:ext cx="1662113" cy="660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990360" imgH="393480" progId="Equation.DSMT4">
                  <p:embed/>
                </p:oleObj>
              </mc:Choice>
              <mc:Fallback>
                <p:oleObj name="Equation" r:id="rId10" imgW="990360" imgH="393480" progId="Equation.DSMT4">
                  <p:embed/>
                  <p:pic>
                    <p:nvPicPr>
                      <p:cNvPr id="5125" name="Object 5">
                        <a:extLst>
                          <a:ext uri="{FF2B5EF4-FFF2-40B4-BE49-F238E27FC236}">
                            <a16:creationId xmlns:a16="http://schemas.microsoft.com/office/drawing/2014/main" id="{D9DD57CB-A960-41E2-A0AD-03673A31BFC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38196" y="4491054"/>
                        <a:ext cx="1662113" cy="66040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ffectLst>
                        <a:outerShdw dist="107763" dir="2700000" algn="ctr" rotWithShape="0">
                          <a:srgbClr val="808080">
                            <a:alpha val="50000"/>
                          </a:srgbClr>
                        </a:outerShdw>
                      </a:effectLst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705" name="Object 2">
            <a:extLst>
              <a:ext uri="{FF2B5EF4-FFF2-40B4-BE49-F238E27FC236}">
                <a16:creationId xmlns:a16="http://schemas.microsoft.com/office/drawing/2014/main" id="{78E943BE-CE84-4437-BA10-CC3CB63C9B5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06122324"/>
              </p:ext>
            </p:extLst>
          </p:nvPr>
        </p:nvGraphicFramePr>
        <p:xfrm>
          <a:off x="1635125" y="1645871"/>
          <a:ext cx="4435475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2806560" imgH="482400" progId="Equation.DSMT4">
                  <p:embed/>
                </p:oleObj>
              </mc:Choice>
              <mc:Fallback>
                <p:oleObj name="Equation" r:id="rId12" imgW="2806560" imgH="482400" progId="Equation.DSMT4">
                  <p:embed/>
                  <p:pic>
                    <p:nvPicPr>
                      <p:cNvPr id="29705" name="Object 2">
                        <a:extLst>
                          <a:ext uri="{FF2B5EF4-FFF2-40B4-BE49-F238E27FC236}">
                            <a16:creationId xmlns:a16="http://schemas.microsoft.com/office/drawing/2014/main" id="{78E943BE-CE84-4437-BA10-CC3CB63C9B5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35125" y="1645871"/>
                        <a:ext cx="4435475" cy="762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>
                        <a:prstShdw prst="shdw17" dist="17961" dir="2700000">
                          <a:srgbClr val="997A3D"/>
                        </a:prstShdw>
                      </a:effectLst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Rectangle 3">
            <a:extLst>
              <a:ext uri="{FF2B5EF4-FFF2-40B4-BE49-F238E27FC236}">
                <a16:creationId xmlns:a16="http://schemas.microsoft.com/office/drawing/2014/main" id="{65C49025-7C67-4C76-A254-EF7F5C1A3DA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71600" y="3239838"/>
            <a:ext cx="1567738" cy="3667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 i="0" dirty="0">
                <a:latin typeface="Arial" panose="020B0604020202020204" pitchFamily="34" charset="0"/>
              </a:rPr>
              <a:t>If isentropic:</a:t>
            </a:r>
          </a:p>
        </p:txBody>
      </p:sp>
      <p:sp>
        <p:nvSpPr>
          <p:cNvPr id="13" name="Rectangle 3">
            <a:extLst>
              <a:ext uri="{FF2B5EF4-FFF2-40B4-BE49-F238E27FC236}">
                <a16:creationId xmlns:a16="http://schemas.microsoft.com/office/drawing/2014/main" id="{53CC7D09-DC93-4D80-AFB7-525C4BB95EB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07866" y="5545457"/>
            <a:ext cx="1567738" cy="3667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 i="0" dirty="0">
                <a:latin typeface="Arial" panose="020B0604020202020204" pitchFamily="34" charset="0"/>
              </a:rPr>
              <a:t>If isentropic:</a:t>
            </a:r>
          </a:p>
        </p:txBody>
      </p:sp>
      <p:graphicFrame>
        <p:nvGraphicFramePr>
          <p:cNvPr id="3" name="Object 2">
            <a:extLst>
              <a:ext uri="{FF2B5EF4-FFF2-40B4-BE49-F238E27FC236}">
                <a16:creationId xmlns:a16="http://schemas.microsoft.com/office/drawing/2014/main" id="{B06010D8-BFEB-47D0-A001-069ACC3A489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50809188"/>
              </p:ext>
            </p:extLst>
          </p:nvPr>
        </p:nvGraphicFramePr>
        <p:xfrm>
          <a:off x="3321336" y="5297534"/>
          <a:ext cx="4489450" cy="822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2565360" imgH="469800" progId="Equation.DSMT4">
                  <p:embed/>
                </p:oleObj>
              </mc:Choice>
              <mc:Fallback>
                <p:oleObj name="Equation" r:id="rId14" imgW="2565360" imgH="469800" progId="Equation.DSMT4">
                  <p:embed/>
                  <p:pic>
                    <p:nvPicPr>
                      <p:cNvPr id="3" name="Object 2">
                        <a:extLst>
                          <a:ext uri="{FF2B5EF4-FFF2-40B4-BE49-F238E27FC236}">
                            <a16:creationId xmlns:a16="http://schemas.microsoft.com/office/drawing/2014/main" id="{B06010D8-BFEB-47D0-A001-069ACC3A489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3321336" y="5297534"/>
                        <a:ext cx="4489450" cy="8223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97758046-E657-49B2-8CA5-94D20F2726C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13266056"/>
              </p:ext>
            </p:extLst>
          </p:nvPr>
        </p:nvGraphicFramePr>
        <p:xfrm>
          <a:off x="2940959" y="3163729"/>
          <a:ext cx="5778360" cy="4888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3301920" imgH="279360" progId="Equation.DSMT4">
                  <p:embed/>
                </p:oleObj>
              </mc:Choice>
              <mc:Fallback>
                <p:oleObj name="Equation" r:id="rId16" imgW="3301920" imgH="27936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97758046-E657-49B2-8CA5-94D20F2726C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2940959" y="3163729"/>
                        <a:ext cx="5778360" cy="48888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Rectangle 3">
            <a:extLst>
              <a:ext uri="{FF2B5EF4-FFF2-40B4-BE49-F238E27FC236}">
                <a16:creationId xmlns:a16="http://schemas.microsoft.com/office/drawing/2014/main" id="{CAAEBF75-B87A-427C-89AF-023E5F655E7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92200" y="6010395"/>
            <a:ext cx="926537" cy="3667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 i="0" dirty="0">
                <a:latin typeface="Arial" panose="020B0604020202020204" pitchFamily="34" charset="0"/>
              </a:rPr>
              <a:t>where:</a:t>
            </a:r>
          </a:p>
        </p:txBody>
      </p:sp>
      <p:graphicFrame>
        <p:nvGraphicFramePr>
          <p:cNvPr id="17" name="Object 16">
            <a:extLst>
              <a:ext uri="{FF2B5EF4-FFF2-40B4-BE49-F238E27FC236}">
                <a16:creationId xmlns:a16="http://schemas.microsoft.com/office/drawing/2014/main" id="{3D6BFE70-6E49-47E6-8D21-FD44677A427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43328439"/>
              </p:ext>
            </p:extLst>
          </p:nvPr>
        </p:nvGraphicFramePr>
        <p:xfrm>
          <a:off x="3321336" y="6037957"/>
          <a:ext cx="5756275" cy="488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3288960" imgH="279360" progId="Equation.DSMT4">
                  <p:embed/>
                </p:oleObj>
              </mc:Choice>
              <mc:Fallback>
                <p:oleObj name="Equation" r:id="rId18" imgW="3288960" imgH="279360" progId="Equation.DSMT4">
                  <p:embed/>
                  <p:pic>
                    <p:nvPicPr>
                      <p:cNvPr id="17" name="Object 16">
                        <a:extLst>
                          <a:ext uri="{FF2B5EF4-FFF2-40B4-BE49-F238E27FC236}">
                            <a16:creationId xmlns:a16="http://schemas.microsoft.com/office/drawing/2014/main" id="{3D6BFE70-6E49-47E6-8D21-FD44677A427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3321336" y="6037957"/>
                        <a:ext cx="5756275" cy="4889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0" name="Group 19">
            <a:extLst>
              <a:ext uri="{FF2B5EF4-FFF2-40B4-BE49-F238E27FC236}">
                <a16:creationId xmlns:a16="http://schemas.microsoft.com/office/drawing/2014/main" id="{2960372E-660D-42BE-AD24-992C3A3AE09B}"/>
              </a:ext>
            </a:extLst>
          </p:cNvPr>
          <p:cNvGrpSpPr/>
          <p:nvPr/>
        </p:nvGrpSpPr>
        <p:grpSpPr>
          <a:xfrm>
            <a:off x="5943599" y="1712252"/>
            <a:ext cx="3962401" cy="1716748"/>
            <a:chOff x="5943599" y="1712252"/>
            <a:chExt cx="3962401" cy="1716748"/>
          </a:xfrm>
        </p:grpSpPr>
        <p:graphicFrame>
          <p:nvGraphicFramePr>
            <p:cNvPr id="5" name="Object 4">
              <a:extLst>
                <a:ext uri="{FF2B5EF4-FFF2-40B4-BE49-F238E27FC236}">
                  <a16:creationId xmlns:a16="http://schemas.microsoft.com/office/drawing/2014/main" id="{99F4D3FF-B53A-4140-B015-8167F8E09752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057432349"/>
                </p:ext>
              </p:extLst>
            </p:nvPr>
          </p:nvGraphicFramePr>
          <p:xfrm>
            <a:off x="8335725" y="1760440"/>
            <a:ext cx="1021860" cy="4441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20" imgW="583920" imgH="253800" progId="Equation.DSMT4">
                    <p:embed/>
                  </p:oleObj>
                </mc:Choice>
                <mc:Fallback>
                  <p:oleObj name="Equation" r:id="rId20" imgW="583920" imgH="253800" progId="Equation.DSMT4">
                    <p:embed/>
                    <p:pic>
                      <p:nvPicPr>
                        <p:cNvPr id="5" name="Object 4">
                          <a:extLst>
                            <a:ext uri="{FF2B5EF4-FFF2-40B4-BE49-F238E27FC236}">
                              <a16:creationId xmlns:a16="http://schemas.microsoft.com/office/drawing/2014/main" id="{99F4D3FF-B53A-4140-B015-8167F8E09752}"/>
                            </a:ext>
                          </a:extLst>
                        </p:cNvPr>
                        <p:cNvPicPr/>
                        <p:nvPr/>
                      </p:nvPicPr>
                      <p:blipFill>
                        <a:blip r:embed="rId21"/>
                        <a:stretch>
                          <a:fillRect/>
                        </a:stretch>
                      </p:blipFill>
                      <p:spPr>
                        <a:xfrm>
                          <a:off x="8335725" y="1760440"/>
                          <a:ext cx="1021860" cy="44415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6" name="Object 5">
              <a:extLst>
                <a:ext uri="{FF2B5EF4-FFF2-40B4-BE49-F238E27FC236}">
                  <a16:creationId xmlns:a16="http://schemas.microsoft.com/office/drawing/2014/main" id="{7E45BE4A-49E4-4A34-AF0D-76D6C1A71804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847842968"/>
                </p:ext>
              </p:extLst>
            </p:nvPr>
          </p:nvGraphicFramePr>
          <p:xfrm>
            <a:off x="8932835" y="2484997"/>
            <a:ext cx="933030" cy="4441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22" imgW="533160" imgH="253800" progId="Equation.DSMT4">
                    <p:embed/>
                  </p:oleObj>
                </mc:Choice>
                <mc:Fallback>
                  <p:oleObj name="Equation" r:id="rId22" imgW="533160" imgH="253800" progId="Equation.DSMT4">
                    <p:embed/>
                    <p:pic>
                      <p:nvPicPr>
                        <p:cNvPr id="6" name="Object 5">
                          <a:extLst>
                            <a:ext uri="{FF2B5EF4-FFF2-40B4-BE49-F238E27FC236}">
                              <a16:creationId xmlns:a16="http://schemas.microsoft.com/office/drawing/2014/main" id="{7E45BE4A-49E4-4A34-AF0D-76D6C1A71804}"/>
                            </a:ext>
                          </a:extLst>
                        </p:cNvPr>
                        <p:cNvPicPr/>
                        <p:nvPr/>
                      </p:nvPicPr>
                      <p:blipFill>
                        <a:blip r:embed="rId23"/>
                        <a:stretch>
                          <a:fillRect/>
                        </a:stretch>
                      </p:blipFill>
                      <p:spPr>
                        <a:xfrm>
                          <a:off x="8932835" y="2484997"/>
                          <a:ext cx="933030" cy="44415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7" name="Oval 6">
              <a:extLst>
                <a:ext uri="{FF2B5EF4-FFF2-40B4-BE49-F238E27FC236}">
                  <a16:creationId xmlns:a16="http://schemas.microsoft.com/office/drawing/2014/main" id="{9028ADCB-BB68-40B3-887E-769C2A24AA51}"/>
                </a:ext>
              </a:extLst>
            </p:cNvPr>
            <p:cNvSpPr/>
            <p:nvPr/>
          </p:nvSpPr>
          <p:spPr bwMode="auto">
            <a:xfrm>
              <a:off x="8269253" y="1712252"/>
              <a:ext cx="1133272" cy="588963"/>
            </a:xfrm>
            <a:prstGeom prst="ellipse">
              <a:avLst/>
            </a:prstGeom>
            <a:noFill/>
            <a:ln w="127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488" tIns="44450" rIns="90488" bIns="4445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1" u="none" strike="noStrike" cap="none" normalizeH="0" baseline="0">
                <a:ln>
                  <a:noFill/>
                </a:ln>
                <a:solidFill>
                  <a:srgbClr val="000099"/>
                </a:solidFill>
                <a:effectLst/>
                <a:latin typeface="Arial" charset="0"/>
                <a:cs typeface="Arial" charset="0"/>
              </a:endParaRPr>
            </a:p>
          </p:txBody>
        </p:sp>
        <p:sp>
          <p:nvSpPr>
            <p:cNvPr id="21" name="Oval 20">
              <a:extLst>
                <a:ext uri="{FF2B5EF4-FFF2-40B4-BE49-F238E27FC236}">
                  <a16:creationId xmlns:a16="http://schemas.microsoft.com/office/drawing/2014/main" id="{542F9A71-D1AB-4DA5-9CD1-614040C65DEA}"/>
                </a:ext>
              </a:extLst>
            </p:cNvPr>
            <p:cNvSpPr/>
            <p:nvPr/>
          </p:nvSpPr>
          <p:spPr bwMode="auto">
            <a:xfrm>
              <a:off x="8772728" y="2407871"/>
              <a:ext cx="1133272" cy="588963"/>
            </a:xfrm>
            <a:prstGeom prst="ellipse">
              <a:avLst/>
            </a:prstGeom>
            <a:noFill/>
            <a:ln w="127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488" tIns="44450" rIns="90488" bIns="4445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1" u="none" strike="noStrike" cap="none" normalizeH="0" baseline="0">
                <a:ln>
                  <a:noFill/>
                </a:ln>
                <a:solidFill>
                  <a:srgbClr val="000099"/>
                </a:solidFill>
                <a:effectLst/>
                <a:latin typeface="Arial" charset="0"/>
                <a:cs typeface="Arial" charset="0"/>
              </a:endParaRPr>
            </a:p>
          </p:txBody>
        </p:sp>
        <p:sp>
          <p:nvSpPr>
            <p:cNvPr id="22" name="Oval 21">
              <a:extLst>
                <a:ext uri="{FF2B5EF4-FFF2-40B4-BE49-F238E27FC236}">
                  <a16:creationId xmlns:a16="http://schemas.microsoft.com/office/drawing/2014/main" id="{88BC4354-5956-448B-9589-19756DE33532}"/>
                </a:ext>
              </a:extLst>
            </p:cNvPr>
            <p:cNvSpPr/>
            <p:nvPr/>
          </p:nvSpPr>
          <p:spPr bwMode="auto">
            <a:xfrm>
              <a:off x="5943599" y="3154680"/>
              <a:ext cx="457201" cy="274320"/>
            </a:xfrm>
            <a:prstGeom prst="ellipse">
              <a:avLst/>
            </a:prstGeom>
            <a:noFill/>
            <a:ln w="127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488" tIns="44450" rIns="90488" bIns="4445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1" u="none" strike="noStrike" cap="none" normalizeH="0" baseline="0">
                <a:ln>
                  <a:noFill/>
                </a:ln>
                <a:solidFill>
                  <a:srgbClr val="000099"/>
                </a:solidFill>
                <a:effectLst/>
                <a:latin typeface="Arial" charset="0"/>
                <a:cs typeface="Arial" charset="0"/>
              </a:endParaRPr>
            </a:p>
          </p:txBody>
        </p:sp>
        <p:sp>
          <p:nvSpPr>
            <p:cNvPr id="23" name="Oval 22">
              <a:extLst>
                <a:ext uri="{FF2B5EF4-FFF2-40B4-BE49-F238E27FC236}">
                  <a16:creationId xmlns:a16="http://schemas.microsoft.com/office/drawing/2014/main" id="{32996F1E-A6BB-48B2-BD09-962BEBBC3CD0}"/>
                </a:ext>
              </a:extLst>
            </p:cNvPr>
            <p:cNvSpPr/>
            <p:nvPr/>
          </p:nvSpPr>
          <p:spPr bwMode="auto">
            <a:xfrm>
              <a:off x="8305799" y="3154680"/>
              <a:ext cx="457201" cy="274320"/>
            </a:xfrm>
            <a:prstGeom prst="ellipse">
              <a:avLst/>
            </a:prstGeom>
            <a:noFill/>
            <a:ln w="127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488" tIns="44450" rIns="90488" bIns="4445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1" u="none" strike="noStrike" cap="none" normalizeH="0" baseline="0">
                <a:ln>
                  <a:noFill/>
                </a:ln>
                <a:solidFill>
                  <a:srgbClr val="000099"/>
                </a:solidFill>
                <a:effectLst/>
                <a:latin typeface="Arial" charset="0"/>
                <a:cs typeface="Arial" charset="0"/>
              </a:endParaRPr>
            </a:p>
          </p:txBody>
        </p:sp>
        <p:cxnSp>
          <p:nvCxnSpPr>
            <p:cNvPr id="9" name="Straight Arrow Connector 8">
              <a:extLst>
                <a:ext uri="{FF2B5EF4-FFF2-40B4-BE49-F238E27FC236}">
                  <a16:creationId xmlns:a16="http://schemas.microsoft.com/office/drawing/2014/main" id="{8CBB8247-7234-4636-8678-04E45B33A864}"/>
                </a:ext>
              </a:extLst>
            </p:cNvPr>
            <p:cNvCxnSpPr>
              <a:cxnSpLocks/>
              <a:stCxn id="22" idx="7"/>
              <a:endCxn id="7" idx="3"/>
            </p:cNvCxnSpPr>
            <p:nvPr/>
          </p:nvCxnSpPr>
          <p:spPr bwMode="auto">
            <a:xfrm flipV="1">
              <a:off x="6333844" y="2214963"/>
              <a:ext cx="2101373" cy="979890"/>
            </a:xfrm>
            <a:prstGeom prst="straightConnector1">
              <a:avLst/>
            </a:prstGeom>
            <a:noFill/>
            <a:ln w="12700" cap="flat" cmpd="sng" algn="ctr">
              <a:solidFill>
                <a:srgbClr val="FF0000"/>
              </a:solidFill>
              <a:prstDash val="solid"/>
              <a:round/>
              <a:headEnd type="triangle" w="med" len="med"/>
              <a:tailEnd type="triangle" w="med" len="med"/>
            </a:ln>
            <a:effectLst/>
          </p:spPr>
        </p:cxnSp>
        <p:cxnSp>
          <p:nvCxnSpPr>
            <p:cNvPr id="26" name="Straight Arrow Connector 25">
              <a:extLst>
                <a:ext uri="{FF2B5EF4-FFF2-40B4-BE49-F238E27FC236}">
                  <a16:creationId xmlns:a16="http://schemas.microsoft.com/office/drawing/2014/main" id="{DBF57E37-FB7B-455F-90E5-6C9969DE2219}"/>
                </a:ext>
              </a:extLst>
            </p:cNvPr>
            <p:cNvCxnSpPr>
              <a:cxnSpLocks/>
              <a:stCxn id="23" idx="7"/>
              <a:endCxn id="21" idx="3"/>
            </p:cNvCxnSpPr>
            <p:nvPr/>
          </p:nvCxnSpPr>
          <p:spPr bwMode="auto">
            <a:xfrm flipV="1">
              <a:off x="8696044" y="2910582"/>
              <a:ext cx="242648" cy="284271"/>
            </a:xfrm>
            <a:prstGeom prst="straightConnector1">
              <a:avLst/>
            </a:prstGeom>
            <a:noFill/>
            <a:ln w="12700" cap="flat" cmpd="sng" algn="ctr">
              <a:solidFill>
                <a:srgbClr val="FF0000"/>
              </a:solidFill>
              <a:prstDash val="solid"/>
              <a:round/>
              <a:headEnd type="triangle" w="med" len="med"/>
              <a:tailEnd type="triangle" w="med" len="med"/>
            </a:ln>
            <a:effectLst/>
          </p:spPr>
        </p:cxnSp>
      </p:grp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51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8" dur="500"/>
                                        <p:tgtEl>
                                          <p:spTgt spid="5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297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13" dur="500"/>
                                        <p:tgtEl>
                                          <p:spTgt spid="297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5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"/>
                            </p:stCondLst>
                            <p:childTnLst>
                              <p:par>
                                <p:cTn id="2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/>
                                        <p:tgtEl>
                                          <p:spTgt spid="51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38" dur="500"/>
                                        <p:tgtEl>
                                          <p:spTgt spid="5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00"/>
                            </p:stCondLst>
                            <p:childTnLst>
                              <p:par>
                                <p:cTn id="40" presetID="1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/>
                                        <p:tgtEl>
                                          <p:spTgt spid="51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43" dur="500"/>
                                        <p:tgtEl>
                                          <p:spTgt spid="5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000"/>
                            </p:stCondLst>
                            <p:childTnLst>
                              <p:par>
                                <p:cTn id="45" presetID="1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/>
                                        <p:tgtEl>
                                          <p:spTgt spid="51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48" dur="500"/>
                                        <p:tgtEl>
                                          <p:spTgt spid="5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500"/>
                            </p:stCondLst>
                            <p:childTnLst>
                              <p:par>
                                <p:cTn id="5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1000"/>
                            </p:stCondLst>
                            <p:childTnLst>
                              <p:par>
                                <p:cTn id="5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1500"/>
                            </p:stCondLst>
                            <p:childTnLst>
                              <p:par>
                                <p:cTn id="6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9" grpId="0" animBg="1"/>
      <p:bldP spid="5133" grpId="0" animBg="1"/>
      <p:bldP spid="11" grpId="0"/>
      <p:bldP spid="13" grpId="0"/>
      <p:bldP spid="1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itle 1">
            <a:extLst>
              <a:ext uri="{FF2B5EF4-FFF2-40B4-BE49-F238E27FC236}">
                <a16:creationId xmlns:a16="http://schemas.microsoft.com/office/drawing/2014/main" id="{B8D0CD9E-36A2-4A98-9FA2-B322273F942F}"/>
              </a:ext>
            </a:extLst>
          </p:cNvPr>
          <p:cNvSpPr>
            <a:spLocks noGrp="1" noChangeArrowheads="1"/>
          </p:cNvSpPr>
          <p:nvPr>
            <p:ph type="title" sz="quarter"/>
          </p:nvPr>
        </p:nvSpPr>
        <p:spPr>
          <a:xfrm>
            <a:off x="3712290" y="276523"/>
            <a:ext cx="2478245" cy="588366"/>
          </a:xfrm>
        </p:spPr>
        <p:txBody>
          <a:bodyPr/>
          <a:lstStyle/>
          <a:p>
            <a:r>
              <a:rPr lang="en-US" altLang="en-US" dirty="0"/>
              <a:t>Other cases</a:t>
            </a:r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C7B6EE7E-C94B-4DB8-83E4-1072BC1034F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0" y="1298980"/>
            <a:ext cx="13843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 i="0">
                <a:latin typeface="Arial" panose="020B0604020202020204" pitchFamily="34" charset="0"/>
              </a:rPr>
              <a:t>Wet Vapor:</a:t>
            </a:r>
          </a:p>
        </p:txBody>
      </p:sp>
      <p:sp>
        <p:nvSpPr>
          <p:cNvPr id="9" name="Rectangle 7">
            <a:extLst>
              <a:ext uri="{FF2B5EF4-FFF2-40B4-BE49-F238E27FC236}">
                <a16:creationId xmlns:a16="http://schemas.microsoft.com/office/drawing/2014/main" id="{7CFA89D5-7AB8-4674-952C-65900D21E24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6388" y="2129243"/>
            <a:ext cx="1824037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 i="0">
                <a:latin typeface="Arial" panose="020B0604020202020204" pitchFamily="34" charset="0"/>
              </a:rPr>
              <a:t>Solids, liquids:</a:t>
            </a:r>
          </a:p>
        </p:txBody>
      </p:sp>
      <p:sp>
        <p:nvSpPr>
          <p:cNvPr id="10" name="Rectangle 8">
            <a:extLst>
              <a:ext uri="{FF2B5EF4-FFF2-40B4-BE49-F238E27FC236}">
                <a16:creationId xmlns:a16="http://schemas.microsoft.com/office/drawing/2014/main" id="{3E70B08C-8922-480F-BD00-3E3182F6559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14600" y="2151468"/>
            <a:ext cx="3806825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/>
              <a:t>c</a:t>
            </a:r>
            <a:r>
              <a:rPr lang="en-US" altLang="en-US" sz="1800" baseline="-25000"/>
              <a:t>p</a:t>
            </a:r>
            <a:r>
              <a:rPr lang="en-US" altLang="en-US" sz="1800"/>
              <a:t> </a:t>
            </a:r>
            <a:r>
              <a:rPr lang="en-US" altLang="en-US" sz="1800" i="0">
                <a:latin typeface="Symbol" panose="05050102010706020507" pitchFamily="18" charset="2"/>
              </a:rPr>
              <a:t>@</a:t>
            </a:r>
            <a:r>
              <a:rPr lang="en-US" altLang="en-US" sz="1800" i="0">
                <a:latin typeface="Arial" panose="020B0604020202020204" pitchFamily="34" charset="0"/>
              </a:rPr>
              <a:t> </a:t>
            </a:r>
            <a:r>
              <a:rPr lang="en-US" altLang="en-US" sz="1800"/>
              <a:t>c</a:t>
            </a:r>
            <a:r>
              <a:rPr lang="en-US" altLang="en-US" sz="1800" baseline="-25000"/>
              <a:t>v</a:t>
            </a:r>
            <a:r>
              <a:rPr lang="en-US" altLang="en-US" sz="1800" i="0">
                <a:latin typeface="Arial" panose="020B0604020202020204" pitchFamily="34" charset="0"/>
              </a:rPr>
              <a:t> </a:t>
            </a:r>
            <a:r>
              <a:rPr lang="en-US" altLang="en-US" sz="1800" i="0">
                <a:latin typeface="Symbol" panose="05050102010706020507" pitchFamily="18" charset="2"/>
              </a:rPr>
              <a:t>@</a:t>
            </a:r>
            <a:r>
              <a:rPr lang="en-US" altLang="en-US" sz="1800" i="0">
                <a:latin typeface="Arial" panose="020B0604020202020204" pitchFamily="34" charset="0"/>
              </a:rPr>
              <a:t> Constant </a:t>
            </a:r>
            <a:r>
              <a:rPr lang="en-US" altLang="en-US" sz="1800"/>
              <a:t>c</a:t>
            </a:r>
            <a:r>
              <a:rPr lang="en-US" altLang="en-US" sz="1800" i="0">
                <a:latin typeface="Arial" panose="020B0604020202020204" pitchFamily="34" charset="0"/>
              </a:rPr>
              <a:t> ;  </a:t>
            </a:r>
            <a:r>
              <a:rPr lang="en-US" altLang="en-US" sz="1800">
                <a:latin typeface="Monotype Corsiva" panose="03010101010201010101" pitchFamily="66" charset="0"/>
              </a:rPr>
              <a:t>v</a:t>
            </a:r>
            <a:r>
              <a:rPr lang="en-US" altLang="en-US" sz="1800" i="0">
                <a:latin typeface="Arial" panose="020B0604020202020204" pitchFamily="34" charset="0"/>
              </a:rPr>
              <a:t> </a:t>
            </a:r>
            <a:r>
              <a:rPr lang="en-US" altLang="en-US" sz="1800" i="0">
                <a:latin typeface="Symbol" panose="05050102010706020507" pitchFamily="18" charset="2"/>
              </a:rPr>
              <a:t>@</a:t>
            </a:r>
            <a:r>
              <a:rPr lang="en-US" altLang="en-US" sz="1800" i="0">
                <a:latin typeface="Arial" panose="020B0604020202020204" pitchFamily="34" charset="0"/>
              </a:rPr>
              <a:t> constant</a:t>
            </a:r>
          </a:p>
        </p:txBody>
      </p:sp>
      <p:graphicFrame>
        <p:nvGraphicFramePr>
          <p:cNvPr id="11" name="Object 6">
            <a:extLst>
              <a:ext uri="{FF2B5EF4-FFF2-40B4-BE49-F238E27FC236}">
                <a16:creationId xmlns:a16="http://schemas.microsoft.com/office/drawing/2014/main" id="{5B4D9ACE-E206-4914-B55F-81AC2B3F0C2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28651359"/>
              </p:ext>
            </p:extLst>
          </p:nvPr>
        </p:nvGraphicFramePr>
        <p:xfrm>
          <a:off x="2743200" y="1298980"/>
          <a:ext cx="2005013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002865" imgH="215806" progId="Equation.3">
                  <p:embed/>
                </p:oleObj>
              </mc:Choice>
              <mc:Fallback>
                <p:oleObj name="Equation" r:id="rId3" imgW="1002865" imgH="215806" progId="Equation.3">
                  <p:embed/>
                  <p:pic>
                    <p:nvPicPr>
                      <p:cNvPr id="11" name="Object 6">
                        <a:extLst>
                          <a:ext uri="{FF2B5EF4-FFF2-40B4-BE49-F238E27FC236}">
                            <a16:creationId xmlns:a16="http://schemas.microsoft.com/office/drawing/2014/main" id="{5B4D9ACE-E206-4914-B55F-81AC2B3F0C2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3200" y="1298980"/>
                        <a:ext cx="2005013" cy="43180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ffectLst>
                        <a:outerShdw dist="107763" dir="2700000" algn="ctr" rotWithShape="0">
                          <a:srgbClr val="808080">
                            <a:alpha val="50000"/>
                          </a:srgbClr>
                        </a:outerShdw>
                      </a:effectLst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7">
            <a:extLst>
              <a:ext uri="{FF2B5EF4-FFF2-40B4-BE49-F238E27FC236}">
                <a16:creationId xmlns:a16="http://schemas.microsoft.com/office/drawing/2014/main" id="{AB1D2896-C9D9-407A-B79B-CEC7B72E53C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60401915"/>
              </p:ext>
            </p:extLst>
          </p:nvPr>
        </p:nvGraphicFramePr>
        <p:xfrm>
          <a:off x="7059613" y="2114955"/>
          <a:ext cx="21336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066800" imgH="190500" progId="Equation.3">
                  <p:embed/>
                </p:oleObj>
              </mc:Choice>
              <mc:Fallback>
                <p:oleObj name="Equation" r:id="rId5" imgW="1066800" imgH="190500" progId="Equation.3">
                  <p:embed/>
                  <p:pic>
                    <p:nvPicPr>
                      <p:cNvPr id="12" name="Object 7">
                        <a:extLst>
                          <a:ext uri="{FF2B5EF4-FFF2-40B4-BE49-F238E27FC236}">
                            <a16:creationId xmlns:a16="http://schemas.microsoft.com/office/drawing/2014/main" id="{AB1D2896-C9D9-407A-B79B-CEC7B72E53C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59613" y="2114955"/>
                        <a:ext cx="2133600" cy="38100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ffectLst>
                        <a:outerShdw dist="107763" dir="2700000" algn="ctr" rotWithShape="0">
                          <a:srgbClr val="808080">
                            <a:alpha val="50000"/>
                          </a:srgbClr>
                        </a:outerShdw>
                      </a:effectLst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Rectangle 5">
            <a:extLst>
              <a:ext uri="{FF2B5EF4-FFF2-40B4-BE49-F238E27FC236}">
                <a16:creationId xmlns:a16="http://schemas.microsoft.com/office/drawing/2014/main" id="{06105DFF-5314-4CCD-A186-348FAF1EDAB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8125" y="3244850"/>
            <a:ext cx="1644650" cy="36830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 lIns="90488" tIns="44450" rIns="90488" bIns="44450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 i="0">
                <a:latin typeface="Arial" panose="020B0604020202020204" pitchFamily="34" charset="0"/>
              </a:rPr>
              <a:t>Gas mixtures</a:t>
            </a:r>
          </a:p>
        </p:txBody>
      </p:sp>
      <p:sp>
        <p:nvSpPr>
          <p:cNvPr id="19" name="Rectangle 5">
            <a:extLst>
              <a:ext uri="{FF2B5EF4-FFF2-40B4-BE49-F238E27FC236}">
                <a16:creationId xmlns:a16="http://schemas.microsoft.com/office/drawing/2014/main" id="{C3EADFB9-ABE3-4F83-B2A4-7688A6DB59A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738" y="1279525"/>
            <a:ext cx="9906000" cy="45720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lIns="90488" tIns="44450" rIns="90488" bIns="44450" anchor="ctr">
            <a:spAutoFit/>
          </a:bodyPr>
          <a:lstStyle/>
          <a:p>
            <a:pPr>
              <a:defRPr/>
            </a:pPr>
            <a:endParaRPr lang="en-US"/>
          </a:p>
        </p:txBody>
      </p:sp>
      <p:sp>
        <p:nvSpPr>
          <p:cNvPr id="23" name="Rectangle 9">
            <a:extLst>
              <a:ext uri="{FF2B5EF4-FFF2-40B4-BE49-F238E27FC236}">
                <a16:creationId xmlns:a16="http://schemas.microsoft.com/office/drawing/2014/main" id="{077DA00B-7A43-4D6E-A19E-B3C32AD51E9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738" y="2743200"/>
            <a:ext cx="9906000" cy="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lIns="90488" tIns="44450" rIns="90488" bIns="44450" anchor="ctr">
            <a:spAutoFit/>
          </a:bodyPr>
          <a:lstStyle/>
          <a:p>
            <a:pPr>
              <a:defRPr/>
            </a:pPr>
            <a:endParaRPr lang="en-US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857D48CF-D396-4E45-BA90-D58F07371F80}"/>
              </a:ext>
            </a:extLst>
          </p:cNvPr>
          <p:cNvSpPr/>
          <p:nvPr/>
        </p:nvSpPr>
        <p:spPr bwMode="auto">
          <a:xfrm>
            <a:off x="5410200" y="3429000"/>
            <a:ext cx="4038600" cy="1981162"/>
          </a:xfrm>
          <a:prstGeom prst="rect">
            <a:avLst/>
          </a:prstGeom>
          <a:pattFill prst="dkUpDiag">
            <a:fgClr>
              <a:schemeClr val="tx1"/>
            </a:fgClr>
            <a:bgClr>
              <a:schemeClr val="bg1"/>
            </a:bgClr>
          </a:patt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0488" tIns="44450" rIns="90488" bIns="4445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1" u="none" strike="noStrike" cap="none" normalizeH="0" baseline="0">
              <a:ln>
                <a:noFill/>
              </a:ln>
              <a:solidFill>
                <a:srgbClr val="000099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98B52055-A374-498A-A7CC-375DF8D50362}"/>
              </a:ext>
            </a:extLst>
          </p:cNvPr>
          <p:cNvSpPr/>
          <p:nvPr/>
        </p:nvSpPr>
        <p:spPr bwMode="auto">
          <a:xfrm>
            <a:off x="5562600" y="3581400"/>
            <a:ext cx="3733800" cy="1676400"/>
          </a:xfrm>
          <a:prstGeom prst="rect">
            <a:avLst/>
          </a:prstGeom>
          <a:solidFill>
            <a:srgbClr val="FF33CC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488" tIns="44450" rIns="90488" bIns="4445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1" u="none" strike="noStrike" cap="none" normalizeH="0" baseline="0">
              <a:ln>
                <a:noFill/>
              </a:ln>
              <a:solidFill>
                <a:srgbClr val="000099"/>
              </a:solidFill>
              <a:effectLst/>
              <a:latin typeface="Arial" charset="0"/>
              <a:cs typeface="Arial" charset="0"/>
            </a:endParaRP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5198BA44-9E61-4CEB-8432-845CFD06F129}"/>
              </a:ext>
            </a:extLst>
          </p:cNvPr>
          <p:cNvGrpSpPr/>
          <p:nvPr/>
        </p:nvGrpSpPr>
        <p:grpSpPr>
          <a:xfrm>
            <a:off x="5562600" y="3581400"/>
            <a:ext cx="3733800" cy="1677076"/>
            <a:chOff x="5562600" y="3809324"/>
            <a:chExt cx="3733800" cy="1677076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01287D70-D2BB-47B9-9CFA-34D22BFD621C}"/>
                </a:ext>
              </a:extLst>
            </p:cNvPr>
            <p:cNvSpPr/>
            <p:nvPr/>
          </p:nvSpPr>
          <p:spPr bwMode="auto">
            <a:xfrm>
              <a:off x="5562600" y="3810000"/>
              <a:ext cx="1497013" cy="1676400"/>
            </a:xfrm>
            <a:prstGeom prst="rect">
              <a:avLst/>
            </a:prstGeom>
            <a:solidFill>
              <a:srgbClr val="FF0000"/>
            </a:solidFill>
            <a:ln w="1270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0488" tIns="44450" rIns="90488" bIns="4445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1" u="none" strike="noStrike" cap="none" normalizeH="0" baseline="0" dirty="0">
                <a:ln>
                  <a:noFill/>
                </a:ln>
                <a:solidFill>
                  <a:srgbClr val="000099"/>
                </a:solidFill>
                <a:effectLst/>
                <a:latin typeface="Arial" charset="0"/>
                <a:cs typeface="Arial" charset="0"/>
              </a:endParaRPr>
            </a:p>
          </p:txBody>
        </p:sp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1E760AA2-C15E-416F-A193-A6B09C383F9E}"/>
                </a:ext>
              </a:extLst>
            </p:cNvPr>
            <p:cNvSpPr/>
            <p:nvPr/>
          </p:nvSpPr>
          <p:spPr bwMode="auto">
            <a:xfrm>
              <a:off x="7059613" y="3809324"/>
              <a:ext cx="2236787" cy="1676400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 w="1270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488" tIns="44450" rIns="90488" bIns="4445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1" u="none" strike="noStrike" cap="none" normalizeH="0" baseline="0">
                <a:ln>
                  <a:noFill/>
                </a:ln>
                <a:solidFill>
                  <a:srgbClr val="000099"/>
                </a:solidFill>
                <a:effectLst/>
                <a:latin typeface="Arial" charset="0"/>
                <a:cs typeface="Arial" charset="0"/>
              </a:endParaRPr>
            </a:p>
          </p:txBody>
        </p:sp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E6CD4107-2071-4C4D-B870-199BA5E18613}"/>
                </a:ext>
              </a:extLst>
            </p:cNvPr>
            <p:cNvSpPr txBox="1"/>
            <p:nvPr/>
          </p:nvSpPr>
          <p:spPr>
            <a:xfrm>
              <a:off x="6117683" y="4416691"/>
              <a:ext cx="40748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i="0" dirty="0">
                  <a:solidFill>
                    <a:schemeClr val="bg1"/>
                  </a:solidFill>
                </a:rPr>
                <a:t>A</a:t>
              </a:r>
            </a:p>
          </p:txBody>
        </p:sp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id="{AC949740-3820-444B-92AD-5EC6EFF49A0B}"/>
                </a:ext>
              </a:extLst>
            </p:cNvPr>
            <p:cNvSpPr txBox="1"/>
            <p:nvPr/>
          </p:nvSpPr>
          <p:spPr>
            <a:xfrm>
              <a:off x="8001000" y="4435016"/>
              <a:ext cx="40748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i="0" dirty="0">
                  <a:solidFill>
                    <a:schemeClr val="bg1"/>
                  </a:solidFill>
                </a:rPr>
                <a:t>B</a:t>
              </a:r>
            </a:p>
          </p:txBody>
        </p:sp>
      </p:grp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292F23AA-E089-448A-91C7-F5917FE6E472}"/>
              </a:ext>
            </a:extLst>
          </p:cNvPr>
          <p:cNvCxnSpPr/>
          <p:nvPr/>
        </p:nvCxnSpPr>
        <p:spPr bwMode="auto">
          <a:xfrm>
            <a:off x="7059613" y="3581400"/>
            <a:ext cx="0" cy="1676400"/>
          </a:xfrm>
          <a:prstGeom prst="line">
            <a:avLst/>
          </a:prstGeom>
          <a:ln w="38100"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aphicFrame>
        <p:nvGraphicFramePr>
          <p:cNvPr id="15" name="Object 14">
            <a:extLst>
              <a:ext uri="{FF2B5EF4-FFF2-40B4-BE49-F238E27FC236}">
                <a16:creationId xmlns:a16="http://schemas.microsoft.com/office/drawing/2014/main" id="{8BFC59B9-0CA6-4277-8A56-F741F87B22D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64829146"/>
              </p:ext>
            </p:extLst>
          </p:nvPr>
        </p:nvGraphicFramePr>
        <p:xfrm>
          <a:off x="877854" y="3749676"/>
          <a:ext cx="1755180" cy="400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1002960" imgH="228600" progId="Equation.DSMT4">
                  <p:embed/>
                </p:oleObj>
              </mc:Choice>
              <mc:Fallback>
                <p:oleObj name="Equation" r:id="rId7" imgW="1002960" imgH="228600" progId="Equation.DSMT4">
                  <p:embed/>
                  <p:pic>
                    <p:nvPicPr>
                      <p:cNvPr id="15" name="Object 14">
                        <a:extLst>
                          <a:ext uri="{FF2B5EF4-FFF2-40B4-BE49-F238E27FC236}">
                            <a16:creationId xmlns:a16="http://schemas.microsoft.com/office/drawing/2014/main" id="{8BFC59B9-0CA6-4277-8A56-F741F87B22D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877854" y="3749676"/>
                        <a:ext cx="1755180" cy="4000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>
            <a:extLst>
              <a:ext uri="{FF2B5EF4-FFF2-40B4-BE49-F238E27FC236}">
                <a16:creationId xmlns:a16="http://schemas.microsoft.com/office/drawing/2014/main" id="{B23393BC-8CCC-4ABF-B861-EB4A36EDBBF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557837"/>
              </p:ext>
            </p:extLst>
          </p:nvPr>
        </p:nvGraphicFramePr>
        <p:xfrm>
          <a:off x="499083" y="4159231"/>
          <a:ext cx="3866940" cy="9109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2209680" imgH="520560" progId="Equation.DSMT4">
                  <p:embed/>
                </p:oleObj>
              </mc:Choice>
              <mc:Fallback>
                <p:oleObj name="Equation" r:id="rId9" imgW="2209680" imgH="520560" progId="Equation.DSMT4">
                  <p:embed/>
                  <p:pic>
                    <p:nvPicPr>
                      <p:cNvPr id="17" name="Object 16">
                        <a:extLst>
                          <a:ext uri="{FF2B5EF4-FFF2-40B4-BE49-F238E27FC236}">
                            <a16:creationId xmlns:a16="http://schemas.microsoft.com/office/drawing/2014/main" id="{B23393BC-8CCC-4ABF-B861-EB4A36EDBBF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499083" y="4159231"/>
                        <a:ext cx="3866940" cy="91098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7">
            <a:extLst>
              <a:ext uri="{FF2B5EF4-FFF2-40B4-BE49-F238E27FC236}">
                <a16:creationId xmlns:a16="http://schemas.microsoft.com/office/drawing/2014/main" id="{F5757560-5E4A-4B22-A08F-E428870B56E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37911783"/>
              </p:ext>
            </p:extLst>
          </p:nvPr>
        </p:nvGraphicFramePr>
        <p:xfrm>
          <a:off x="499083" y="5108820"/>
          <a:ext cx="3866940" cy="9109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2209680" imgH="520560" progId="Equation.DSMT4">
                  <p:embed/>
                </p:oleObj>
              </mc:Choice>
              <mc:Fallback>
                <p:oleObj name="Equation" r:id="rId11" imgW="2209680" imgH="520560" progId="Equation.DSMT4">
                  <p:embed/>
                  <p:pic>
                    <p:nvPicPr>
                      <p:cNvPr id="18" name="Object 17">
                        <a:extLst>
                          <a:ext uri="{FF2B5EF4-FFF2-40B4-BE49-F238E27FC236}">
                            <a16:creationId xmlns:a16="http://schemas.microsoft.com/office/drawing/2014/main" id="{F5757560-5E4A-4B22-A08F-E428870B56E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499083" y="5108820"/>
                        <a:ext cx="3866940" cy="91098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8" name="Group 27">
            <a:extLst>
              <a:ext uri="{FF2B5EF4-FFF2-40B4-BE49-F238E27FC236}">
                <a16:creationId xmlns:a16="http://schemas.microsoft.com/office/drawing/2014/main" id="{D4A86D9B-8037-47BB-9ACA-A804C39CDF27}"/>
              </a:ext>
            </a:extLst>
          </p:cNvPr>
          <p:cNvGrpSpPr/>
          <p:nvPr/>
        </p:nvGrpSpPr>
        <p:grpSpPr>
          <a:xfrm>
            <a:off x="3886200" y="3258234"/>
            <a:ext cx="1189247" cy="2062361"/>
            <a:chOff x="3886200" y="3258234"/>
            <a:chExt cx="1189247" cy="2062361"/>
          </a:xfrm>
        </p:grpSpPr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7EC8FB19-B3A3-4D6A-B93F-6D35A829E12C}"/>
                </a:ext>
              </a:extLst>
            </p:cNvPr>
            <p:cNvSpPr txBox="1"/>
            <p:nvPr/>
          </p:nvSpPr>
          <p:spPr>
            <a:xfrm>
              <a:off x="3916155" y="3258234"/>
              <a:ext cx="1159292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/>
                <a:t>Partial</a:t>
              </a:r>
            </a:p>
            <a:p>
              <a:pPr algn="ctr"/>
              <a:r>
                <a:rPr lang="en-US" dirty="0"/>
                <a:t>pressure</a:t>
              </a:r>
            </a:p>
          </p:txBody>
        </p:sp>
        <p:cxnSp>
          <p:nvCxnSpPr>
            <p:cNvPr id="25" name="Straight Arrow Connector 24">
              <a:extLst>
                <a:ext uri="{FF2B5EF4-FFF2-40B4-BE49-F238E27FC236}">
                  <a16:creationId xmlns:a16="http://schemas.microsoft.com/office/drawing/2014/main" id="{4739118E-FB66-49C5-99CE-935FEC9792BF}"/>
                </a:ext>
              </a:extLst>
            </p:cNvPr>
            <p:cNvCxnSpPr>
              <a:stCxn id="20" idx="2"/>
            </p:cNvCxnSpPr>
            <p:nvPr/>
          </p:nvCxnSpPr>
          <p:spPr bwMode="auto">
            <a:xfrm flipH="1">
              <a:off x="3886200" y="3904565"/>
              <a:ext cx="609601" cy="438835"/>
            </a:xfrm>
            <a:prstGeom prst="straightConnector1">
              <a:avLst/>
            </a:prstGeom>
            <a:noFill/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cxnSp>
          <p:nvCxnSpPr>
            <p:cNvPr id="31" name="Straight Arrow Connector 30">
              <a:extLst>
                <a:ext uri="{FF2B5EF4-FFF2-40B4-BE49-F238E27FC236}">
                  <a16:creationId xmlns:a16="http://schemas.microsoft.com/office/drawing/2014/main" id="{D82DFDA0-3E42-42AF-9BFB-EBB9CFD9065B}"/>
                </a:ext>
              </a:extLst>
            </p:cNvPr>
            <p:cNvCxnSpPr>
              <a:cxnSpLocks/>
              <a:stCxn id="20" idx="2"/>
            </p:cNvCxnSpPr>
            <p:nvPr/>
          </p:nvCxnSpPr>
          <p:spPr bwMode="auto">
            <a:xfrm flipH="1">
              <a:off x="3916157" y="3904565"/>
              <a:ext cx="579644" cy="1416030"/>
            </a:xfrm>
            <a:prstGeom prst="straightConnector1">
              <a:avLst/>
            </a:prstGeom>
            <a:noFill/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</p:grp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1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00"/>
                            </p:stCondLst>
                            <p:childTnLst>
                              <p:par>
                                <p:cTn id="2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5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500"/>
                            </p:stCondLst>
                            <p:childTnLst>
                              <p:par>
                                <p:cTn id="58" presetID="1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6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1000"/>
                            </p:stCondLst>
                            <p:childTnLst>
                              <p:par>
                                <p:cTn id="63" presetID="1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6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  <p:bldP spid="13" grpId="0" animBg="1"/>
      <p:bldP spid="2" grpId="0" animBg="1"/>
      <p:bldP spid="1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>
            <a:extLst>
              <a:ext uri="{FF2B5EF4-FFF2-40B4-BE49-F238E27FC236}">
                <a16:creationId xmlns:a16="http://schemas.microsoft.com/office/drawing/2014/main" id="{864E7407-6BB4-4397-9A85-D0331C72F22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886200" y="276225"/>
            <a:ext cx="2130425" cy="588963"/>
          </a:xfrm>
        </p:spPr>
        <p:txBody>
          <a:bodyPr/>
          <a:lstStyle/>
          <a:p>
            <a:r>
              <a:rPr lang="en-US" altLang="en-US"/>
              <a:t>Summary</a:t>
            </a:r>
          </a:p>
        </p:txBody>
      </p:sp>
      <p:sp>
        <p:nvSpPr>
          <p:cNvPr id="24579" name="TextBox 13">
            <a:extLst>
              <a:ext uri="{FF2B5EF4-FFF2-40B4-BE49-F238E27FC236}">
                <a16:creationId xmlns:a16="http://schemas.microsoft.com/office/drawing/2014/main" id="{7253BDC4-6584-44D4-8284-A4F1627FDC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" y="1133473"/>
            <a:ext cx="2539478" cy="577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42900" indent="-3429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indent="0">
              <a:lnSpc>
                <a:spcPct val="150000"/>
              </a:lnSpc>
              <a:buClr>
                <a:srgbClr val="FF0000"/>
              </a:buClr>
            </a:pPr>
            <a:r>
              <a:rPr lang="en-US" altLang="en-US" sz="2400" dirty="0">
                <a:solidFill>
                  <a:srgbClr val="FF0000"/>
                </a:solidFill>
              </a:rPr>
              <a:t>Gibbs</a:t>
            </a:r>
            <a:r>
              <a:rPr lang="en-US" altLang="en-US" sz="2400" dirty="0"/>
              <a:t> Equation</a:t>
            </a:r>
          </a:p>
        </p:txBody>
      </p:sp>
      <p:sp>
        <p:nvSpPr>
          <p:cNvPr id="24583" name="Rectangle 3">
            <a:extLst>
              <a:ext uri="{FF2B5EF4-FFF2-40B4-BE49-F238E27FC236}">
                <a16:creationId xmlns:a16="http://schemas.microsoft.com/office/drawing/2014/main" id="{450EF237-1E70-4489-BF29-949AC7E62ED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40185" y="735847"/>
            <a:ext cx="6952225" cy="5206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sz="2800" i="0" dirty="0">
                <a:solidFill>
                  <a:schemeClr val="tx1"/>
                </a:solidFill>
              </a:rPr>
              <a:t>Entropy Relations with other Properties</a:t>
            </a:r>
          </a:p>
        </p:txBody>
      </p:sp>
      <p:sp>
        <p:nvSpPr>
          <p:cNvPr id="16" name="Rectangle 5">
            <a:extLst>
              <a:ext uri="{FF2B5EF4-FFF2-40B4-BE49-F238E27FC236}">
                <a16:creationId xmlns:a16="http://schemas.microsoft.com/office/drawing/2014/main" id="{06CF3931-1F2E-430A-AD9A-DA8D9B3F1B3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3739" y="2359750"/>
            <a:ext cx="2694649" cy="459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sz="2400" b="0" i="0" dirty="0">
                <a:solidFill>
                  <a:schemeClr val="tx1"/>
                </a:solidFill>
                <a:latin typeface="Symbol" panose="05050102010706020507" pitchFamily="18" charset="2"/>
              </a:rPr>
              <a:t>D</a:t>
            </a:r>
            <a:r>
              <a:rPr lang="en-US" altLang="en-US" sz="2400" b="0" i="0" dirty="0">
                <a:solidFill>
                  <a:schemeClr val="tx1"/>
                </a:solidFill>
              </a:rPr>
              <a:t>S</a:t>
            </a:r>
            <a:r>
              <a:rPr lang="en-US" altLang="en-US" sz="2400" i="0" dirty="0">
                <a:solidFill>
                  <a:schemeClr val="tx1"/>
                </a:solidFill>
              </a:rPr>
              <a:t> for ideal gas: </a:t>
            </a:r>
          </a:p>
        </p:txBody>
      </p:sp>
      <p:sp>
        <p:nvSpPr>
          <p:cNvPr id="10" name="Text Box 89">
            <a:extLst>
              <a:ext uri="{FF2B5EF4-FFF2-40B4-BE49-F238E27FC236}">
                <a16:creationId xmlns:a16="http://schemas.microsoft.com/office/drawing/2014/main" id="{376038FF-B661-471F-92FD-A2234A16977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77707" y="1259371"/>
            <a:ext cx="2110193" cy="400110"/>
          </a:xfrm>
          <a:prstGeom prst="rect">
            <a:avLst/>
          </a:prstGeom>
          <a:solidFill>
            <a:srgbClr val="FFCC66"/>
          </a:solidFill>
          <a:ln>
            <a:noFill/>
          </a:ln>
          <a:effectLst>
            <a:outerShdw dist="107763" dir="2700000" algn="ctr" rotWithShape="0">
              <a:schemeClr val="bg2"/>
            </a:outerShdw>
          </a:effectLst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2000" b="0" dirty="0"/>
              <a:t>T </a:t>
            </a:r>
            <a:r>
              <a:rPr lang="en-US" altLang="en-US" sz="2000" b="0" dirty="0" err="1"/>
              <a:t>dS</a:t>
            </a:r>
            <a:r>
              <a:rPr lang="en-US" altLang="en-US" sz="2000" b="0" dirty="0"/>
              <a:t> = </a:t>
            </a:r>
            <a:r>
              <a:rPr lang="en-US" altLang="en-US" sz="2000" b="0" dirty="0" err="1"/>
              <a:t>dU</a:t>
            </a:r>
            <a:r>
              <a:rPr lang="en-US" altLang="en-US" sz="2000" b="0" dirty="0"/>
              <a:t> + P </a:t>
            </a:r>
            <a:r>
              <a:rPr lang="en-US" altLang="en-US" sz="2000" b="0" dirty="0" err="1"/>
              <a:t>dV</a:t>
            </a:r>
            <a:r>
              <a:rPr lang="en-US" altLang="en-US" sz="2000" b="0" dirty="0"/>
              <a:t> </a:t>
            </a:r>
          </a:p>
        </p:txBody>
      </p:sp>
      <p:sp>
        <p:nvSpPr>
          <p:cNvPr id="11" name="Text Box 89">
            <a:extLst>
              <a:ext uri="{FF2B5EF4-FFF2-40B4-BE49-F238E27FC236}">
                <a16:creationId xmlns:a16="http://schemas.microsoft.com/office/drawing/2014/main" id="{622B8391-8486-4C03-9141-9DB789B05EF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77707" y="1825910"/>
            <a:ext cx="2076787" cy="400110"/>
          </a:xfrm>
          <a:prstGeom prst="rect">
            <a:avLst/>
          </a:prstGeom>
          <a:solidFill>
            <a:srgbClr val="FFCC66"/>
          </a:solidFill>
          <a:ln>
            <a:noFill/>
          </a:ln>
          <a:effectLst>
            <a:outerShdw dist="107763" dir="2700000" algn="ctr" rotWithShape="0">
              <a:schemeClr val="bg2"/>
            </a:outerShdw>
          </a:effectLst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2000" b="0" dirty="0"/>
              <a:t>T </a:t>
            </a:r>
            <a:r>
              <a:rPr lang="en-US" altLang="en-US" sz="2000" b="0" dirty="0" err="1"/>
              <a:t>dS</a:t>
            </a:r>
            <a:r>
              <a:rPr lang="en-US" altLang="en-US" sz="2000" b="0" dirty="0"/>
              <a:t> = </a:t>
            </a:r>
            <a:r>
              <a:rPr lang="en-US" altLang="en-US" sz="2000" b="0" dirty="0" err="1"/>
              <a:t>dH</a:t>
            </a:r>
            <a:r>
              <a:rPr lang="en-US" altLang="en-US" sz="2000" b="0" dirty="0"/>
              <a:t> – V </a:t>
            </a:r>
            <a:r>
              <a:rPr lang="en-US" altLang="en-US" sz="2000" b="0" dirty="0" err="1"/>
              <a:t>dP</a:t>
            </a:r>
            <a:r>
              <a:rPr lang="en-US" altLang="en-US" sz="2000" b="0" dirty="0"/>
              <a:t> </a:t>
            </a:r>
          </a:p>
        </p:txBody>
      </p:sp>
      <p:sp>
        <p:nvSpPr>
          <p:cNvPr id="12" name="Rectangle 5">
            <a:extLst>
              <a:ext uri="{FF2B5EF4-FFF2-40B4-BE49-F238E27FC236}">
                <a16:creationId xmlns:a16="http://schemas.microsoft.com/office/drawing/2014/main" id="{09196125-9E95-4BBE-B730-B3DF425DBFA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2922" y="4126045"/>
            <a:ext cx="3464091" cy="459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sz="2400" b="0" i="0" dirty="0">
                <a:solidFill>
                  <a:schemeClr val="tx1"/>
                </a:solidFill>
                <a:latin typeface="Symbol" panose="05050102010706020507" pitchFamily="18" charset="2"/>
              </a:rPr>
              <a:t>D</a:t>
            </a:r>
            <a:r>
              <a:rPr lang="en-US" altLang="en-US" sz="2400" b="0" i="0" dirty="0">
                <a:solidFill>
                  <a:schemeClr val="tx1"/>
                </a:solidFill>
              </a:rPr>
              <a:t>S</a:t>
            </a:r>
            <a:r>
              <a:rPr lang="en-US" altLang="en-US" sz="2400" i="0" dirty="0">
                <a:solidFill>
                  <a:schemeClr val="tx1"/>
                </a:solidFill>
              </a:rPr>
              <a:t> for semi-ideal gas: </a:t>
            </a:r>
          </a:p>
        </p:txBody>
      </p:sp>
      <p:graphicFrame>
        <p:nvGraphicFramePr>
          <p:cNvPr id="13" name="Object 3">
            <a:extLst>
              <a:ext uri="{FF2B5EF4-FFF2-40B4-BE49-F238E27FC236}">
                <a16:creationId xmlns:a16="http://schemas.microsoft.com/office/drawing/2014/main" id="{B032E336-3801-4E57-A384-1B97CD4AFAF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91597278"/>
              </p:ext>
            </p:extLst>
          </p:nvPr>
        </p:nvGraphicFramePr>
        <p:xfrm>
          <a:off x="676072" y="4588388"/>
          <a:ext cx="6092825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048000" imgH="419100" progId="Equation.3">
                  <p:embed/>
                </p:oleObj>
              </mc:Choice>
              <mc:Fallback>
                <p:oleObj name="Equation" r:id="rId4" imgW="3048000" imgH="419100" progId="Equation.3">
                  <p:embed/>
                  <p:pic>
                    <p:nvPicPr>
                      <p:cNvPr id="13" name="Object 3">
                        <a:extLst>
                          <a:ext uri="{FF2B5EF4-FFF2-40B4-BE49-F238E27FC236}">
                            <a16:creationId xmlns:a16="http://schemas.microsoft.com/office/drawing/2014/main" id="{B032E336-3801-4E57-A384-1B97CD4AFAF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6072" y="4588388"/>
                        <a:ext cx="6092825" cy="83820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ffectLst>
                        <a:outerShdw dist="107763" dir="2700000" algn="ctr" rotWithShape="0">
                          <a:srgbClr val="808080">
                            <a:alpha val="50000"/>
                          </a:srgbClr>
                        </a:outerShdw>
                      </a:effectLst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4">
            <a:extLst>
              <a:ext uri="{FF2B5EF4-FFF2-40B4-BE49-F238E27FC236}">
                <a16:creationId xmlns:a16="http://schemas.microsoft.com/office/drawing/2014/main" id="{FA3EDA95-65A5-4E3F-B361-26909A029DC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80433628"/>
              </p:ext>
            </p:extLst>
          </p:nvPr>
        </p:nvGraphicFramePr>
        <p:xfrm>
          <a:off x="609600" y="3026040"/>
          <a:ext cx="62230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733800" imgH="228600" progId="Equation.3">
                  <p:embed/>
                </p:oleObj>
              </mc:Choice>
              <mc:Fallback>
                <p:oleObj name="Equation" r:id="rId6" imgW="3733800" imgH="228600" progId="Equation.3">
                  <p:embed/>
                  <p:pic>
                    <p:nvPicPr>
                      <p:cNvPr id="15" name="Object 4">
                        <a:extLst>
                          <a:ext uri="{FF2B5EF4-FFF2-40B4-BE49-F238E27FC236}">
                            <a16:creationId xmlns:a16="http://schemas.microsoft.com/office/drawing/2014/main" id="{FA3EDA95-65A5-4E3F-B361-26909A029DC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3026040"/>
                        <a:ext cx="6223000" cy="38100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ffectLst>
                        <a:outerShdw dist="107763" dir="2700000" algn="ctr" rotWithShape="0">
                          <a:srgbClr val="808080">
                            <a:alpha val="50000"/>
                          </a:srgbClr>
                        </a:outerShdw>
                      </a:effectLst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2" name="Group 21">
            <a:extLst>
              <a:ext uri="{FF2B5EF4-FFF2-40B4-BE49-F238E27FC236}">
                <a16:creationId xmlns:a16="http://schemas.microsoft.com/office/drawing/2014/main" id="{E8A107C2-A8A1-4F7A-AB0A-435B29BABF3D}"/>
              </a:ext>
            </a:extLst>
          </p:cNvPr>
          <p:cNvGrpSpPr/>
          <p:nvPr/>
        </p:nvGrpSpPr>
        <p:grpSpPr>
          <a:xfrm>
            <a:off x="4582054" y="2099949"/>
            <a:ext cx="2547173" cy="2634928"/>
            <a:chOff x="7358827" y="2160484"/>
            <a:chExt cx="2547173" cy="2634928"/>
          </a:xfrm>
        </p:grpSpPr>
        <p:sp>
          <p:nvSpPr>
            <p:cNvPr id="17" name="Rectangle 5">
              <a:extLst>
                <a:ext uri="{FF2B5EF4-FFF2-40B4-BE49-F238E27FC236}">
                  <a16:creationId xmlns:a16="http://schemas.microsoft.com/office/drawing/2014/main" id="{08968C9E-8930-4298-8213-8A0D7E8B710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358827" y="2160484"/>
              <a:ext cx="2547173" cy="7053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/>
              <a:r>
                <a:rPr lang="en-US" altLang="en-US" sz="2000" b="0" i="0" dirty="0">
                  <a:solidFill>
                    <a:schemeClr val="tx1"/>
                  </a:solidFill>
                </a:rPr>
                <a:t>For gas mixtures:</a:t>
              </a:r>
            </a:p>
            <a:p>
              <a:pPr algn="ctr"/>
              <a:r>
                <a:rPr lang="en-US" altLang="en-US" sz="2000" b="0" i="0" dirty="0">
                  <a:solidFill>
                    <a:schemeClr val="tx1"/>
                  </a:solidFill>
                </a:rPr>
                <a:t>Use partial pressure </a:t>
              </a:r>
            </a:p>
          </p:txBody>
        </p:sp>
        <p:cxnSp>
          <p:nvCxnSpPr>
            <p:cNvPr id="3" name="Straight Arrow Connector 2">
              <a:extLst>
                <a:ext uri="{FF2B5EF4-FFF2-40B4-BE49-F238E27FC236}">
                  <a16:creationId xmlns:a16="http://schemas.microsoft.com/office/drawing/2014/main" id="{AC4A3F07-FC6A-4A8C-99DF-374ECFE0E64F}"/>
                </a:ext>
              </a:extLst>
            </p:cNvPr>
            <p:cNvCxnSpPr>
              <a:cxnSpLocks/>
              <a:stCxn id="17" idx="2"/>
            </p:cNvCxnSpPr>
            <p:nvPr/>
          </p:nvCxnSpPr>
          <p:spPr bwMode="auto">
            <a:xfrm>
              <a:off x="8632414" y="2865805"/>
              <a:ext cx="468959" cy="261451"/>
            </a:xfrm>
            <a:prstGeom prst="straightConnector1">
              <a:avLst/>
            </a:prstGeom>
            <a:noFill/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cxnSp>
          <p:nvCxnSpPr>
            <p:cNvPr id="21" name="Straight Arrow Connector 20">
              <a:extLst>
                <a:ext uri="{FF2B5EF4-FFF2-40B4-BE49-F238E27FC236}">
                  <a16:creationId xmlns:a16="http://schemas.microsoft.com/office/drawing/2014/main" id="{D27D327D-AE8F-4152-993C-3B9DE4514DEA}"/>
                </a:ext>
              </a:extLst>
            </p:cNvPr>
            <p:cNvCxnSpPr>
              <a:cxnSpLocks/>
              <a:stCxn id="17" idx="2"/>
            </p:cNvCxnSpPr>
            <p:nvPr/>
          </p:nvCxnSpPr>
          <p:spPr bwMode="auto">
            <a:xfrm>
              <a:off x="8632414" y="2865805"/>
              <a:ext cx="545159" cy="1929607"/>
            </a:xfrm>
            <a:prstGeom prst="straightConnector1">
              <a:avLst/>
            </a:prstGeom>
            <a:noFill/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</p:grpSp>
      <p:sp>
        <p:nvSpPr>
          <p:cNvPr id="23" name="Rectangle 5">
            <a:extLst>
              <a:ext uri="{FF2B5EF4-FFF2-40B4-BE49-F238E27FC236}">
                <a16:creationId xmlns:a16="http://schemas.microsoft.com/office/drawing/2014/main" id="{EA5D7B8F-EB64-4D04-A2E5-1B1C7AF820A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3505200"/>
            <a:ext cx="1507017" cy="3975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sz="2000" i="0" dirty="0">
                <a:solidFill>
                  <a:schemeClr val="tx1"/>
                </a:solidFill>
                <a:latin typeface="+mn-lt"/>
              </a:rPr>
              <a:t>If isentropic</a:t>
            </a:r>
          </a:p>
        </p:txBody>
      </p:sp>
      <p:sp>
        <p:nvSpPr>
          <p:cNvPr id="24" name="Rectangle 5">
            <a:extLst>
              <a:ext uri="{FF2B5EF4-FFF2-40B4-BE49-F238E27FC236}">
                <a16:creationId xmlns:a16="http://schemas.microsoft.com/office/drawing/2014/main" id="{047E9B37-B808-4041-9CE3-595E59E2107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5469855"/>
            <a:ext cx="1507017" cy="3975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sz="2000" i="0" dirty="0">
                <a:solidFill>
                  <a:schemeClr val="tx1"/>
                </a:solidFill>
                <a:latin typeface="+mn-lt"/>
              </a:rPr>
              <a:t>If isentropic</a:t>
            </a:r>
          </a:p>
        </p:txBody>
      </p:sp>
      <p:graphicFrame>
        <p:nvGraphicFramePr>
          <p:cNvPr id="25" name="Object 5">
            <a:extLst>
              <a:ext uri="{FF2B5EF4-FFF2-40B4-BE49-F238E27FC236}">
                <a16:creationId xmlns:a16="http://schemas.microsoft.com/office/drawing/2014/main" id="{2A17D2BF-6F28-402D-8AFB-491E4120FC3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32903863"/>
              </p:ext>
            </p:extLst>
          </p:nvPr>
        </p:nvGraphicFramePr>
        <p:xfrm>
          <a:off x="7096328" y="4677288"/>
          <a:ext cx="1662113" cy="660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990360" imgH="393480" progId="Equation.DSMT4">
                  <p:embed/>
                </p:oleObj>
              </mc:Choice>
              <mc:Fallback>
                <p:oleObj name="Equation" r:id="rId8" imgW="990360" imgH="393480" progId="Equation.DSMT4">
                  <p:embed/>
                  <p:pic>
                    <p:nvPicPr>
                      <p:cNvPr id="25" name="Object 5">
                        <a:extLst>
                          <a:ext uri="{FF2B5EF4-FFF2-40B4-BE49-F238E27FC236}">
                            <a16:creationId xmlns:a16="http://schemas.microsoft.com/office/drawing/2014/main" id="{2A17D2BF-6F28-402D-8AFB-491E4120FC3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96328" y="4677288"/>
                        <a:ext cx="1662113" cy="66040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ffectLst>
                        <a:outerShdw dist="107763" dir="2700000" algn="ctr" rotWithShape="0">
                          <a:srgbClr val="808080">
                            <a:alpha val="50000"/>
                          </a:srgbClr>
                        </a:outerShdw>
                      </a:effectLst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26">
            <a:extLst>
              <a:ext uri="{FF2B5EF4-FFF2-40B4-BE49-F238E27FC236}">
                <a16:creationId xmlns:a16="http://schemas.microsoft.com/office/drawing/2014/main" id="{BDF229DC-ED45-49F9-9047-60E7B7A85FC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9807236"/>
              </p:ext>
            </p:extLst>
          </p:nvPr>
        </p:nvGraphicFramePr>
        <p:xfrm>
          <a:off x="2713038" y="3505200"/>
          <a:ext cx="4422775" cy="488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2527200" imgH="279360" progId="Equation.DSMT4">
                  <p:embed/>
                </p:oleObj>
              </mc:Choice>
              <mc:Fallback>
                <p:oleObj name="Equation" r:id="rId10" imgW="2527200" imgH="279360" progId="Equation.DSMT4">
                  <p:embed/>
                  <p:pic>
                    <p:nvPicPr>
                      <p:cNvPr id="27" name="Object 26">
                        <a:extLst>
                          <a:ext uri="{FF2B5EF4-FFF2-40B4-BE49-F238E27FC236}">
                            <a16:creationId xmlns:a16="http://schemas.microsoft.com/office/drawing/2014/main" id="{BDF229DC-ED45-49F9-9047-60E7B7A85FC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2713038" y="3505200"/>
                        <a:ext cx="4422775" cy="4889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2945F0F4-C2C5-46D5-95C1-AFC27873134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90801441"/>
              </p:ext>
            </p:extLst>
          </p:nvPr>
        </p:nvGraphicFramePr>
        <p:xfrm>
          <a:off x="2394187" y="5472921"/>
          <a:ext cx="3022110" cy="822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726920" imgH="469800" progId="Equation.DSMT4">
                  <p:embed/>
                </p:oleObj>
              </mc:Choice>
              <mc:Fallback>
                <p:oleObj name="Equation" r:id="rId12" imgW="1726920" imgH="469800" progId="Equation.DSMT4">
                  <p:embed/>
                  <p:pic>
                    <p:nvPicPr>
                      <p:cNvPr id="6" name="Object 5">
                        <a:extLst>
                          <a:ext uri="{FF2B5EF4-FFF2-40B4-BE49-F238E27FC236}">
                            <a16:creationId xmlns:a16="http://schemas.microsoft.com/office/drawing/2014/main" id="{2945F0F4-C2C5-46D5-95C1-AFC27873134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2394187" y="5472921"/>
                        <a:ext cx="3022110" cy="8221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1"/>
    </p:custData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1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3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000"/>
                            </p:stCondLst>
                            <p:childTnLst>
                              <p:par>
                                <p:cTn id="32" presetID="1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3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500"/>
                            </p:stCondLst>
                            <p:childTnLst>
                              <p:par>
                                <p:cTn id="42" presetID="1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4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2" grpId="0"/>
      <p:bldP spid="23" grpId="0"/>
      <p:bldP spid="24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1.4|43.5|71.7|79.8|63.7|144.9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8|53.7|35|27|3.7|42|59.8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8.8|54.3|31.4|48.8|21.5"/>
</p:tagLst>
</file>

<file path=ppt/theme/theme1.xml><?xml version="1.0" encoding="utf-8"?>
<a:theme xmlns:a="http://schemas.openxmlformats.org/drawingml/2006/main" name="Default 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Default Design">
      <a:majorFont>
        <a:latin typeface="Times New Roman"/>
        <a:ea typeface=""/>
        <a:cs typeface="Times New Roman"/>
      </a:majorFont>
      <a:minorFont>
        <a:latin typeface="Times New Roman"/>
        <a:ea typeface=""/>
        <a:cs typeface="Times New Roma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0488" tIns="44450" rIns="90488" bIns="44450" numCol="1" anchor="ctr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9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1" u="none" strike="noStrike" cap="none" normalizeH="0" baseline="0" smtClean="0">
            <a:ln>
              <a:noFill/>
            </a:ln>
            <a:solidFill>
              <a:srgbClr val="000099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0488" tIns="44450" rIns="90488" bIns="44450" numCol="1" anchor="ctr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9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1" u="none" strike="noStrike" cap="none" normalizeH="0" baseline="0" smtClean="0">
            <a:ln>
              <a:noFill/>
            </a:ln>
            <a:solidFill>
              <a:srgbClr val="000099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47057</TotalTime>
  <Words>96</Words>
  <Application>Microsoft Office PowerPoint</Application>
  <PresentationFormat>A4 Paper (210x297 mm)</PresentationFormat>
  <Paragraphs>30</Paragraphs>
  <Slides>4</Slides>
  <Notes>3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Arial</vt:lpstr>
      <vt:lpstr>Monotype Corsiva</vt:lpstr>
      <vt:lpstr>Symbol</vt:lpstr>
      <vt:lpstr>Times New Roman</vt:lpstr>
      <vt:lpstr>Default Design</vt:lpstr>
      <vt:lpstr>Equation</vt:lpstr>
      <vt:lpstr>Thermodynamics</vt:lpstr>
      <vt:lpstr>Entropy of different phases</vt:lpstr>
      <vt:lpstr>Other cases</vt:lpstr>
      <vt:lpstr>Summary</vt:lpstr>
    </vt:vector>
  </TitlesOfParts>
  <Company>MGE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Thermodynamics I :  364</dc:title>
  <dc:creator>nabil Sabry</dc:creator>
  <cp:lastModifiedBy>Mohamed Nabil Sabry</cp:lastModifiedBy>
  <cp:revision>891</cp:revision>
  <dcterms:created xsi:type="dcterms:W3CDTF">2002-03-24T06:41:14Z</dcterms:created>
  <dcterms:modified xsi:type="dcterms:W3CDTF">2024-09-30T00:49:31Z</dcterms:modified>
</cp:coreProperties>
</file>