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17" r:id="rId2"/>
    <p:sldId id="575" r:id="rId3"/>
    <p:sldId id="576" r:id="rId4"/>
    <p:sldId id="577" r:id="rId5"/>
    <p:sldId id="400" r:id="rId6"/>
  </p:sldIdLst>
  <p:sldSz cx="9906000" cy="6858000" type="A4"/>
  <p:notesSz cx="7188200" cy="94996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792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99FF"/>
    <a:srgbClr val="FD012B"/>
    <a:srgbClr val="DDDDDD"/>
    <a:srgbClr val="B2B2B2"/>
    <a:srgbClr val="CCCCFF"/>
    <a:srgbClr val="FFCC66"/>
    <a:srgbClr val="FF99CC"/>
    <a:srgbClr val="FF0066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2" autoAdjust="0"/>
    <p:restoredTop sz="94662" autoAdjust="0"/>
  </p:normalViewPr>
  <p:slideViewPr>
    <p:cSldViewPr>
      <p:cViewPr varScale="1">
        <p:scale>
          <a:sx n="75" d="100"/>
          <a:sy n="75" d="100"/>
        </p:scale>
        <p:origin x="1416" y="48"/>
      </p:cViewPr>
      <p:guideLst>
        <p:guide orient="horz" pos="3792"/>
        <p:guide pos="312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med Nabil Sabry" userId="63bbbcbf96592b02" providerId="LiveId" clId="{658D1295-05C6-49A4-AE68-4B72CEBC1B3F}"/>
    <pc:docChg chg="modSld">
      <pc:chgData name="Mohamed Nabil Sabry" userId="63bbbcbf96592b02" providerId="LiveId" clId="{658D1295-05C6-49A4-AE68-4B72CEBC1B3F}" dt="2024-09-30T00:30:18.310" v="1"/>
      <pc:docMkLst>
        <pc:docMk/>
      </pc:docMkLst>
      <pc:sldChg chg="delSp modTransition modAnim">
        <pc:chgData name="Mohamed Nabil Sabry" userId="63bbbcbf96592b02" providerId="LiveId" clId="{658D1295-05C6-49A4-AE68-4B72CEBC1B3F}" dt="2024-09-30T00:30:18.310" v="1"/>
        <pc:sldMkLst>
          <pc:docMk/>
          <pc:sldMk cId="0" sldId="317"/>
        </pc:sldMkLst>
        <pc:picChg chg="del">
          <ac:chgData name="Mohamed Nabil Sabry" userId="63bbbcbf96592b02" providerId="LiveId" clId="{658D1295-05C6-49A4-AE68-4B72CEBC1B3F}" dt="2024-09-30T00:30:10.674" v="0"/>
          <ac:picMkLst>
            <pc:docMk/>
            <pc:sldMk cId="0" sldId="317"/>
            <ac:picMk id="4" creationId="{A20DC716-1344-437E-80C9-660E792E8F6A}"/>
          </ac:picMkLst>
        </pc:picChg>
      </pc:sldChg>
      <pc:sldChg chg="delSp modTransition modAnim">
        <pc:chgData name="Mohamed Nabil Sabry" userId="63bbbcbf96592b02" providerId="LiveId" clId="{658D1295-05C6-49A4-AE68-4B72CEBC1B3F}" dt="2024-09-30T00:30:18.310" v="1"/>
        <pc:sldMkLst>
          <pc:docMk/>
          <pc:sldMk cId="0" sldId="400"/>
        </pc:sldMkLst>
        <pc:picChg chg="del">
          <ac:chgData name="Mohamed Nabil Sabry" userId="63bbbcbf96592b02" providerId="LiveId" clId="{658D1295-05C6-49A4-AE68-4B72CEBC1B3F}" dt="2024-09-30T00:30:10.674" v="0"/>
          <ac:picMkLst>
            <pc:docMk/>
            <pc:sldMk cId="0" sldId="400"/>
            <ac:picMk id="5" creationId="{0206E598-8EF0-40D6-AC60-49F2F8AACF2C}"/>
          </ac:picMkLst>
        </pc:picChg>
      </pc:sldChg>
      <pc:sldChg chg="delSp modTransition modAnim">
        <pc:chgData name="Mohamed Nabil Sabry" userId="63bbbcbf96592b02" providerId="LiveId" clId="{658D1295-05C6-49A4-AE68-4B72CEBC1B3F}" dt="2024-09-30T00:30:18.310" v="1"/>
        <pc:sldMkLst>
          <pc:docMk/>
          <pc:sldMk cId="0" sldId="575"/>
        </pc:sldMkLst>
        <pc:picChg chg="del">
          <ac:chgData name="Mohamed Nabil Sabry" userId="63bbbcbf96592b02" providerId="LiveId" clId="{658D1295-05C6-49A4-AE68-4B72CEBC1B3F}" dt="2024-09-30T00:30:10.674" v="0"/>
          <ac:picMkLst>
            <pc:docMk/>
            <pc:sldMk cId="0" sldId="575"/>
            <ac:picMk id="3" creationId="{CF704206-DFED-415B-A36F-186E954B12A8}"/>
          </ac:picMkLst>
        </pc:picChg>
      </pc:sldChg>
      <pc:sldChg chg="delSp modTransition modAnim">
        <pc:chgData name="Mohamed Nabil Sabry" userId="63bbbcbf96592b02" providerId="LiveId" clId="{658D1295-05C6-49A4-AE68-4B72CEBC1B3F}" dt="2024-09-30T00:30:18.310" v="1"/>
        <pc:sldMkLst>
          <pc:docMk/>
          <pc:sldMk cId="0" sldId="576"/>
        </pc:sldMkLst>
        <pc:picChg chg="del">
          <ac:chgData name="Mohamed Nabil Sabry" userId="63bbbcbf96592b02" providerId="LiveId" clId="{658D1295-05C6-49A4-AE68-4B72CEBC1B3F}" dt="2024-09-30T00:30:10.674" v="0"/>
          <ac:picMkLst>
            <pc:docMk/>
            <pc:sldMk cId="0" sldId="576"/>
            <ac:picMk id="4" creationId="{03407B07-835F-45C5-86CE-11CBD235F6E8}"/>
          </ac:picMkLst>
        </pc:picChg>
      </pc:sldChg>
      <pc:sldChg chg="delSp modTransition modAnim">
        <pc:chgData name="Mohamed Nabil Sabry" userId="63bbbcbf96592b02" providerId="LiveId" clId="{658D1295-05C6-49A4-AE68-4B72CEBC1B3F}" dt="2024-09-30T00:30:18.310" v="1"/>
        <pc:sldMkLst>
          <pc:docMk/>
          <pc:sldMk cId="0" sldId="577"/>
        </pc:sldMkLst>
        <pc:picChg chg="del">
          <ac:chgData name="Mohamed Nabil Sabry" userId="63bbbcbf96592b02" providerId="LiveId" clId="{658D1295-05C6-49A4-AE68-4B72CEBC1B3F}" dt="2024-09-30T00:30:10.674" v="0"/>
          <ac:picMkLst>
            <pc:docMk/>
            <pc:sldMk cId="0" sldId="577"/>
            <ac:picMk id="7" creationId="{5199E0CE-E6DB-4DA5-A86B-8788FF49DD5D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6C01A0B2-B618-48D9-AFD9-4C38070D36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03859976-69D3-4A16-9325-8D316E55AE6A}" type="slidenum">
              <a:rPr lang="en-US" altLang="en-US" sz="1200" b="0" i="0" smtClean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60EF672C-4C4A-440C-A342-34093E9962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9DE7F3DD-FCD4-4BDC-AAE5-1789F6660FAB}" type="slidenum">
              <a:rPr lang="en-US" altLang="en-US" sz="1200" b="0" i="0" smtClean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9451539E-3B32-4BA1-9645-2ECB5F8867A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835025"/>
            <a:ext cx="4789488" cy="33162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4E72C36-0101-484D-9C65-BA22D31DE04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8850" y="4516438"/>
            <a:ext cx="5270500" cy="3998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Corps du texte</a:t>
            </a:r>
          </a:p>
          <a:p>
            <a:pPr lvl="1"/>
            <a:r>
              <a:rPr lang="en-US" noProof="0"/>
              <a:t>Deuxième niveau</a:t>
            </a:r>
          </a:p>
          <a:p>
            <a:pPr lvl="2"/>
            <a:r>
              <a:rPr lang="en-US" noProof="0"/>
              <a:t>Troisième niveau</a:t>
            </a:r>
          </a:p>
          <a:p>
            <a:pPr lvl="3"/>
            <a:r>
              <a:rPr lang="en-US" noProof="0"/>
              <a:t>Quatrième niveau</a:t>
            </a:r>
          </a:p>
          <a:p>
            <a:pPr lvl="4"/>
            <a:r>
              <a:rPr lang="en-US" noProof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6DDCC98B-79D7-4482-AF0D-A42EAB4ED1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5B4CF5EC-4334-4A5C-BB64-163C4A2607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0010E97A-934C-49DD-9C5D-5B8FF4678D6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9C379BF7-B32B-461E-B1D9-C817FFA986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0B37AFA6-40ED-454A-BEF0-15440F195DF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ECC5F3F6-E230-4241-8488-F30EA7A224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72EFE79E-00AE-4E2A-A880-DB3A011D2B8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554E4719-EE16-454C-9037-D6D40BF19C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A0F14A46-8720-4416-99CA-061CE5E9E7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4F0318B6-4A32-4898-BCB4-69DD190784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5F171C-5DEB-4627-B520-51532E66240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3427968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DDC954-D6F0-4A0F-97EF-331C2BDFC67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1648040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45150" y="279400"/>
            <a:ext cx="1524000" cy="3292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8388" y="279400"/>
            <a:ext cx="4424362" cy="3292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A04C63-7F89-4F63-9C43-761B442DA27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9595172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733675" y="279400"/>
            <a:ext cx="4435475" cy="5826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8388" y="1982788"/>
            <a:ext cx="1701800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922588" y="1982788"/>
            <a:ext cx="1703387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068388" y="2852738"/>
            <a:ext cx="1701800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2588" y="2852738"/>
            <a:ext cx="1703387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DF8560F8-06D3-4654-B378-D353B2068E9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241759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011B1E-1E00-48EC-9128-48E6FE06699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275428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0A3EA2-D8E2-48B7-A985-20103CF0D7E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1761602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388" y="1982788"/>
            <a:ext cx="1701800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2588" y="1982788"/>
            <a:ext cx="1703387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0DF5C2-B5D5-4C85-9F70-DCBA8F6C42B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3541428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A0D3F03-420B-4370-87B2-55509F349F7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730264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68B5EA-BDE5-47DC-A6E2-03A219B856A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3646472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8B6CCD1-E778-4B3D-A3AA-5B1DA03EB03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3231780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2F6C31-2268-4F12-A2DE-D207E35592A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327500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3CF791-BE5E-4FA6-AD9E-B483F61E8A8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2316328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6768621-39A5-40F2-B445-04A7DB7F31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8388" y="1982788"/>
            <a:ext cx="3557587" cy="158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Corps du texte</a:t>
            </a:r>
          </a:p>
          <a:p>
            <a:pPr lvl="1"/>
            <a:r>
              <a:rPr lang="en-US" altLang="en-US"/>
              <a:t>Deuxième niveau</a:t>
            </a:r>
          </a:p>
          <a:p>
            <a:pPr lvl="2"/>
            <a:r>
              <a:rPr lang="en-US" altLang="en-US"/>
              <a:t>Troisième niveau</a:t>
            </a:r>
          </a:p>
          <a:p>
            <a:pPr lvl="3"/>
            <a:r>
              <a:rPr lang="en-US" altLang="en-US"/>
              <a:t>Quatrième niveau</a:t>
            </a:r>
          </a:p>
          <a:p>
            <a:pPr lvl="4"/>
            <a:r>
              <a:rPr lang="en-US" altLang="en-US"/>
              <a:t>Cinquième niveau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16756E7-372A-47FA-A7C0-8964C3357C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733675" y="279400"/>
            <a:ext cx="4435475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Titre de la diapositive</a:t>
            </a:r>
          </a:p>
        </p:txBody>
      </p:sp>
      <p:sp>
        <p:nvSpPr>
          <p:cNvPr id="1028" name="Text Box 6">
            <a:extLst>
              <a:ext uri="{FF2B5EF4-FFF2-40B4-BE49-F238E27FC236}">
                <a16:creationId xmlns:a16="http://schemas.microsoft.com/office/drawing/2014/main" id="{6FCAF96D-6635-482D-8A08-7BD6875CA0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5265" y="6477000"/>
            <a:ext cx="1441420" cy="30777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defRPr/>
            </a:pPr>
            <a:r>
              <a:rPr lang="en-US" altLang="en-US" sz="1400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charset="0"/>
              </a:rPr>
              <a:t>Thermodynamics</a:t>
            </a:r>
          </a:p>
        </p:txBody>
      </p:sp>
      <p:sp>
        <p:nvSpPr>
          <p:cNvPr id="1031" name="Text Box 7">
            <a:extLst>
              <a:ext uri="{FF2B5EF4-FFF2-40B4-BE49-F238E27FC236}">
                <a16:creationId xmlns:a16="http://schemas.microsoft.com/office/drawing/2014/main" id="{77308C85-58C2-4F9F-A95C-6D19C8CCF8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2600" y="6477000"/>
            <a:ext cx="390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1FF0D6B-9C9D-4BCF-A95B-1A77D810EF4F}" type="slidenum">
              <a:rPr lang="en-US" altLang="en-US" sz="1400" b="0" i="0" smtClean="0">
                <a:solidFill>
                  <a:schemeClr val="tx1"/>
                </a:solidFill>
                <a:latin typeface="Times New Roman" panose="02020603050405020304" pitchFamily="18" charset="0"/>
              </a:rPr>
              <a:pPr>
                <a:defRPr/>
              </a:pPr>
              <a:t>‹#›</a:t>
            </a:fld>
            <a:endParaRPr lang="en-US" altLang="en-US" sz="1400" b="0" i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  <p:sldLayoutId id="2147483842" r:id="rId12"/>
  </p:sldLayoutIdLst>
  <p:hf sldNum="0" hd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800" b="1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400" b="1">
          <a:solidFill>
            <a:schemeClr val="tx1"/>
          </a:solidFill>
          <a:latin typeface="+mn-lt"/>
          <a:cs typeface="+mn-cs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 b="1">
          <a:solidFill>
            <a:schemeClr val="tx1"/>
          </a:solidFill>
          <a:latin typeface="+mn-lt"/>
          <a:cs typeface="+mn-cs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E1CC4459-EEA1-4C35-9344-BDD5F06144A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92074" y="1115835"/>
            <a:ext cx="5145640" cy="837665"/>
          </a:xfrm>
        </p:spPr>
        <p:txBody>
          <a:bodyPr/>
          <a:lstStyle/>
          <a:p>
            <a:r>
              <a:rPr lang="en-US" altLang="en-US" sz="5400" i="1" dirty="0"/>
              <a:t>Thermodynamics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16E743F-E410-4E9A-A546-93786FFF1D3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431369" y="1956816"/>
            <a:ext cx="4901984" cy="1253164"/>
          </a:xfrm>
        </p:spPr>
        <p:txBody>
          <a:bodyPr/>
          <a:lstStyle/>
          <a:p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Ch7 : Entropy</a:t>
            </a:r>
          </a:p>
          <a:p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1. Clausius Inequality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7D6BD2F8-6B39-46E1-9AB1-2596A8051F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1288" y="279400"/>
            <a:ext cx="9442450" cy="588963"/>
          </a:xfrm>
          <a:noFill/>
        </p:spPr>
        <p:txBody>
          <a:bodyPr/>
          <a:lstStyle/>
          <a:p>
            <a:r>
              <a:rPr lang="en-US" altLang="en-US"/>
              <a:t>Introduction from physics: Clausius Inequality</a:t>
            </a:r>
            <a:endParaRPr lang="en-US" altLang="en-US" sz="2800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32DB62BC-5B47-45AD-BE8D-783EDA4697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9388" y="1654175"/>
            <a:ext cx="36464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>
                <a:latin typeface="Symbol" panose="05050102010706020507" pitchFamily="18" charset="2"/>
              </a:rPr>
              <a:t>h</a:t>
            </a:r>
            <a:r>
              <a:rPr lang="en-US" altLang="en-US" baseline="-25000"/>
              <a:t>Carnot</a:t>
            </a:r>
            <a:r>
              <a:rPr lang="en-US" altLang="en-US" sz="1800"/>
              <a:t>  = </a:t>
            </a:r>
            <a:r>
              <a:rPr lang="en-US" altLang="en-US" sz="1800" i="0"/>
              <a:t>1</a:t>
            </a:r>
            <a:r>
              <a:rPr lang="en-US" altLang="en-US" sz="1800"/>
              <a:t> - T</a:t>
            </a:r>
            <a:r>
              <a:rPr lang="en-US" altLang="en-US" baseline="-25000"/>
              <a:t>c</a:t>
            </a:r>
            <a:r>
              <a:rPr lang="en-US" altLang="en-US" sz="1800"/>
              <a:t> / T</a:t>
            </a:r>
            <a:r>
              <a:rPr lang="en-US" altLang="en-US" baseline="-25000"/>
              <a:t>h</a:t>
            </a:r>
            <a:r>
              <a:rPr lang="en-US" altLang="en-US" sz="1800"/>
              <a:t> = </a:t>
            </a:r>
            <a:r>
              <a:rPr lang="en-US" altLang="en-US" sz="1800" i="0"/>
              <a:t>1 - |</a:t>
            </a:r>
            <a:r>
              <a:rPr lang="en-US" altLang="en-US" sz="1800"/>
              <a:t>Q</a:t>
            </a:r>
            <a:r>
              <a:rPr lang="en-US" altLang="en-US" baseline="-25000"/>
              <a:t>c</a:t>
            </a:r>
            <a:r>
              <a:rPr lang="en-US" altLang="en-US" sz="1800"/>
              <a:t> / Q</a:t>
            </a:r>
            <a:r>
              <a:rPr lang="en-US" altLang="en-US" baseline="-25000"/>
              <a:t>h</a:t>
            </a:r>
            <a:r>
              <a:rPr lang="en-US" altLang="en-US" sz="1800" i="0"/>
              <a:t>|</a:t>
            </a:r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38BB3005-648B-4F3C-A6E7-75CD2D012A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9388" y="2111375"/>
            <a:ext cx="2235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 </a:t>
            </a:r>
            <a:r>
              <a:rPr lang="en-US" altLang="en-US" sz="1800" i="0"/>
              <a:t>|</a:t>
            </a:r>
            <a:r>
              <a:rPr lang="en-US" altLang="en-US" sz="1800"/>
              <a:t>Q</a:t>
            </a:r>
            <a:r>
              <a:rPr lang="en-US" altLang="en-US" baseline="-25000"/>
              <a:t>h</a:t>
            </a:r>
            <a:r>
              <a:rPr lang="en-US" altLang="en-US" sz="1800"/>
              <a:t> / T</a:t>
            </a:r>
            <a:r>
              <a:rPr lang="en-US" altLang="en-US" baseline="-25000"/>
              <a:t>h</a:t>
            </a:r>
            <a:r>
              <a:rPr lang="en-US" altLang="en-US" sz="1800" i="0"/>
              <a:t>| </a:t>
            </a:r>
            <a:r>
              <a:rPr lang="en-US" altLang="en-US" sz="1800"/>
              <a:t> =  </a:t>
            </a:r>
            <a:r>
              <a:rPr lang="en-US" altLang="en-US" sz="1800" i="0"/>
              <a:t>|</a:t>
            </a:r>
            <a:r>
              <a:rPr lang="en-US" altLang="en-US" sz="1800"/>
              <a:t>Q</a:t>
            </a:r>
            <a:r>
              <a:rPr lang="en-US" altLang="en-US" baseline="-25000"/>
              <a:t>c</a:t>
            </a:r>
            <a:r>
              <a:rPr lang="en-US" altLang="en-US" sz="1800"/>
              <a:t> / T</a:t>
            </a:r>
            <a:r>
              <a:rPr lang="en-US" altLang="en-US" baseline="-25000"/>
              <a:t>c</a:t>
            </a:r>
            <a:r>
              <a:rPr lang="en-US" altLang="en-US" sz="1800" i="0"/>
              <a:t>|</a:t>
            </a:r>
          </a:p>
        </p:txBody>
      </p:sp>
      <p:sp>
        <p:nvSpPr>
          <p:cNvPr id="19461" name="Rectangle 5">
            <a:extLst>
              <a:ext uri="{FF2B5EF4-FFF2-40B4-BE49-F238E27FC236}">
                <a16:creationId xmlns:a16="http://schemas.microsoft.com/office/drawing/2014/main" id="{ECD92899-1A4A-480F-90A0-0F1DEDBA33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0963" y="2493963"/>
            <a:ext cx="4967287" cy="45878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Respecting signes:  </a:t>
            </a:r>
            <a:r>
              <a:rPr lang="en-US" altLang="en-US" sz="1800" i="0"/>
              <a:t>(</a:t>
            </a:r>
            <a:r>
              <a:rPr lang="en-US" altLang="en-US" sz="1800"/>
              <a:t>Q</a:t>
            </a:r>
            <a:r>
              <a:rPr lang="en-US" altLang="en-US" baseline="-25000"/>
              <a:t>h</a:t>
            </a:r>
            <a:r>
              <a:rPr lang="en-US" altLang="en-US" sz="1800"/>
              <a:t> / T</a:t>
            </a:r>
            <a:r>
              <a:rPr lang="en-US" altLang="en-US" baseline="-25000"/>
              <a:t>h</a:t>
            </a:r>
            <a:r>
              <a:rPr lang="en-US" altLang="en-US" sz="1800"/>
              <a:t> </a:t>
            </a:r>
            <a:r>
              <a:rPr lang="en-US" altLang="en-US" sz="1800" i="0"/>
              <a:t>+</a:t>
            </a:r>
            <a:r>
              <a:rPr lang="en-US" altLang="en-US" sz="1800"/>
              <a:t> Q</a:t>
            </a:r>
            <a:r>
              <a:rPr lang="en-US" altLang="en-US" baseline="-25000"/>
              <a:t>c</a:t>
            </a:r>
            <a:r>
              <a:rPr lang="en-US" altLang="en-US" sz="1800"/>
              <a:t> / T</a:t>
            </a:r>
            <a:r>
              <a:rPr lang="en-US" altLang="en-US" baseline="-25000"/>
              <a:t>c</a:t>
            </a:r>
            <a:r>
              <a:rPr lang="en-US" altLang="en-US" sz="1800" i="0"/>
              <a:t>)</a:t>
            </a:r>
            <a:r>
              <a:rPr lang="en-US" altLang="en-US" i="0"/>
              <a:t>|</a:t>
            </a:r>
            <a:r>
              <a:rPr lang="en-US" altLang="en-US" baseline="-25000"/>
              <a:t>rev</a:t>
            </a:r>
            <a:r>
              <a:rPr lang="en-US" altLang="en-US" sz="1800"/>
              <a:t> </a:t>
            </a:r>
            <a:r>
              <a:rPr lang="en-US" altLang="en-US" sz="1800" i="0"/>
              <a:t>= 0</a:t>
            </a:r>
          </a:p>
        </p:txBody>
      </p:sp>
      <p:sp>
        <p:nvSpPr>
          <p:cNvPr id="19462" name="Rectangle 6">
            <a:extLst>
              <a:ext uri="{FF2B5EF4-FFF2-40B4-BE49-F238E27FC236}">
                <a16:creationId xmlns:a16="http://schemas.microsoft.com/office/drawing/2014/main" id="{5B499950-9DE4-496A-8550-A603949184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838" y="3552825"/>
            <a:ext cx="2914650" cy="3667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For an irreversible cycle:</a:t>
            </a:r>
          </a:p>
        </p:txBody>
      </p:sp>
      <p:sp>
        <p:nvSpPr>
          <p:cNvPr id="19463" name="Rectangle 7">
            <a:extLst>
              <a:ext uri="{FF2B5EF4-FFF2-40B4-BE49-F238E27FC236}">
                <a16:creationId xmlns:a16="http://schemas.microsoft.com/office/drawing/2014/main" id="{DA3BA990-1195-495F-8B44-7ABC0C2DB8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838" y="1114425"/>
            <a:ext cx="3427412" cy="3667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For a reversible Carnot cycle:</a:t>
            </a:r>
          </a:p>
        </p:txBody>
      </p:sp>
      <p:sp>
        <p:nvSpPr>
          <p:cNvPr id="19464" name="Rectangle 8">
            <a:extLst>
              <a:ext uri="{FF2B5EF4-FFF2-40B4-BE49-F238E27FC236}">
                <a16:creationId xmlns:a16="http://schemas.microsoft.com/office/drawing/2014/main" id="{9994E14C-D6AD-48B9-AE47-C56D572C59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9388" y="4114800"/>
            <a:ext cx="44465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For the same |</a:t>
            </a:r>
            <a:r>
              <a:rPr lang="en-US" altLang="en-US" sz="1800"/>
              <a:t>Q</a:t>
            </a:r>
            <a:r>
              <a:rPr lang="en-US" altLang="en-US" baseline="-25000"/>
              <a:t>h</a:t>
            </a:r>
            <a:r>
              <a:rPr lang="en-US" altLang="en-US" sz="1800" i="0"/>
              <a:t>| :</a:t>
            </a:r>
            <a:r>
              <a:rPr lang="en-US" altLang="en-US" sz="1800"/>
              <a:t>    </a:t>
            </a:r>
            <a:r>
              <a:rPr lang="en-US" altLang="en-US" sz="1800" i="0"/>
              <a:t>|</a:t>
            </a:r>
            <a:r>
              <a:rPr lang="en-US" altLang="en-US" sz="1800"/>
              <a:t>Q</a:t>
            </a:r>
            <a:r>
              <a:rPr lang="en-US" altLang="en-US" baseline="-25000"/>
              <a:t>c</a:t>
            </a:r>
            <a:r>
              <a:rPr lang="en-US" altLang="en-US" sz="1800" i="0"/>
              <a:t>|</a:t>
            </a:r>
            <a:r>
              <a:rPr lang="en-US" altLang="en-US" sz="1800" i="0">
                <a:latin typeface="Arial" panose="020B0604020202020204" pitchFamily="34" charset="0"/>
              </a:rPr>
              <a:t> will be greater</a:t>
            </a:r>
          </a:p>
        </p:txBody>
      </p:sp>
      <p:sp>
        <p:nvSpPr>
          <p:cNvPr id="19465" name="Rectangle 9">
            <a:extLst>
              <a:ext uri="{FF2B5EF4-FFF2-40B4-BE49-F238E27FC236}">
                <a16:creationId xmlns:a16="http://schemas.microsoft.com/office/drawing/2014/main" id="{606F5EE7-77FB-4653-B4EE-A715AE0DBF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4724400"/>
            <a:ext cx="3200400" cy="4667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/>
              <a:t>(</a:t>
            </a:r>
            <a:r>
              <a:rPr lang="en-US" altLang="en-US" sz="1800"/>
              <a:t>Q</a:t>
            </a:r>
            <a:r>
              <a:rPr lang="en-US" altLang="en-US" baseline="-25000"/>
              <a:t>h</a:t>
            </a:r>
            <a:r>
              <a:rPr lang="en-US" altLang="en-US" sz="1800"/>
              <a:t> / T</a:t>
            </a:r>
            <a:r>
              <a:rPr lang="en-US" altLang="en-US" baseline="-25000"/>
              <a:t>h</a:t>
            </a:r>
            <a:r>
              <a:rPr lang="en-US" altLang="en-US" sz="1800"/>
              <a:t> </a:t>
            </a:r>
            <a:r>
              <a:rPr lang="en-US" altLang="en-US" sz="1800" i="0"/>
              <a:t>+</a:t>
            </a:r>
            <a:r>
              <a:rPr lang="en-US" altLang="en-US" sz="1800"/>
              <a:t> Q</a:t>
            </a:r>
            <a:r>
              <a:rPr lang="en-US" altLang="en-US" baseline="-25000"/>
              <a:t>c</a:t>
            </a:r>
            <a:r>
              <a:rPr lang="en-US" altLang="en-US" sz="1800"/>
              <a:t> / T</a:t>
            </a:r>
            <a:r>
              <a:rPr lang="en-US" altLang="en-US" baseline="-25000"/>
              <a:t>c</a:t>
            </a:r>
            <a:r>
              <a:rPr lang="en-US" altLang="en-US" sz="1800" i="0"/>
              <a:t>)</a:t>
            </a:r>
            <a:r>
              <a:rPr lang="en-US" altLang="en-US" i="0"/>
              <a:t>|</a:t>
            </a:r>
            <a:r>
              <a:rPr lang="en-US" altLang="en-US" baseline="-25000"/>
              <a:t>irrev</a:t>
            </a:r>
            <a:r>
              <a:rPr lang="en-US" altLang="en-US" sz="1800"/>
              <a:t> </a:t>
            </a:r>
            <a:r>
              <a:rPr lang="en-US" altLang="en-US" sz="1800" i="0"/>
              <a:t>&lt; 0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 animBg="1"/>
      <p:bldP spid="19462" grpId="0" animBg="1"/>
      <p:bldP spid="19464" grpId="0"/>
      <p:bldP spid="1946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6941D933-F404-47C2-912A-15C363390EB8}"/>
              </a:ext>
            </a:extLst>
          </p:cNvPr>
          <p:cNvGrpSpPr/>
          <p:nvPr/>
        </p:nvGrpSpPr>
        <p:grpSpPr>
          <a:xfrm>
            <a:off x="5448300" y="1800225"/>
            <a:ext cx="3089275" cy="1689100"/>
            <a:chOff x="5448300" y="1800225"/>
            <a:chExt cx="3089275" cy="1689100"/>
          </a:xfrm>
        </p:grpSpPr>
        <p:sp>
          <p:nvSpPr>
            <p:cNvPr id="21513" name="Freeform 10">
              <a:extLst>
                <a:ext uri="{FF2B5EF4-FFF2-40B4-BE49-F238E27FC236}">
                  <a16:creationId xmlns:a16="http://schemas.microsoft.com/office/drawing/2014/main" id="{4240AF5C-023F-4C23-96CB-20ACD624467A}"/>
                </a:ext>
              </a:extLst>
            </p:cNvPr>
            <p:cNvSpPr>
              <a:spLocks/>
            </p:cNvSpPr>
            <p:nvPr/>
          </p:nvSpPr>
          <p:spPr bwMode="auto">
            <a:xfrm>
              <a:off x="5448300" y="2286000"/>
              <a:ext cx="3089275" cy="1203325"/>
            </a:xfrm>
            <a:custGeom>
              <a:avLst/>
              <a:gdLst>
                <a:gd name="T0" fmla="*/ 2147483646 w 1946"/>
                <a:gd name="T1" fmla="*/ 2147483646 h 758"/>
                <a:gd name="T2" fmla="*/ 0 w 1946"/>
                <a:gd name="T3" fmla="*/ 0 h 758"/>
                <a:gd name="T4" fmla="*/ 2147483646 w 1946"/>
                <a:gd name="T5" fmla="*/ 2147483646 h 758"/>
                <a:gd name="T6" fmla="*/ 2147483646 w 1946"/>
                <a:gd name="T7" fmla="*/ 2147483646 h 758"/>
                <a:gd name="T8" fmla="*/ 2147483646 w 1946"/>
                <a:gd name="T9" fmla="*/ 2147483646 h 7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46"/>
                <a:gd name="T16" fmla="*/ 0 h 758"/>
                <a:gd name="T17" fmla="*/ 1946 w 1946"/>
                <a:gd name="T18" fmla="*/ 758 h 75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46" h="758">
                  <a:moveTo>
                    <a:pt x="288" y="672"/>
                  </a:moveTo>
                  <a:lnTo>
                    <a:pt x="0" y="0"/>
                  </a:lnTo>
                  <a:lnTo>
                    <a:pt x="1946" y="758"/>
                  </a:lnTo>
                  <a:lnTo>
                    <a:pt x="1632" y="96"/>
                  </a:lnTo>
                  <a:lnTo>
                    <a:pt x="288" y="672"/>
                  </a:lnTo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1" name="Rectangle 29">
              <a:extLst>
                <a:ext uri="{FF2B5EF4-FFF2-40B4-BE49-F238E27FC236}">
                  <a16:creationId xmlns:a16="http://schemas.microsoft.com/office/drawing/2014/main" id="{8ACD9D49-26A1-441B-AB98-29D4DA59E4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27763" y="1800225"/>
              <a:ext cx="1336675" cy="3667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Same area</a:t>
              </a:r>
            </a:p>
          </p:txBody>
        </p:sp>
        <p:sp>
          <p:nvSpPr>
            <p:cNvPr id="21532" name="Line 30">
              <a:extLst>
                <a:ext uri="{FF2B5EF4-FFF2-40B4-BE49-F238E27FC236}">
                  <a16:creationId xmlns:a16="http://schemas.microsoft.com/office/drawing/2014/main" id="{C834ED0E-6359-45C2-BE32-E25023E8F8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096000" y="2187575"/>
              <a:ext cx="544068" cy="6318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3" name="Line 31">
              <a:extLst>
                <a:ext uri="{FF2B5EF4-FFF2-40B4-BE49-F238E27FC236}">
                  <a16:creationId xmlns:a16="http://schemas.microsoft.com/office/drawing/2014/main" id="{06602716-348B-449A-B610-0D77FEE2A6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49676" y="2187575"/>
              <a:ext cx="494124" cy="7842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506" name="Rectangle 2">
            <a:extLst>
              <a:ext uri="{FF2B5EF4-FFF2-40B4-BE49-F238E27FC236}">
                <a16:creationId xmlns:a16="http://schemas.microsoft.com/office/drawing/2014/main" id="{5BAD4005-BC05-4E09-9A5E-A40211ADDB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25663" y="279400"/>
            <a:ext cx="4518025" cy="588963"/>
          </a:xfrm>
          <a:noFill/>
        </p:spPr>
        <p:txBody>
          <a:bodyPr/>
          <a:lstStyle/>
          <a:p>
            <a:r>
              <a:rPr lang="en-US" altLang="en-US"/>
              <a:t>An equivalent process</a:t>
            </a:r>
            <a:endParaRPr lang="en-US" altLang="en-US" sz="2800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12C695AC-034D-4D14-8F8E-6832155054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525" y="1295400"/>
            <a:ext cx="2559050" cy="3667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A general process: </a:t>
            </a:r>
            <a:r>
              <a:rPr lang="en-US" altLang="en-US" sz="1800"/>
              <a:t>ab</a:t>
            </a:r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1D6246CF-99CE-4120-A88D-4E4C921548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6034" y="2408121"/>
            <a:ext cx="2330767" cy="36676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</a:rPr>
              <a:t>Process </a:t>
            </a:r>
            <a:r>
              <a:rPr lang="en-US" altLang="en-US" sz="1800" dirty="0"/>
              <a:t>ax – </a:t>
            </a:r>
            <a:r>
              <a:rPr lang="en-US" altLang="en-US" sz="1800" dirty="0" err="1"/>
              <a:t>xy</a:t>
            </a:r>
            <a:r>
              <a:rPr lang="en-US" altLang="en-US" sz="1800" dirty="0"/>
              <a:t> – </a:t>
            </a:r>
            <a:r>
              <a:rPr lang="en-US" altLang="en-US" sz="1800" dirty="0" err="1"/>
              <a:t>yb</a:t>
            </a:r>
            <a:r>
              <a:rPr lang="en-US" altLang="en-US" sz="1800" dirty="0"/>
              <a:t> </a:t>
            </a:r>
          </a:p>
        </p:txBody>
      </p:sp>
      <p:sp>
        <p:nvSpPr>
          <p:cNvPr id="21509" name="Rectangle 5">
            <a:extLst>
              <a:ext uri="{FF2B5EF4-FFF2-40B4-BE49-F238E27FC236}">
                <a16:creationId xmlns:a16="http://schemas.microsoft.com/office/drawing/2014/main" id="{28C6A3D6-6A39-4541-8411-6C8E448CD8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771" y="2841626"/>
            <a:ext cx="1584794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dirty="0"/>
              <a:t>ax</a:t>
            </a:r>
            <a:r>
              <a:rPr lang="en-US" altLang="en-US" sz="1800" i="0" dirty="0">
                <a:latin typeface="Arial" panose="020B0604020202020204" pitchFamily="34" charset="0"/>
              </a:rPr>
              <a:t>: Adiabatic</a:t>
            </a:r>
          </a:p>
        </p:txBody>
      </p:sp>
      <p:sp>
        <p:nvSpPr>
          <p:cNvPr id="21510" name="AutoShape 6">
            <a:extLst>
              <a:ext uri="{FF2B5EF4-FFF2-40B4-BE49-F238E27FC236}">
                <a16:creationId xmlns:a16="http://schemas.microsoft.com/office/drawing/2014/main" id="{67A1405F-AAD2-4B25-82DC-892B23C04184}"/>
              </a:ext>
            </a:extLst>
          </p:cNvPr>
          <p:cNvSpPr>
            <a:spLocks noChangeArrowheads="1"/>
          </p:cNvSpPr>
          <p:nvPr/>
        </p:nvSpPr>
        <p:spPr bwMode="auto">
          <a:xfrm rot="1797217">
            <a:off x="1905000" y="2133600"/>
            <a:ext cx="596900" cy="215900"/>
          </a:xfrm>
          <a:prstGeom prst="rightArrow">
            <a:avLst>
              <a:gd name="adj1" fmla="val 50000"/>
              <a:gd name="adj2" fmla="val 138248"/>
            </a:avLst>
          </a:prstGeom>
          <a:solidFill>
            <a:srgbClr val="CC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11" name="Line 7">
            <a:extLst>
              <a:ext uri="{FF2B5EF4-FFF2-40B4-BE49-F238E27FC236}">
                <a16:creationId xmlns:a16="http://schemas.microsoft.com/office/drawing/2014/main" id="{302C3663-5D50-4A55-9B96-4FD4C5275ABC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9200" y="1981200"/>
            <a:ext cx="0" cy="2438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2" name="Line 8">
            <a:extLst>
              <a:ext uri="{FF2B5EF4-FFF2-40B4-BE49-F238E27FC236}">
                <a16:creationId xmlns:a16="http://schemas.microsoft.com/office/drawing/2014/main" id="{0EBEC704-9252-45B9-BAA2-C759225E6D4A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4267200"/>
            <a:ext cx="411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4" name="Line 12">
            <a:extLst>
              <a:ext uri="{FF2B5EF4-FFF2-40B4-BE49-F238E27FC236}">
                <a16:creationId xmlns:a16="http://schemas.microsoft.com/office/drawing/2014/main" id="{E855ACE8-2D37-4606-BBD3-C5C0CF085BC0}"/>
              </a:ext>
            </a:extLst>
          </p:cNvPr>
          <p:cNvSpPr>
            <a:spLocks noChangeAspect="1" noChangeShapeType="1"/>
          </p:cNvSpPr>
          <p:nvPr/>
        </p:nvSpPr>
        <p:spPr bwMode="auto">
          <a:xfrm flipH="1" flipV="1">
            <a:off x="5380076" y="2114144"/>
            <a:ext cx="544068" cy="126949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5" name="Line 13">
            <a:extLst>
              <a:ext uri="{FF2B5EF4-FFF2-40B4-BE49-F238E27FC236}">
                <a16:creationId xmlns:a16="http://schemas.microsoft.com/office/drawing/2014/main" id="{3862D0C6-1BFE-4C86-9923-4841E3009A0A}"/>
              </a:ext>
            </a:extLst>
          </p:cNvPr>
          <p:cNvSpPr>
            <a:spLocks noChangeShapeType="1"/>
          </p:cNvSpPr>
          <p:nvPr/>
        </p:nvSpPr>
        <p:spPr bwMode="auto">
          <a:xfrm>
            <a:off x="5448300" y="2286000"/>
            <a:ext cx="3086100" cy="1219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6" name="Line 14">
            <a:extLst>
              <a:ext uri="{FF2B5EF4-FFF2-40B4-BE49-F238E27FC236}">
                <a16:creationId xmlns:a16="http://schemas.microsoft.com/office/drawing/2014/main" id="{18AA3A96-68CD-4B25-B8E8-9DC8CBF15BFF}"/>
              </a:ext>
            </a:extLst>
          </p:cNvPr>
          <p:cNvSpPr>
            <a:spLocks noChangeAspect="1" noChangeShapeType="1"/>
          </p:cNvSpPr>
          <p:nvPr/>
        </p:nvSpPr>
        <p:spPr bwMode="auto">
          <a:xfrm flipH="1" flipV="1">
            <a:off x="8039095" y="2438398"/>
            <a:ext cx="564642" cy="121615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7" name="Line 15">
            <a:extLst>
              <a:ext uri="{FF2B5EF4-FFF2-40B4-BE49-F238E27FC236}">
                <a16:creationId xmlns:a16="http://schemas.microsoft.com/office/drawing/2014/main" id="{FD210A43-17E3-4693-B38B-C15DBB1649C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05500" y="2438400"/>
            <a:ext cx="2133600" cy="914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8" name="Rectangle 16">
            <a:extLst>
              <a:ext uri="{FF2B5EF4-FFF2-40B4-BE49-F238E27FC236}">
                <a16:creationId xmlns:a16="http://schemas.microsoft.com/office/drawing/2014/main" id="{53D89E54-EDD3-49EA-B099-10875B3051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3113" y="3330575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a</a:t>
            </a:r>
          </a:p>
        </p:txBody>
      </p:sp>
      <p:sp>
        <p:nvSpPr>
          <p:cNvPr id="21519" name="Rectangle 17">
            <a:extLst>
              <a:ext uri="{FF2B5EF4-FFF2-40B4-BE49-F238E27FC236}">
                <a16:creationId xmlns:a16="http://schemas.microsoft.com/office/drawing/2014/main" id="{7D646329-DDD5-48C8-BEBB-FD15718A72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35938" y="2187575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b</a:t>
            </a:r>
          </a:p>
        </p:txBody>
      </p:sp>
      <p:sp>
        <p:nvSpPr>
          <p:cNvPr id="21520" name="Rectangle 18">
            <a:extLst>
              <a:ext uri="{FF2B5EF4-FFF2-40B4-BE49-F238E27FC236}">
                <a16:creationId xmlns:a16="http://schemas.microsoft.com/office/drawing/2014/main" id="{35340F14-8A43-4C6F-A00F-369D2914BC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8313" y="1958975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dirty="0"/>
              <a:t>x</a:t>
            </a:r>
          </a:p>
        </p:txBody>
      </p:sp>
      <p:sp>
        <p:nvSpPr>
          <p:cNvPr id="21521" name="Rectangle 19">
            <a:extLst>
              <a:ext uri="{FF2B5EF4-FFF2-40B4-BE49-F238E27FC236}">
                <a16:creationId xmlns:a16="http://schemas.microsoft.com/office/drawing/2014/main" id="{0A8AE857-0EE8-434D-AD83-471C0EDD68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72513" y="3482975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dirty="0"/>
              <a:t>y</a:t>
            </a:r>
          </a:p>
        </p:txBody>
      </p:sp>
      <p:sp>
        <p:nvSpPr>
          <p:cNvPr id="21522" name="Rectangle 20">
            <a:extLst>
              <a:ext uri="{FF2B5EF4-FFF2-40B4-BE49-F238E27FC236}">
                <a16:creationId xmlns:a16="http://schemas.microsoft.com/office/drawing/2014/main" id="{C66AA90E-5012-4668-AE4E-68B4C7D3B8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0788" y="1730375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P</a:t>
            </a:r>
          </a:p>
        </p:txBody>
      </p:sp>
      <p:sp>
        <p:nvSpPr>
          <p:cNvPr id="21523" name="Rectangle 21">
            <a:extLst>
              <a:ext uri="{FF2B5EF4-FFF2-40B4-BE49-F238E27FC236}">
                <a16:creationId xmlns:a16="http://schemas.microsoft.com/office/drawing/2014/main" id="{5E9F7D90-B0E9-4A9B-BCBC-96D7152B0A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24913" y="3871913"/>
            <a:ext cx="404812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/>
              <a:t>V</a:t>
            </a:r>
          </a:p>
        </p:txBody>
      </p:sp>
      <p:sp>
        <p:nvSpPr>
          <p:cNvPr id="21524" name="Rectangle 22">
            <a:extLst>
              <a:ext uri="{FF2B5EF4-FFF2-40B4-BE49-F238E27FC236}">
                <a16:creationId xmlns:a16="http://schemas.microsoft.com/office/drawing/2014/main" id="{67AAFFC3-E977-4AB9-A8CF-46C462509B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8150" y="2492375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dirty="0"/>
              <a:t>o</a:t>
            </a:r>
          </a:p>
        </p:txBody>
      </p:sp>
      <p:sp>
        <p:nvSpPr>
          <p:cNvPr id="21525" name="Rectangle 23">
            <a:extLst>
              <a:ext uri="{FF2B5EF4-FFF2-40B4-BE49-F238E27FC236}">
                <a16:creationId xmlns:a16="http://schemas.microsoft.com/office/drawing/2014/main" id="{9E520FF0-AC87-44A9-946A-922BD26610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91113" y="2949575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Q=0</a:t>
            </a:r>
          </a:p>
        </p:txBody>
      </p:sp>
      <p:sp>
        <p:nvSpPr>
          <p:cNvPr id="21526" name="Rectangle 24">
            <a:extLst>
              <a:ext uri="{FF2B5EF4-FFF2-40B4-BE49-F238E27FC236}">
                <a16:creationId xmlns:a16="http://schemas.microsoft.com/office/drawing/2014/main" id="{8B7942FE-B2CE-4261-9D03-C888249DC9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9788" y="2720975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Q=0</a:t>
            </a:r>
          </a:p>
        </p:txBody>
      </p:sp>
      <p:sp>
        <p:nvSpPr>
          <p:cNvPr id="21527" name="Rectangle 25">
            <a:extLst>
              <a:ext uri="{FF2B5EF4-FFF2-40B4-BE49-F238E27FC236}">
                <a16:creationId xmlns:a16="http://schemas.microsoft.com/office/drawing/2014/main" id="{477736D9-AB19-4AE5-9B5D-19D0B5326A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7850" y="3481388"/>
            <a:ext cx="10445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dirty="0"/>
              <a:t>T=Const</a:t>
            </a:r>
          </a:p>
        </p:txBody>
      </p:sp>
      <p:sp>
        <p:nvSpPr>
          <p:cNvPr id="21528" name="Arc 26">
            <a:extLst>
              <a:ext uri="{FF2B5EF4-FFF2-40B4-BE49-F238E27FC236}">
                <a16:creationId xmlns:a16="http://schemas.microsoft.com/office/drawing/2014/main" id="{23154F14-3E2C-4BB3-9C07-CE984080C608}"/>
              </a:ext>
            </a:extLst>
          </p:cNvPr>
          <p:cNvSpPr>
            <a:spLocks/>
          </p:cNvSpPr>
          <p:nvPr/>
        </p:nvSpPr>
        <p:spPr bwMode="auto">
          <a:xfrm>
            <a:off x="5334000" y="2667000"/>
            <a:ext cx="304800" cy="304800"/>
          </a:xfrm>
          <a:custGeom>
            <a:avLst/>
            <a:gdLst>
              <a:gd name="T0" fmla="*/ 0 w 21600"/>
              <a:gd name="T1" fmla="*/ 2147483646 h 21600"/>
              <a:gd name="T2" fmla="*/ 2147483646 w 21600"/>
              <a:gd name="T3" fmla="*/ 0 h 21600"/>
              <a:gd name="T4" fmla="*/ 2147483646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21600"/>
                </a:moveTo>
                <a:cubicBezTo>
                  <a:pt x="0" y="9714"/>
                  <a:pt x="9602" y="61"/>
                  <a:pt x="21488" y="0"/>
                </a:cubicBezTo>
              </a:path>
              <a:path w="21600" h="21600" stroke="0" extrusionOk="0">
                <a:moveTo>
                  <a:pt x="0" y="21600"/>
                </a:moveTo>
                <a:cubicBezTo>
                  <a:pt x="0" y="9714"/>
                  <a:pt x="9602" y="61"/>
                  <a:pt x="21488" y="0"/>
                </a:cubicBez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9" name="Arc 27">
            <a:extLst>
              <a:ext uri="{FF2B5EF4-FFF2-40B4-BE49-F238E27FC236}">
                <a16:creationId xmlns:a16="http://schemas.microsoft.com/office/drawing/2014/main" id="{29AD730D-02DE-499F-880C-FD6394D31038}"/>
              </a:ext>
            </a:extLst>
          </p:cNvPr>
          <p:cNvSpPr>
            <a:spLocks/>
          </p:cNvSpPr>
          <p:nvPr/>
        </p:nvSpPr>
        <p:spPr bwMode="auto">
          <a:xfrm>
            <a:off x="8458200" y="3048000"/>
            <a:ext cx="381000" cy="228600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147483646 h 21600"/>
              <a:gd name="T4" fmla="*/ 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0" name="Arc 28">
            <a:extLst>
              <a:ext uri="{FF2B5EF4-FFF2-40B4-BE49-F238E27FC236}">
                <a16:creationId xmlns:a16="http://schemas.microsoft.com/office/drawing/2014/main" id="{1CDE2853-34A6-4F39-A497-C716981F6E3E}"/>
              </a:ext>
            </a:extLst>
          </p:cNvPr>
          <p:cNvSpPr>
            <a:spLocks/>
          </p:cNvSpPr>
          <p:nvPr/>
        </p:nvSpPr>
        <p:spPr bwMode="auto">
          <a:xfrm>
            <a:off x="7248525" y="3124200"/>
            <a:ext cx="228600" cy="381000"/>
          </a:xfrm>
          <a:custGeom>
            <a:avLst/>
            <a:gdLst>
              <a:gd name="T0" fmla="*/ 0 w 21600"/>
              <a:gd name="T1" fmla="*/ 2147483646 h 21599"/>
              <a:gd name="T2" fmla="*/ 2147483646 w 21600"/>
              <a:gd name="T3" fmla="*/ 0 h 21599"/>
              <a:gd name="T4" fmla="*/ 2147483646 w 21600"/>
              <a:gd name="T5" fmla="*/ 2147483646 h 21599"/>
              <a:gd name="T6" fmla="*/ 0 60000 65536"/>
              <a:gd name="T7" fmla="*/ 0 60000 65536"/>
              <a:gd name="T8" fmla="*/ 0 60000 65536"/>
              <a:gd name="T9" fmla="*/ 0 w 21600"/>
              <a:gd name="T10" fmla="*/ 0 h 21599"/>
              <a:gd name="T11" fmla="*/ 21600 w 21600"/>
              <a:gd name="T12" fmla="*/ 21599 h 2159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599" fill="none" extrusionOk="0">
                <a:moveTo>
                  <a:pt x="0" y="21599"/>
                </a:moveTo>
                <a:cubicBezTo>
                  <a:pt x="0" y="9728"/>
                  <a:pt x="9579" y="81"/>
                  <a:pt x="21449" y="-1"/>
                </a:cubicBezTo>
              </a:path>
              <a:path w="21600" h="21599" stroke="0" extrusionOk="0">
                <a:moveTo>
                  <a:pt x="0" y="21599"/>
                </a:moveTo>
                <a:cubicBezTo>
                  <a:pt x="0" y="9728"/>
                  <a:pt x="9579" y="81"/>
                  <a:pt x="21449" y="-1"/>
                </a:cubicBez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4" name="Rectangle 35">
            <a:extLst>
              <a:ext uri="{FF2B5EF4-FFF2-40B4-BE49-F238E27FC236}">
                <a16:creationId xmlns:a16="http://schemas.microsoft.com/office/drawing/2014/main" id="{6EDBFBB2-8A13-479B-9406-298241D739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914400"/>
            <a:ext cx="2042227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</a:rPr>
              <a:t>One can replace:</a:t>
            </a:r>
          </a:p>
        </p:txBody>
      </p:sp>
      <p:sp>
        <p:nvSpPr>
          <p:cNvPr id="21535" name="Rectangle 36">
            <a:extLst>
              <a:ext uri="{FF2B5EF4-FFF2-40B4-BE49-F238E27FC236}">
                <a16:creationId xmlns:a16="http://schemas.microsoft.com/office/drawing/2014/main" id="{6342D3B4-0AF5-49A6-A7E8-26B542784C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0089" y="1798281"/>
            <a:ext cx="2240999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</a:rPr>
              <a:t>By an “equivalent”</a:t>
            </a:r>
          </a:p>
        </p:txBody>
      </p:sp>
      <p:grpSp>
        <p:nvGrpSpPr>
          <p:cNvPr id="2" name="Group 42">
            <a:extLst>
              <a:ext uri="{FF2B5EF4-FFF2-40B4-BE49-F238E27FC236}">
                <a16:creationId xmlns:a16="http://schemas.microsoft.com/office/drawing/2014/main" id="{ED2B542C-95F3-40A5-99EF-9E8AA8E31952}"/>
              </a:ext>
            </a:extLst>
          </p:cNvPr>
          <p:cNvGrpSpPr>
            <a:grpSpLocks/>
          </p:cNvGrpSpPr>
          <p:nvPr/>
        </p:nvGrpSpPr>
        <p:grpSpPr bwMode="auto">
          <a:xfrm>
            <a:off x="295275" y="3903663"/>
            <a:ext cx="6813550" cy="2254250"/>
            <a:chOff x="186" y="2459"/>
            <a:chExt cx="4292" cy="1420"/>
          </a:xfrm>
        </p:grpSpPr>
        <p:sp>
          <p:nvSpPr>
            <p:cNvPr id="21537" name="Rectangle 32">
              <a:extLst>
                <a:ext uri="{FF2B5EF4-FFF2-40B4-BE49-F238E27FC236}">
                  <a16:creationId xmlns:a16="http://schemas.microsoft.com/office/drawing/2014/main" id="{2A88D933-2FCA-435F-88BD-282AA431AB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3075"/>
              <a:ext cx="1266" cy="231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>
                  <a:latin typeface="Symbol" panose="05050102010706020507" pitchFamily="18" charset="2"/>
                </a:rPr>
                <a:t>D</a:t>
              </a:r>
              <a:r>
                <a:rPr lang="en-US" altLang="en-US" sz="1800"/>
                <a:t>U</a:t>
              </a:r>
              <a:r>
                <a:rPr lang="en-US" altLang="en-US" sz="2000" baseline="-8000"/>
                <a:t>ab</a:t>
              </a:r>
              <a:r>
                <a:rPr lang="en-US" altLang="en-US" sz="1800"/>
                <a:t>  	=  </a:t>
              </a:r>
              <a:r>
                <a:rPr lang="en-US" altLang="en-US" sz="1800">
                  <a:latin typeface="Symbol" panose="05050102010706020507" pitchFamily="18" charset="2"/>
                </a:rPr>
                <a:t>D</a:t>
              </a:r>
              <a:r>
                <a:rPr lang="en-US" altLang="en-US" sz="1800"/>
                <a:t>U</a:t>
              </a:r>
              <a:r>
                <a:rPr lang="en-US" altLang="en-US" sz="2000" baseline="-8000"/>
                <a:t>axyb</a:t>
              </a:r>
            </a:p>
          </p:txBody>
        </p:sp>
        <p:sp>
          <p:nvSpPr>
            <p:cNvPr id="21538" name="Rectangle 33">
              <a:extLst>
                <a:ext uri="{FF2B5EF4-FFF2-40B4-BE49-F238E27FC236}">
                  <a16:creationId xmlns:a16="http://schemas.microsoft.com/office/drawing/2014/main" id="{3679D130-992C-4AC5-8991-0B9CEA023E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8" y="2928"/>
              <a:ext cx="1185" cy="23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Q</a:t>
              </a:r>
              <a:r>
                <a:rPr lang="en-US" altLang="en-US" sz="2000" baseline="-8000"/>
                <a:t>ab</a:t>
              </a:r>
              <a:r>
                <a:rPr lang="en-US" altLang="en-US" sz="1800"/>
                <a:t>	=  Q</a:t>
              </a:r>
              <a:r>
                <a:rPr lang="en-US" altLang="en-US" sz="2000" baseline="-8000"/>
                <a:t>axyb</a:t>
              </a:r>
            </a:p>
          </p:txBody>
        </p:sp>
        <p:sp>
          <p:nvSpPr>
            <p:cNvPr id="21539" name="AutoShape 34">
              <a:extLst>
                <a:ext uri="{FF2B5EF4-FFF2-40B4-BE49-F238E27FC236}">
                  <a16:creationId xmlns:a16="http://schemas.microsoft.com/office/drawing/2014/main" id="{5F1F3A50-43C3-4B90-8636-9C4D7362E8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2976"/>
              <a:ext cx="472" cy="136"/>
            </a:xfrm>
            <a:prstGeom prst="rightArrow">
              <a:avLst>
                <a:gd name="adj1" fmla="val 50000"/>
                <a:gd name="adj2" fmla="val 173545"/>
              </a:avLst>
            </a:prstGeom>
            <a:solidFill>
              <a:srgbClr val="CC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540" name="Rectangle 37">
              <a:extLst>
                <a:ext uri="{FF2B5EF4-FFF2-40B4-BE49-F238E27FC236}">
                  <a16:creationId xmlns:a16="http://schemas.microsoft.com/office/drawing/2014/main" id="{D172DFF5-414F-452E-B5F2-1D73602B85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2736"/>
              <a:ext cx="1252" cy="25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W</a:t>
              </a:r>
              <a:r>
                <a:rPr lang="en-US" altLang="en-US" sz="2000" baseline="-8000"/>
                <a:t>ab</a:t>
              </a:r>
              <a:r>
                <a:rPr lang="en-US" altLang="en-US" sz="1800"/>
                <a:t> 	=   W</a:t>
              </a:r>
              <a:r>
                <a:rPr lang="en-US" altLang="en-US" sz="2000" baseline="-8000"/>
                <a:t>axyb</a:t>
              </a:r>
              <a:endParaRPr lang="en-US" altLang="en-US" sz="1800"/>
            </a:p>
          </p:txBody>
        </p:sp>
        <p:sp>
          <p:nvSpPr>
            <p:cNvPr id="21541" name="Rectangle 38">
              <a:extLst>
                <a:ext uri="{FF2B5EF4-FFF2-40B4-BE49-F238E27FC236}">
                  <a16:creationId xmlns:a16="http://schemas.microsoft.com/office/drawing/2014/main" id="{E26A4888-DCAB-401F-B4E8-95BF00F3F0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" y="2459"/>
              <a:ext cx="2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dirty="0">
                  <a:latin typeface="Arial" panose="020B0604020202020204" pitchFamily="34" charset="0"/>
                </a:rPr>
                <a:t>Since area of </a:t>
              </a:r>
              <a:r>
                <a:rPr lang="en-US" altLang="en-US" sz="1800" dirty="0" err="1"/>
                <a:t>axo</a:t>
              </a:r>
              <a:r>
                <a:rPr lang="en-US" altLang="en-US" sz="1800" i="0" dirty="0">
                  <a:latin typeface="Arial" panose="020B0604020202020204" pitchFamily="34" charset="0"/>
                </a:rPr>
                <a:t> = area of </a:t>
              </a:r>
              <a:r>
                <a:rPr lang="en-US" altLang="en-US" sz="1800" dirty="0" err="1"/>
                <a:t>oyb</a:t>
              </a:r>
              <a:r>
                <a:rPr lang="en-US" altLang="en-US" sz="1800" i="0" dirty="0">
                  <a:latin typeface="Arial" panose="020B0604020202020204" pitchFamily="34" charset="0"/>
                </a:rPr>
                <a:t>:</a:t>
              </a:r>
            </a:p>
          </p:txBody>
        </p:sp>
        <p:sp>
          <p:nvSpPr>
            <p:cNvPr id="21542" name="Rectangle 39">
              <a:extLst>
                <a:ext uri="{FF2B5EF4-FFF2-40B4-BE49-F238E27FC236}">
                  <a16:creationId xmlns:a16="http://schemas.microsoft.com/office/drawing/2014/main" id="{62373FA4-A865-4D42-BBE5-D4D68F9520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" y="3072"/>
              <a:ext cx="40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But:</a:t>
              </a:r>
            </a:p>
          </p:txBody>
        </p:sp>
        <p:sp>
          <p:nvSpPr>
            <p:cNvPr id="21543" name="AutoShape 40">
              <a:extLst>
                <a:ext uri="{FF2B5EF4-FFF2-40B4-BE49-F238E27FC236}">
                  <a16:creationId xmlns:a16="http://schemas.microsoft.com/office/drawing/2014/main" id="{9EEF2230-D618-4AEA-9FF2-7D1B442C2C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3696"/>
              <a:ext cx="472" cy="136"/>
            </a:xfrm>
            <a:prstGeom prst="rightArrow">
              <a:avLst>
                <a:gd name="adj1" fmla="val 50000"/>
                <a:gd name="adj2" fmla="val 173545"/>
              </a:avLst>
            </a:prstGeom>
            <a:solidFill>
              <a:srgbClr val="CC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544" name="Rectangle 41">
              <a:extLst>
                <a:ext uri="{FF2B5EF4-FFF2-40B4-BE49-F238E27FC236}">
                  <a16:creationId xmlns:a16="http://schemas.microsoft.com/office/drawing/2014/main" id="{E8DD47AE-479A-41E2-8699-18883FA3A4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" y="3648"/>
              <a:ext cx="2942" cy="23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Process </a:t>
              </a:r>
              <a:r>
                <a:rPr lang="en-US" altLang="en-US" sz="1800"/>
                <a:t>ab </a:t>
              </a: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 is equivalent to process</a:t>
              </a:r>
              <a:r>
                <a:rPr lang="en-US" altLang="en-US" sz="1800"/>
                <a:t> axyb</a:t>
              </a:r>
            </a:p>
          </p:txBody>
        </p:sp>
      </p:grpSp>
      <p:sp>
        <p:nvSpPr>
          <p:cNvPr id="41" name="Rectangle 5">
            <a:extLst>
              <a:ext uri="{FF2B5EF4-FFF2-40B4-BE49-F238E27FC236}">
                <a16:creationId xmlns:a16="http://schemas.microsoft.com/office/drawing/2014/main" id="{B4029DC7-3C84-46CE-A040-F75D2B8471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6188" y="2832101"/>
            <a:ext cx="1571970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dirty="0" err="1"/>
              <a:t>yb</a:t>
            </a:r>
            <a:r>
              <a:rPr lang="en-US" altLang="en-US" sz="1800" i="0" dirty="0">
                <a:latin typeface="Arial" panose="020B0604020202020204" pitchFamily="34" charset="0"/>
              </a:rPr>
              <a:t>: Adiabatic</a:t>
            </a:r>
          </a:p>
        </p:txBody>
      </p:sp>
      <p:sp>
        <p:nvSpPr>
          <p:cNvPr id="42" name="Rectangle 5">
            <a:extLst>
              <a:ext uri="{FF2B5EF4-FFF2-40B4-BE49-F238E27FC236}">
                <a16:creationId xmlns:a16="http://schemas.microsoft.com/office/drawing/2014/main" id="{4161C5CE-B71B-46AB-80E0-40A8383DBE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9599" y="3323631"/>
            <a:ext cx="3824766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dirty="0" err="1"/>
              <a:t>xy</a:t>
            </a:r>
            <a:r>
              <a:rPr lang="en-US" altLang="en-US" sz="1800" i="0" dirty="0">
                <a:latin typeface="Arial" panose="020B0604020202020204" pitchFamily="34" charset="0"/>
              </a:rPr>
              <a:t>: Isoth</a:t>
            </a: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altLang="en-US" sz="1800" i="0" dirty="0">
                <a:latin typeface="Arial" panose="020B0604020202020204" pitchFamily="34" charset="0"/>
              </a:rPr>
              <a:t>rmal such as same area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1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1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1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1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5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1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5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1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9" grpId="0"/>
      <p:bldP spid="21514" grpId="0" animBg="1"/>
      <p:bldP spid="21515" grpId="0" animBg="1"/>
      <p:bldP spid="21516" grpId="0" animBg="1"/>
      <p:bldP spid="21520" grpId="0"/>
      <p:bldP spid="21521" grpId="0"/>
      <p:bldP spid="21524" grpId="0"/>
      <p:bldP spid="21525" grpId="0"/>
      <p:bldP spid="21526" grpId="0"/>
      <p:bldP spid="21527" grpId="0"/>
      <p:bldP spid="21528" grpId="0" animBg="1"/>
      <p:bldP spid="21529" grpId="0" animBg="1"/>
      <p:bldP spid="21530" grpId="0" animBg="1"/>
      <p:bldP spid="41" grpId="0"/>
      <p:bldP spid="4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5">
            <a:extLst>
              <a:ext uri="{FF2B5EF4-FFF2-40B4-BE49-F238E27FC236}">
                <a16:creationId xmlns:a16="http://schemas.microsoft.com/office/drawing/2014/main" id="{8F7E7638-7546-4945-917E-FAADB7ECA6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68425" y="273050"/>
            <a:ext cx="6645275" cy="588963"/>
          </a:xfr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Clausius Inequality for any cycle</a:t>
            </a:r>
            <a:endParaRPr lang="en-US" altLang="en-US" sz="2800"/>
          </a:p>
        </p:txBody>
      </p:sp>
      <p:sp>
        <p:nvSpPr>
          <p:cNvPr id="23555" name="Oval 7">
            <a:extLst>
              <a:ext uri="{FF2B5EF4-FFF2-40B4-BE49-F238E27FC236}">
                <a16:creationId xmlns:a16="http://schemas.microsoft.com/office/drawing/2014/main" id="{05B9D157-32F9-4A63-923B-792D01B033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1900" y="2908300"/>
            <a:ext cx="2565400" cy="1803400"/>
          </a:xfrm>
          <a:prstGeom prst="ellipse">
            <a:avLst/>
          </a:prstGeom>
          <a:noFill/>
          <a:ln w="2540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9496" name="Arc 8">
            <a:extLst>
              <a:ext uri="{FF2B5EF4-FFF2-40B4-BE49-F238E27FC236}">
                <a16:creationId xmlns:a16="http://schemas.microsoft.com/office/drawing/2014/main" id="{2B8FEF01-97B1-4626-B103-E97A324ABCDE}"/>
              </a:ext>
            </a:extLst>
          </p:cNvPr>
          <p:cNvSpPr>
            <a:spLocks/>
          </p:cNvSpPr>
          <p:nvPr/>
        </p:nvSpPr>
        <p:spPr bwMode="auto">
          <a:xfrm>
            <a:off x="1492250" y="3048000"/>
            <a:ext cx="2393950" cy="1674813"/>
          </a:xfrm>
          <a:custGeom>
            <a:avLst/>
            <a:gdLst>
              <a:gd name="T0" fmla="*/ 2147483646 w 21581"/>
              <a:gd name="T1" fmla="*/ 2147483646 h 20318"/>
              <a:gd name="T2" fmla="*/ 0 w 21581"/>
              <a:gd name="T3" fmla="*/ 2147483646 h 20318"/>
              <a:gd name="T4" fmla="*/ 2147483646 w 21581"/>
              <a:gd name="T5" fmla="*/ 0 h 20318"/>
              <a:gd name="T6" fmla="*/ 0 60000 65536"/>
              <a:gd name="T7" fmla="*/ 0 60000 65536"/>
              <a:gd name="T8" fmla="*/ 0 60000 65536"/>
              <a:gd name="T9" fmla="*/ 0 w 21581"/>
              <a:gd name="T10" fmla="*/ 0 h 20318"/>
              <a:gd name="T11" fmla="*/ 21581 w 21581"/>
              <a:gd name="T12" fmla="*/ 20318 h 2031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81" h="20318" fill="none" extrusionOk="0">
                <a:moveTo>
                  <a:pt x="14249" y="20317"/>
                </a:moveTo>
                <a:cubicBezTo>
                  <a:pt x="5998" y="17340"/>
                  <a:pt x="367" y="9668"/>
                  <a:pt x="-1" y="905"/>
                </a:cubicBezTo>
              </a:path>
              <a:path w="21581" h="20318" stroke="0" extrusionOk="0">
                <a:moveTo>
                  <a:pt x="14249" y="20317"/>
                </a:moveTo>
                <a:cubicBezTo>
                  <a:pt x="5998" y="17340"/>
                  <a:pt x="367" y="9668"/>
                  <a:pt x="-1" y="905"/>
                </a:cubicBezTo>
                <a:lnTo>
                  <a:pt x="21581" y="0"/>
                </a:lnTo>
                <a:lnTo>
                  <a:pt x="14249" y="20317"/>
                </a:lnTo>
                <a:close/>
              </a:path>
            </a:pathLst>
          </a:custGeom>
          <a:noFill/>
          <a:ln w="19050" cap="rnd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9497" name="Arc 9">
            <a:extLst>
              <a:ext uri="{FF2B5EF4-FFF2-40B4-BE49-F238E27FC236}">
                <a16:creationId xmlns:a16="http://schemas.microsoft.com/office/drawing/2014/main" id="{E2A39A35-4331-41A1-82BD-7426668AAA31}"/>
              </a:ext>
            </a:extLst>
          </p:cNvPr>
          <p:cNvSpPr>
            <a:spLocks/>
          </p:cNvSpPr>
          <p:nvPr/>
        </p:nvSpPr>
        <p:spPr bwMode="auto">
          <a:xfrm>
            <a:off x="1749425" y="2719388"/>
            <a:ext cx="2114550" cy="1865312"/>
          </a:xfrm>
          <a:custGeom>
            <a:avLst/>
            <a:gdLst>
              <a:gd name="T0" fmla="*/ 2147483646 w 21396"/>
              <a:gd name="T1" fmla="*/ 2147483646 h 20995"/>
              <a:gd name="T2" fmla="*/ 0 w 21396"/>
              <a:gd name="T3" fmla="*/ 2147483646 h 20995"/>
              <a:gd name="T4" fmla="*/ 2147483646 w 21396"/>
              <a:gd name="T5" fmla="*/ 0 h 20995"/>
              <a:gd name="T6" fmla="*/ 0 60000 65536"/>
              <a:gd name="T7" fmla="*/ 0 60000 65536"/>
              <a:gd name="T8" fmla="*/ 0 60000 65536"/>
              <a:gd name="T9" fmla="*/ 0 w 21396"/>
              <a:gd name="T10" fmla="*/ 0 h 20995"/>
              <a:gd name="T11" fmla="*/ 21396 w 21396"/>
              <a:gd name="T12" fmla="*/ 20995 h 2099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396" h="20995" fill="none" extrusionOk="0">
                <a:moveTo>
                  <a:pt x="16320" y="20995"/>
                </a:moveTo>
                <a:cubicBezTo>
                  <a:pt x="7692" y="18909"/>
                  <a:pt x="1218" y="11757"/>
                  <a:pt x="0" y="2963"/>
                </a:cubicBezTo>
              </a:path>
              <a:path w="21396" h="20995" stroke="0" extrusionOk="0">
                <a:moveTo>
                  <a:pt x="16320" y="20995"/>
                </a:moveTo>
                <a:cubicBezTo>
                  <a:pt x="7692" y="18909"/>
                  <a:pt x="1218" y="11757"/>
                  <a:pt x="0" y="2963"/>
                </a:cubicBezTo>
                <a:lnTo>
                  <a:pt x="21396" y="0"/>
                </a:lnTo>
                <a:lnTo>
                  <a:pt x="16320" y="20995"/>
                </a:lnTo>
                <a:close/>
              </a:path>
            </a:pathLst>
          </a:custGeom>
          <a:noFill/>
          <a:ln w="19050" cap="rnd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9498" name="Arc 10">
            <a:extLst>
              <a:ext uri="{FF2B5EF4-FFF2-40B4-BE49-F238E27FC236}">
                <a16:creationId xmlns:a16="http://schemas.microsoft.com/office/drawing/2014/main" id="{B2B21A73-04AA-4DEF-B022-92A6893D4D26}"/>
              </a:ext>
            </a:extLst>
          </p:cNvPr>
          <p:cNvSpPr>
            <a:spLocks/>
          </p:cNvSpPr>
          <p:nvPr/>
        </p:nvSpPr>
        <p:spPr bwMode="auto">
          <a:xfrm>
            <a:off x="2054225" y="2571750"/>
            <a:ext cx="2114550" cy="1865313"/>
          </a:xfrm>
          <a:custGeom>
            <a:avLst/>
            <a:gdLst>
              <a:gd name="T0" fmla="*/ 2147483646 w 21396"/>
              <a:gd name="T1" fmla="*/ 2147483646 h 20995"/>
              <a:gd name="T2" fmla="*/ 0 w 21396"/>
              <a:gd name="T3" fmla="*/ 2147483646 h 20995"/>
              <a:gd name="T4" fmla="*/ 2147483646 w 21396"/>
              <a:gd name="T5" fmla="*/ 0 h 20995"/>
              <a:gd name="T6" fmla="*/ 0 60000 65536"/>
              <a:gd name="T7" fmla="*/ 0 60000 65536"/>
              <a:gd name="T8" fmla="*/ 0 60000 65536"/>
              <a:gd name="T9" fmla="*/ 0 w 21396"/>
              <a:gd name="T10" fmla="*/ 0 h 20995"/>
              <a:gd name="T11" fmla="*/ 21396 w 21396"/>
              <a:gd name="T12" fmla="*/ 20995 h 2099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396" h="20995" fill="none" extrusionOk="0">
                <a:moveTo>
                  <a:pt x="16320" y="20995"/>
                </a:moveTo>
                <a:cubicBezTo>
                  <a:pt x="7692" y="18909"/>
                  <a:pt x="1218" y="11757"/>
                  <a:pt x="0" y="2963"/>
                </a:cubicBezTo>
              </a:path>
              <a:path w="21396" h="20995" stroke="0" extrusionOk="0">
                <a:moveTo>
                  <a:pt x="16320" y="20995"/>
                </a:moveTo>
                <a:cubicBezTo>
                  <a:pt x="7692" y="18909"/>
                  <a:pt x="1218" y="11757"/>
                  <a:pt x="0" y="2963"/>
                </a:cubicBezTo>
                <a:lnTo>
                  <a:pt x="21396" y="0"/>
                </a:lnTo>
                <a:lnTo>
                  <a:pt x="16320" y="20995"/>
                </a:lnTo>
                <a:close/>
              </a:path>
            </a:pathLst>
          </a:custGeom>
          <a:noFill/>
          <a:ln w="19050" cap="rnd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9499" name="Arc 11">
            <a:extLst>
              <a:ext uri="{FF2B5EF4-FFF2-40B4-BE49-F238E27FC236}">
                <a16:creationId xmlns:a16="http://schemas.microsoft.com/office/drawing/2014/main" id="{7BCD9051-C41A-42FF-A9F7-B2E5A49425AA}"/>
              </a:ext>
            </a:extLst>
          </p:cNvPr>
          <p:cNvSpPr>
            <a:spLocks/>
          </p:cNvSpPr>
          <p:nvPr/>
        </p:nvSpPr>
        <p:spPr bwMode="auto">
          <a:xfrm>
            <a:off x="1219200" y="2990850"/>
            <a:ext cx="2092325" cy="1677988"/>
          </a:xfrm>
          <a:custGeom>
            <a:avLst/>
            <a:gdLst>
              <a:gd name="T0" fmla="*/ 2147483646 w 21174"/>
              <a:gd name="T1" fmla="*/ 2147483646 h 18884"/>
              <a:gd name="T2" fmla="*/ 0 w 21174"/>
              <a:gd name="T3" fmla="*/ 2147483646 h 18884"/>
              <a:gd name="T4" fmla="*/ 2147483646 w 21174"/>
              <a:gd name="T5" fmla="*/ 0 h 18884"/>
              <a:gd name="T6" fmla="*/ 0 60000 65536"/>
              <a:gd name="T7" fmla="*/ 0 60000 65536"/>
              <a:gd name="T8" fmla="*/ 0 60000 65536"/>
              <a:gd name="T9" fmla="*/ 0 w 21174"/>
              <a:gd name="T10" fmla="*/ 0 h 18884"/>
              <a:gd name="T11" fmla="*/ 21174 w 21174"/>
              <a:gd name="T12" fmla="*/ 18884 h 188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174" h="18884" fill="none" extrusionOk="0">
                <a:moveTo>
                  <a:pt x="10688" y="18883"/>
                </a:moveTo>
                <a:cubicBezTo>
                  <a:pt x="5156" y="15812"/>
                  <a:pt x="1250" y="10470"/>
                  <a:pt x="-1" y="4268"/>
                </a:cubicBezTo>
              </a:path>
              <a:path w="21174" h="18884" stroke="0" extrusionOk="0">
                <a:moveTo>
                  <a:pt x="10688" y="18883"/>
                </a:moveTo>
                <a:cubicBezTo>
                  <a:pt x="5156" y="15812"/>
                  <a:pt x="1250" y="10470"/>
                  <a:pt x="-1" y="4268"/>
                </a:cubicBezTo>
                <a:lnTo>
                  <a:pt x="21174" y="0"/>
                </a:lnTo>
                <a:lnTo>
                  <a:pt x="10688" y="18883"/>
                </a:lnTo>
                <a:close/>
              </a:path>
            </a:pathLst>
          </a:custGeom>
          <a:noFill/>
          <a:ln w="19050" cap="rnd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9500" name="Line 12">
            <a:extLst>
              <a:ext uri="{FF2B5EF4-FFF2-40B4-BE49-F238E27FC236}">
                <a16:creationId xmlns:a16="http://schemas.microsoft.com/office/drawing/2014/main" id="{58827AAA-EBD0-4F66-B650-D47C6C6563A8}"/>
              </a:ext>
            </a:extLst>
          </p:cNvPr>
          <p:cNvSpPr>
            <a:spLocks noChangeShapeType="1"/>
          </p:cNvSpPr>
          <p:nvPr/>
        </p:nvSpPr>
        <p:spPr bwMode="auto">
          <a:xfrm>
            <a:off x="1223963" y="3371850"/>
            <a:ext cx="319087" cy="381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9501" name="Line 13">
            <a:extLst>
              <a:ext uri="{FF2B5EF4-FFF2-40B4-BE49-F238E27FC236}">
                <a16:creationId xmlns:a16="http://schemas.microsoft.com/office/drawing/2014/main" id="{0478F87F-3ED4-4E43-856C-640BC5BDCAFF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1238" y="4662488"/>
            <a:ext cx="804862" cy="66675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9502" name="Line 14">
            <a:extLst>
              <a:ext uri="{FF2B5EF4-FFF2-40B4-BE49-F238E27FC236}">
                <a16:creationId xmlns:a16="http://schemas.microsoft.com/office/drawing/2014/main" id="{A0CB1226-502C-4710-B3F4-935C64A4B2CB}"/>
              </a:ext>
            </a:extLst>
          </p:cNvPr>
          <p:cNvSpPr>
            <a:spLocks noChangeShapeType="1"/>
          </p:cNvSpPr>
          <p:nvPr/>
        </p:nvSpPr>
        <p:spPr bwMode="auto">
          <a:xfrm>
            <a:off x="1500188" y="3128963"/>
            <a:ext cx="280987" cy="33337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9503" name="Line 15">
            <a:extLst>
              <a:ext uri="{FF2B5EF4-FFF2-40B4-BE49-F238E27FC236}">
                <a16:creationId xmlns:a16="http://schemas.microsoft.com/office/drawing/2014/main" id="{2422542D-0367-44CE-B661-53FDBF5A97FB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7363" y="2986088"/>
            <a:ext cx="333375" cy="33337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9504" name="Line 16">
            <a:extLst>
              <a:ext uri="{FF2B5EF4-FFF2-40B4-BE49-F238E27FC236}">
                <a16:creationId xmlns:a16="http://schemas.microsoft.com/office/drawing/2014/main" id="{4BDBFBCB-733F-4134-A033-1A8B0B35BFC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52775" y="4429125"/>
            <a:ext cx="519113" cy="9525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9505" name="Line 17">
            <a:extLst>
              <a:ext uri="{FF2B5EF4-FFF2-40B4-BE49-F238E27FC236}">
                <a16:creationId xmlns:a16="http://schemas.microsoft.com/office/drawing/2014/main" id="{E29D6345-5020-4F80-8957-74E5F0F47BE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47975" y="4581525"/>
            <a:ext cx="500063" cy="5715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6" name="Line 18">
            <a:extLst>
              <a:ext uri="{FF2B5EF4-FFF2-40B4-BE49-F238E27FC236}">
                <a16:creationId xmlns:a16="http://schemas.microsoft.com/office/drawing/2014/main" id="{6C7EE96B-6F18-415C-871F-407251D7146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14400" y="2286000"/>
            <a:ext cx="0" cy="2819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7" name="Line 19">
            <a:extLst>
              <a:ext uri="{FF2B5EF4-FFF2-40B4-BE49-F238E27FC236}">
                <a16:creationId xmlns:a16="http://schemas.microsoft.com/office/drawing/2014/main" id="{80748A53-B806-480F-AD88-DE7FCB9EAF53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4953000"/>
            <a:ext cx="3352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8" name="Rectangle 20">
            <a:extLst>
              <a:ext uri="{FF2B5EF4-FFF2-40B4-BE49-F238E27FC236}">
                <a16:creationId xmlns:a16="http://schemas.microsoft.com/office/drawing/2014/main" id="{098AED7B-E191-4449-B702-EAD3275AD4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713" y="2111375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P</a:t>
            </a:r>
          </a:p>
        </p:txBody>
      </p:sp>
      <p:sp>
        <p:nvSpPr>
          <p:cNvPr id="23569" name="Rectangle 21">
            <a:extLst>
              <a:ext uri="{FF2B5EF4-FFF2-40B4-BE49-F238E27FC236}">
                <a16:creationId xmlns:a16="http://schemas.microsoft.com/office/drawing/2014/main" id="{0D90005A-2E1E-4920-8F09-A5A27DE642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9513" y="5091113"/>
            <a:ext cx="319087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>
                <a:latin typeface="Monotype Corsiva" panose="03010101010201010101" pitchFamily="66" charset="0"/>
              </a:rPr>
              <a:t>v</a:t>
            </a:r>
          </a:p>
        </p:txBody>
      </p:sp>
      <p:grpSp>
        <p:nvGrpSpPr>
          <p:cNvPr id="2" name="Group 50">
            <a:extLst>
              <a:ext uri="{FF2B5EF4-FFF2-40B4-BE49-F238E27FC236}">
                <a16:creationId xmlns:a16="http://schemas.microsoft.com/office/drawing/2014/main" id="{F9A4C8C1-046A-4FA6-8087-4D1FE8A25AB4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2409825"/>
            <a:ext cx="2287588" cy="1704975"/>
            <a:chOff x="912" y="1518"/>
            <a:chExt cx="1441" cy="1074"/>
          </a:xfrm>
        </p:grpSpPr>
        <p:sp>
          <p:nvSpPr>
            <p:cNvPr id="23595" name="Rectangle 22">
              <a:extLst>
                <a:ext uri="{FF2B5EF4-FFF2-40B4-BE49-F238E27FC236}">
                  <a16:creationId xmlns:a16="http://schemas.microsoft.com/office/drawing/2014/main" id="{EEF91039-2218-4D1E-9632-B7B96CF2D1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1518"/>
              <a:ext cx="769" cy="231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Adiabatic</a:t>
              </a:r>
            </a:p>
          </p:txBody>
        </p:sp>
        <p:grpSp>
          <p:nvGrpSpPr>
            <p:cNvPr id="23596" name="Group 49">
              <a:extLst>
                <a:ext uri="{FF2B5EF4-FFF2-40B4-BE49-F238E27FC236}">
                  <a16:creationId xmlns:a16="http://schemas.microsoft.com/office/drawing/2014/main" id="{29156FAC-C2D2-4ED7-93D1-475AFC67137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2" y="1776"/>
              <a:ext cx="1104" cy="816"/>
              <a:chOff x="912" y="1776"/>
              <a:chExt cx="1104" cy="816"/>
            </a:xfrm>
          </p:grpSpPr>
          <p:sp>
            <p:nvSpPr>
              <p:cNvPr id="23597" name="Line 23">
                <a:extLst>
                  <a:ext uri="{FF2B5EF4-FFF2-40B4-BE49-F238E27FC236}">
                    <a16:creationId xmlns:a16="http://schemas.microsoft.com/office/drawing/2014/main" id="{CD8EE9FA-9596-477D-AF8D-B7E46274C9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912" y="1776"/>
                <a:ext cx="1104" cy="7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8" name="Line 24">
                <a:extLst>
                  <a:ext uri="{FF2B5EF4-FFF2-40B4-BE49-F238E27FC236}">
                    <a16:creationId xmlns:a16="http://schemas.microsoft.com/office/drawing/2014/main" id="{064FC63D-B258-4A01-8F5D-B1DDC81CDA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200" y="1776"/>
                <a:ext cx="816" cy="76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9" name="Line 25">
                <a:extLst>
                  <a:ext uri="{FF2B5EF4-FFF2-40B4-BE49-F238E27FC236}">
                    <a16:creationId xmlns:a16="http://schemas.microsoft.com/office/drawing/2014/main" id="{707CB3D0-B0BD-404E-B970-D5994998D4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488" y="1776"/>
                <a:ext cx="528" cy="8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00" name="Line 26">
                <a:extLst>
                  <a:ext uri="{FF2B5EF4-FFF2-40B4-BE49-F238E27FC236}">
                    <a16:creationId xmlns:a16="http://schemas.microsoft.com/office/drawing/2014/main" id="{FA46B961-809D-48E6-BD4E-D1A2BC10A6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776" y="1776"/>
                <a:ext cx="240" cy="76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" name="Group 51">
            <a:extLst>
              <a:ext uri="{FF2B5EF4-FFF2-40B4-BE49-F238E27FC236}">
                <a16:creationId xmlns:a16="http://schemas.microsoft.com/office/drawing/2014/main" id="{7370F1FD-EB06-4379-9859-1668F381029B}"/>
              </a:ext>
            </a:extLst>
          </p:cNvPr>
          <p:cNvGrpSpPr>
            <a:grpSpLocks/>
          </p:cNvGrpSpPr>
          <p:nvPr/>
        </p:nvGrpSpPr>
        <p:grpSpPr bwMode="auto">
          <a:xfrm>
            <a:off x="1011238" y="1921670"/>
            <a:ext cx="1427162" cy="1449388"/>
            <a:chOff x="759" y="1278"/>
            <a:chExt cx="899" cy="913"/>
          </a:xfrm>
        </p:grpSpPr>
        <p:sp>
          <p:nvSpPr>
            <p:cNvPr id="23591" name="Rectangle 27">
              <a:extLst>
                <a:ext uri="{FF2B5EF4-FFF2-40B4-BE49-F238E27FC236}">
                  <a16:creationId xmlns:a16="http://schemas.microsoft.com/office/drawing/2014/main" id="{5F906DA3-DD34-4F25-BD36-719B3A099A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9" y="1278"/>
              <a:ext cx="899" cy="4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dirty="0">
                  <a:latin typeface="Arial" panose="020B0604020202020204" pitchFamily="34" charset="0"/>
                  <a:cs typeface="Arial" panose="020B0604020202020204" pitchFamily="34" charset="0"/>
                </a:rPr>
                <a:t>Heat added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dirty="0">
                  <a:latin typeface="Arial" panose="020B0604020202020204" pitchFamily="34" charset="0"/>
                  <a:cs typeface="Arial" panose="020B0604020202020204" pitchFamily="34" charset="0"/>
                </a:rPr>
                <a:t>isothermal</a:t>
              </a:r>
            </a:p>
          </p:txBody>
        </p:sp>
        <p:sp>
          <p:nvSpPr>
            <p:cNvPr id="23592" name="Line 28">
              <a:extLst>
                <a:ext uri="{FF2B5EF4-FFF2-40B4-BE49-F238E27FC236}">
                  <a16:creationId xmlns:a16="http://schemas.microsoft.com/office/drawing/2014/main" id="{8B9E455C-3193-42FA-B39B-14E176A9BE4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72" y="1678"/>
              <a:ext cx="102" cy="5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3" name="Line 29">
              <a:extLst>
                <a:ext uri="{FF2B5EF4-FFF2-40B4-BE49-F238E27FC236}">
                  <a16:creationId xmlns:a16="http://schemas.microsoft.com/office/drawing/2014/main" id="{30885607-2C3A-416B-A838-B728A4BFF1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74" y="1690"/>
              <a:ext cx="80" cy="35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4" name="Line 30">
              <a:extLst>
                <a:ext uri="{FF2B5EF4-FFF2-40B4-BE49-F238E27FC236}">
                  <a16:creationId xmlns:a16="http://schemas.microsoft.com/office/drawing/2014/main" id="{E1203149-A841-422C-9A8F-B6EECEAA1C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70" y="1678"/>
              <a:ext cx="260" cy="2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3572" name="Rectangle 31">
            <a:extLst>
              <a:ext uri="{FF2B5EF4-FFF2-40B4-BE49-F238E27FC236}">
                <a16:creationId xmlns:a16="http://schemas.microsoft.com/office/drawing/2014/main" id="{B3ADE014-A4D7-4817-A570-0F4C22EFC0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5613" y="2790825"/>
            <a:ext cx="1119187" cy="644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Original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Cycle </a:t>
            </a:r>
          </a:p>
        </p:txBody>
      </p:sp>
      <p:sp>
        <p:nvSpPr>
          <p:cNvPr id="23573" name="Line 32">
            <a:extLst>
              <a:ext uri="{FF2B5EF4-FFF2-40B4-BE49-F238E27FC236}">
                <a16:creationId xmlns:a16="http://schemas.microsoft.com/office/drawing/2014/main" id="{FCD97153-A928-4E89-8B18-E3DCD87A485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33800" y="3200400"/>
            <a:ext cx="5334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" name="Group 52">
            <a:extLst>
              <a:ext uri="{FF2B5EF4-FFF2-40B4-BE49-F238E27FC236}">
                <a16:creationId xmlns:a16="http://schemas.microsoft.com/office/drawing/2014/main" id="{8BC02E6B-8D1D-4ECE-B0BD-00B9A5755303}"/>
              </a:ext>
            </a:extLst>
          </p:cNvPr>
          <p:cNvGrpSpPr>
            <a:grpSpLocks/>
          </p:cNvGrpSpPr>
          <p:nvPr/>
        </p:nvGrpSpPr>
        <p:grpSpPr bwMode="auto">
          <a:xfrm>
            <a:off x="2094231" y="4479927"/>
            <a:ext cx="1376362" cy="1570038"/>
            <a:chOff x="1323" y="2789"/>
            <a:chExt cx="867" cy="989"/>
          </a:xfrm>
        </p:grpSpPr>
        <p:sp>
          <p:nvSpPr>
            <p:cNvPr id="23587" name="Rectangle 33">
              <a:extLst>
                <a:ext uri="{FF2B5EF4-FFF2-40B4-BE49-F238E27FC236}">
                  <a16:creationId xmlns:a16="http://schemas.microsoft.com/office/drawing/2014/main" id="{48B05570-6F05-497B-9C38-F8D5E81BFE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3" y="3198"/>
              <a:ext cx="850" cy="5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dirty="0">
                  <a:latin typeface="Arial" panose="020B0604020202020204" pitchFamily="34" charset="0"/>
                  <a:cs typeface="Arial" panose="020B0604020202020204" pitchFamily="34" charset="0"/>
                </a:rPr>
                <a:t>Heat 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dirty="0">
                  <a:latin typeface="Arial" panose="020B0604020202020204" pitchFamily="34" charset="0"/>
                  <a:cs typeface="Arial" panose="020B0604020202020204" pitchFamily="34" charset="0"/>
                </a:rPr>
                <a:t>Rejected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dirty="0">
                  <a:latin typeface="Arial" panose="020B0604020202020204" pitchFamily="34" charset="0"/>
                  <a:cs typeface="Arial" panose="020B0604020202020204" pitchFamily="34" charset="0"/>
                </a:rPr>
                <a:t>isothermal</a:t>
              </a:r>
            </a:p>
          </p:txBody>
        </p:sp>
        <p:sp>
          <p:nvSpPr>
            <p:cNvPr id="23588" name="Line 34">
              <a:extLst>
                <a:ext uri="{FF2B5EF4-FFF2-40B4-BE49-F238E27FC236}">
                  <a16:creationId xmlns:a16="http://schemas.microsoft.com/office/drawing/2014/main" id="{7E216B1E-CAF9-44DE-970C-B34B04718C2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12" y="2789"/>
              <a:ext cx="378" cy="39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9" name="Line 35">
              <a:extLst>
                <a:ext uri="{FF2B5EF4-FFF2-40B4-BE49-F238E27FC236}">
                  <a16:creationId xmlns:a16="http://schemas.microsoft.com/office/drawing/2014/main" id="{5C654E8D-3552-49E3-9D8E-DE95C35797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03" y="2859"/>
              <a:ext cx="187" cy="33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0" name="Line 36">
              <a:extLst>
                <a:ext uri="{FF2B5EF4-FFF2-40B4-BE49-F238E27FC236}">
                  <a16:creationId xmlns:a16="http://schemas.microsoft.com/office/drawing/2014/main" id="{7208B6F0-B3E9-4CD4-86A7-5A2349FAD9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763" y="2935"/>
              <a:ext cx="35" cy="26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3575" name="Rectangle 37">
            <a:extLst>
              <a:ext uri="{FF2B5EF4-FFF2-40B4-BE49-F238E27FC236}">
                <a16:creationId xmlns:a16="http://schemas.microsoft.com/office/drawing/2014/main" id="{3B136D6C-BC52-4A1E-9AA0-B549039309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625" y="1295400"/>
            <a:ext cx="1798638" cy="3667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Original Cycle</a:t>
            </a:r>
          </a:p>
        </p:txBody>
      </p:sp>
      <p:sp>
        <p:nvSpPr>
          <p:cNvPr id="23576" name="Rectangle 38">
            <a:extLst>
              <a:ext uri="{FF2B5EF4-FFF2-40B4-BE49-F238E27FC236}">
                <a16:creationId xmlns:a16="http://schemas.microsoft.com/office/drawing/2014/main" id="{6A58BC12-33D9-4ACF-8041-4A21EC38D4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0625" y="1295400"/>
            <a:ext cx="2170113" cy="3667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n</a:t>
            </a:r>
            <a:r>
              <a:rPr lang="en-US" altLang="en-US" sz="1800" i="0">
                <a:latin typeface="Arial" panose="020B0604020202020204" pitchFamily="34" charset="0"/>
              </a:rPr>
              <a:t> cycles of Carnot</a:t>
            </a:r>
          </a:p>
        </p:txBody>
      </p:sp>
      <p:sp>
        <p:nvSpPr>
          <p:cNvPr id="23577" name="AutoShape 39">
            <a:extLst>
              <a:ext uri="{FF2B5EF4-FFF2-40B4-BE49-F238E27FC236}">
                <a16:creationId xmlns:a16="http://schemas.microsoft.com/office/drawing/2014/main" id="{49AF71B0-9044-4909-AB3A-9FE082C0E7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7013" y="1330325"/>
            <a:ext cx="596900" cy="215900"/>
          </a:xfrm>
          <a:prstGeom prst="rightArrow">
            <a:avLst>
              <a:gd name="adj1" fmla="val 50000"/>
              <a:gd name="adj2" fmla="val 138248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9531" name="Rectangle 43">
            <a:extLst>
              <a:ext uri="{FF2B5EF4-FFF2-40B4-BE49-F238E27FC236}">
                <a16:creationId xmlns:a16="http://schemas.microsoft.com/office/drawing/2014/main" id="{8D3DBECC-EEBB-4327-97BD-E2865A1156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0011" y="5764986"/>
            <a:ext cx="5408789" cy="39754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b="0" i="0" dirty="0">
                <a:latin typeface="Arial" panose="020B0604020202020204" pitchFamily="34" charset="0"/>
              </a:rPr>
              <a:t>A fr</a:t>
            </a:r>
            <a:r>
              <a:rPr lang="en-US" altLang="en-US" sz="2000" b="0" i="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altLang="en-US" sz="2000" b="0" i="0" dirty="0">
                <a:latin typeface="Arial" panose="020B0604020202020204" pitchFamily="34" charset="0"/>
              </a:rPr>
              <a:t>quent but </a:t>
            </a:r>
            <a:r>
              <a:rPr lang="en-US" altLang="en-US" sz="2000" u="sng" dirty="0">
                <a:latin typeface="Arial" panose="020B0604020202020204" pitchFamily="34" charset="0"/>
              </a:rPr>
              <a:t>ill</a:t>
            </a:r>
            <a:r>
              <a:rPr lang="en-US" alt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altLang="en-US" sz="2000" u="sng" dirty="0">
                <a:latin typeface="Arial" panose="020B0604020202020204" pitchFamily="34" charset="0"/>
              </a:rPr>
              <a:t>gal</a:t>
            </a:r>
            <a:r>
              <a:rPr lang="en-US" altLang="en-US" sz="2000" b="0" i="0" dirty="0">
                <a:latin typeface="Arial" panose="020B0604020202020204" pitchFamily="34" charset="0"/>
              </a:rPr>
              <a:t> formulation </a:t>
            </a:r>
            <a:r>
              <a:rPr lang="en-US" altLang="en-US" sz="2000" i="0" dirty="0">
                <a:latin typeface="Arial" panose="020B0604020202020204" pitchFamily="34" charset="0"/>
              </a:rPr>
              <a:t>: </a:t>
            </a:r>
            <a:r>
              <a:rPr lang="en-US" altLang="en-US" sz="2000" i="0" dirty="0">
                <a:latin typeface="Symbol" panose="05050102010706020507" pitchFamily="18" charset="2"/>
                <a:sym typeface="Symbol" panose="05050102010706020507" pitchFamily="18" charset="2"/>
              </a:rPr>
              <a:t></a:t>
            </a:r>
            <a:r>
              <a:rPr lang="en-US" altLang="en-US" sz="2000" i="0" dirty="0">
                <a:latin typeface="Arial" panose="020B0604020202020204" pitchFamily="34" charset="0"/>
              </a:rPr>
              <a:t> </a:t>
            </a:r>
            <a:r>
              <a:rPr lang="en-US" altLang="en-US" sz="2000" dirty="0">
                <a:latin typeface="+mj-lt"/>
              </a:rPr>
              <a:t>d </a:t>
            </a:r>
            <a:r>
              <a:rPr lang="en-US" altLang="en-US" sz="2000" dirty="0"/>
              <a:t>Q / T </a:t>
            </a:r>
            <a:r>
              <a:rPr lang="en-US" altLang="en-US" sz="2000" dirty="0">
                <a:sym typeface="Symbol" panose="05050102010706020507" pitchFamily="18" charset="2"/>
              </a:rPr>
              <a:t></a:t>
            </a:r>
            <a:r>
              <a:rPr lang="en-US" altLang="en-US" sz="2000" dirty="0"/>
              <a:t> 0</a:t>
            </a:r>
          </a:p>
        </p:txBody>
      </p:sp>
      <p:grpSp>
        <p:nvGrpSpPr>
          <p:cNvPr id="6" name="Group 48">
            <a:extLst>
              <a:ext uri="{FF2B5EF4-FFF2-40B4-BE49-F238E27FC236}">
                <a16:creationId xmlns:a16="http://schemas.microsoft.com/office/drawing/2014/main" id="{D4D0D09E-802D-4F8E-8669-1E4DF414E543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1425575"/>
            <a:ext cx="3094038" cy="3816350"/>
            <a:chOff x="4080" y="898"/>
            <a:chExt cx="1949" cy="2404"/>
          </a:xfrm>
        </p:grpSpPr>
        <p:sp>
          <p:nvSpPr>
            <p:cNvPr id="23581" name="Rectangle 3">
              <a:extLst>
                <a:ext uri="{FF2B5EF4-FFF2-40B4-BE49-F238E27FC236}">
                  <a16:creationId xmlns:a16="http://schemas.microsoft.com/office/drawing/2014/main" id="{422B8A4B-4733-4337-9684-3C780F4ABA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3" y="2259"/>
              <a:ext cx="1184" cy="23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dirty="0">
                  <a:latin typeface="Symbol" panose="05050102010706020507" pitchFamily="18" charset="2"/>
                  <a:sym typeface="Symbol" panose="05050102010706020507" pitchFamily="18" charset="2"/>
                </a:rPr>
                <a:t></a:t>
              </a:r>
              <a:r>
                <a:rPr lang="en-US" altLang="en-US" sz="1800" baseline="-25000" dirty="0">
                  <a:latin typeface="+mj-lt"/>
                  <a:sym typeface="Symbol" panose="05050102010706020507" pitchFamily="18" charset="2"/>
                </a:rPr>
                <a:t>cycle</a:t>
              </a:r>
              <a:r>
                <a:rPr lang="en-US" altLang="en-US" sz="1800" i="0" dirty="0">
                  <a:latin typeface="Arial" panose="020B0604020202020204" pitchFamily="34" charset="0"/>
                </a:rPr>
                <a:t> </a:t>
              </a:r>
              <a:r>
                <a:rPr lang="en-US" altLang="en-US" sz="1800" i="0" dirty="0"/>
                <a:t>(</a:t>
              </a:r>
              <a:r>
                <a:rPr lang="en-US" altLang="en-US" sz="1800" dirty="0"/>
                <a:t>Q / T</a:t>
              </a:r>
              <a:r>
                <a:rPr lang="en-US" altLang="en-US" sz="1800" i="0" dirty="0"/>
                <a:t>) </a:t>
              </a:r>
              <a:r>
                <a:rPr lang="en-US" altLang="en-US" sz="1800" dirty="0"/>
                <a:t>dt</a:t>
              </a:r>
              <a:r>
                <a:rPr lang="en-US" altLang="en-US" sz="1800" i="0" dirty="0">
                  <a:latin typeface="Arial" panose="020B0604020202020204" pitchFamily="34" charset="0"/>
                </a:rPr>
                <a:t> </a:t>
              </a:r>
              <a:r>
                <a:rPr lang="en-US" altLang="en-US" sz="1800" i="0" dirty="0">
                  <a:sym typeface="Symbol" panose="05050102010706020507" pitchFamily="18" charset="2"/>
                </a:rPr>
                <a:t></a:t>
              </a:r>
              <a:r>
                <a:rPr lang="en-US" altLang="en-US" sz="1800" i="0" dirty="0"/>
                <a:t> 0</a:t>
              </a:r>
            </a:p>
          </p:txBody>
        </p:sp>
        <p:sp>
          <p:nvSpPr>
            <p:cNvPr id="23582" name="Rectangle 4">
              <a:extLst>
                <a:ext uri="{FF2B5EF4-FFF2-40B4-BE49-F238E27FC236}">
                  <a16:creationId xmlns:a16="http://schemas.microsoft.com/office/drawing/2014/main" id="{500FEE62-A479-470E-9FB5-4BCC8D610A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32" y="2177"/>
              <a:ext cx="16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dirty="0"/>
                <a:t>·</a:t>
              </a:r>
              <a:endParaRPr lang="en-US" altLang="en-US" sz="1800" i="0" dirty="0">
                <a:latin typeface="Arial" panose="020B0604020202020204" pitchFamily="34" charset="0"/>
              </a:endParaRPr>
            </a:p>
          </p:txBody>
        </p:sp>
        <p:sp>
          <p:nvSpPr>
            <p:cNvPr id="23583" name="Rectangle 40">
              <a:extLst>
                <a:ext uri="{FF2B5EF4-FFF2-40B4-BE49-F238E27FC236}">
                  <a16:creationId xmlns:a16="http://schemas.microsoft.com/office/drawing/2014/main" id="{2CFAFBC8-8534-4B6E-9278-6A2A5B6FA2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0" y="898"/>
              <a:ext cx="1949" cy="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Clausius inequality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For the </a:t>
              </a:r>
              <a:r>
                <a:rPr lang="en-US" altLang="en-US" sz="1800"/>
                <a:t>n</a:t>
              </a:r>
              <a:r>
                <a:rPr lang="en-US" altLang="en-US" sz="1800" i="0">
                  <a:latin typeface="Arial" panose="020B0604020202020204" pitchFamily="34" charset="0"/>
                </a:rPr>
                <a:t> cycles of Carnot:</a:t>
              </a:r>
            </a:p>
          </p:txBody>
        </p:sp>
        <p:sp>
          <p:nvSpPr>
            <p:cNvPr id="23584" name="Rectangle 41">
              <a:extLst>
                <a:ext uri="{FF2B5EF4-FFF2-40B4-BE49-F238E27FC236}">
                  <a16:creationId xmlns:a16="http://schemas.microsoft.com/office/drawing/2014/main" id="{3D7C3D95-6051-418D-92D0-99EB8A1A41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5" y="1426"/>
              <a:ext cx="9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Symbol" panose="05050102010706020507" pitchFamily="18" charset="2"/>
                </a:rPr>
                <a:t>S</a:t>
              </a:r>
              <a:r>
                <a:rPr lang="en-US" altLang="en-US" sz="1800" i="0">
                  <a:latin typeface="Arial" panose="020B0604020202020204" pitchFamily="34" charset="0"/>
                </a:rPr>
                <a:t> </a:t>
              </a:r>
              <a:r>
                <a:rPr lang="en-US" altLang="en-US" sz="1800"/>
                <a:t>Q</a:t>
              </a:r>
              <a:r>
                <a:rPr lang="en-US" altLang="en-US" baseline="-25000"/>
                <a:t>i</a:t>
              </a:r>
              <a:r>
                <a:rPr lang="en-US" altLang="en-US" sz="1800"/>
                <a:t> / T</a:t>
              </a:r>
              <a:r>
                <a:rPr lang="en-US" altLang="en-US" baseline="-25000"/>
                <a:t>i</a:t>
              </a:r>
              <a:r>
                <a:rPr lang="en-US" altLang="en-US" sz="1800" i="0">
                  <a:latin typeface="Arial" panose="020B0604020202020204" pitchFamily="34" charset="0"/>
                </a:rPr>
                <a:t>  </a:t>
              </a:r>
              <a:r>
                <a:rPr lang="en-US" altLang="en-US" sz="1800" i="0">
                  <a:sym typeface="Symbol" panose="05050102010706020507" pitchFamily="18" charset="2"/>
                </a:rPr>
                <a:t></a:t>
              </a:r>
              <a:r>
                <a:rPr lang="en-US" altLang="en-US" sz="1800" i="0"/>
                <a:t>  0</a:t>
              </a:r>
            </a:p>
          </p:txBody>
        </p:sp>
        <p:sp>
          <p:nvSpPr>
            <p:cNvPr id="23585" name="Rectangle 42">
              <a:extLst>
                <a:ext uri="{FF2B5EF4-FFF2-40B4-BE49-F238E27FC236}">
                  <a16:creationId xmlns:a16="http://schemas.microsoft.com/office/drawing/2014/main" id="{BC54894E-E376-4A3B-8733-E6F740DCAC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9" y="1810"/>
              <a:ext cx="173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Symbol" panose="05050102010706020507" pitchFamily="18" charset="2"/>
                </a:rPr>
                <a:t>\ </a:t>
              </a: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For the original </a:t>
              </a:r>
              <a:r>
                <a:rPr lang="en-US" altLang="en-US" sz="1800" i="0">
                  <a:latin typeface="Arial" panose="020B0604020202020204" pitchFamily="34" charset="0"/>
                </a:rPr>
                <a:t>cycle</a:t>
              </a:r>
            </a:p>
          </p:txBody>
        </p:sp>
        <p:sp>
          <p:nvSpPr>
            <p:cNvPr id="23586" name="Rectangle 44">
              <a:extLst>
                <a:ext uri="{FF2B5EF4-FFF2-40B4-BE49-F238E27FC236}">
                  <a16:creationId xmlns:a16="http://schemas.microsoft.com/office/drawing/2014/main" id="{FAEACA20-DB46-467E-A6EF-6029434B49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1" y="2722"/>
              <a:ext cx="1521" cy="5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u="sng" dirty="0">
                  <a:latin typeface="Arial" panose="020B0604020202020204" pitchFamily="34" charset="0"/>
                  <a:cs typeface="Arial" panose="020B0604020202020204" pitchFamily="34" charset="0"/>
                </a:rPr>
                <a:t>Equality applies 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u="sng" dirty="0">
                  <a:latin typeface="Arial" panose="020B0604020202020204" pitchFamily="34" charset="0"/>
                  <a:cs typeface="Arial" panose="020B0604020202020204" pitchFamily="34" charset="0"/>
                </a:rPr>
                <a:t>for reversible cases 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u="sng" dirty="0">
                  <a:latin typeface="Arial" panose="020B0604020202020204" pitchFamily="34" charset="0"/>
                  <a:cs typeface="Arial" panose="020B0604020202020204" pitchFamily="34" charset="0"/>
                </a:rPr>
                <a:t>ONLY</a:t>
              </a:r>
            </a:p>
          </p:txBody>
        </p:sp>
      </p:grpSp>
      <p:sp>
        <p:nvSpPr>
          <p:cNvPr id="23580" name="Rectangle 47">
            <a:extLst>
              <a:ext uri="{FF2B5EF4-FFF2-40B4-BE49-F238E27FC236}">
                <a16:creationId xmlns:a16="http://schemas.microsoft.com/office/drawing/2014/main" id="{9A341E32-1DEE-49AE-8DF7-51B5B248A9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914400"/>
            <a:ext cx="1875579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Transform into:</a:t>
            </a:r>
            <a:endParaRPr lang="en-US" altLang="en-US" sz="1800" i="0" dirty="0">
              <a:latin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77B90E-1519-4E26-A030-DCE8B2FCD99A}"/>
              </a:ext>
            </a:extLst>
          </p:cNvPr>
          <p:cNvSpPr txBox="1"/>
          <p:nvPr/>
        </p:nvSpPr>
        <p:spPr>
          <a:xfrm>
            <a:off x="8145269" y="57150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+mn-lt"/>
              </a:rPr>
              <a:t>–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319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500"/>
                                        <p:tgtEl>
                                          <p:spTgt spid="319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500"/>
                                        <p:tgtEl>
                                          <p:spTgt spid="319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500"/>
                                        <p:tgtEl>
                                          <p:spTgt spid="319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195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195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195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195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195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195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195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195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195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19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195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195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7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19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19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195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195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4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19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19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195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195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1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195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195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195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195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7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9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9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9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95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95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95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95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95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95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95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95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9531" grpId="0" animBg="1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864E7407-6BB4-4397-9A85-D0331C72F2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86200" y="276225"/>
            <a:ext cx="2130425" cy="588963"/>
          </a:xfrm>
        </p:spPr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24579" name="TextBox 13">
            <a:extLst>
              <a:ext uri="{FF2B5EF4-FFF2-40B4-BE49-F238E27FC236}">
                <a16:creationId xmlns:a16="http://schemas.microsoft.com/office/drawing/2014/main" id="{7253BDC4-6584-44D4-8284-A4F1627FDC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845" y="1206339"/>
            <a:ext cx="7293984" cy="1131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>
              <a:lnSpc>
                <a:spcPct val="150000"/>
              </a:lnSpc>
              <a:buClr>
                <a:srgbClr val="FF0000"/>
              </a:buClr>
            </a:pPr>
            <a:r>
              <a:rPr lang="en-US" altLang="en-US" sz="2400" dirty="0"/>
              <a:t>Starting from Kelvin-Plank and Carnot principles</a:t>
            </a:r>
          </a:p>
          <a:p>
            <a:pPr marL="0" indent="0">
              <a:lnSpc>
                <a:spcPct val="150000"/>
              </a:lnSpc>
              <a:buClr>
                <a:srgbClr val="FF0000"/>
              </a:buClr>
            </a:pPr>
            <a:r>
              <a:rPr lang="en-US" altLang="en-US" sz="2400" dirty="0"/>
              <a:t>+ equivalent process:</a:t>
            </a:r>
          </a:p>
        </p:txBody>
      </p:sp>
      <p:sp>
        <p:nvSpPr>
          <p:cNvPr id="24583" name="Rectangle 3">
            <a:extLst>
              <a:ext uri="{FF2B5EF4-FFF2-40B4-BE49-F238E27FC236}">
                <a16:creationId xmlns:a16="http://schemas.microsoft.com/office/drawing/2014/main" id="{450EF237-1E70-4489-BF29-949AC7E62E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7334" y="745793"/>
            <a:ext cx="3459281" cy="520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i="0" dirty="0">
                <a:solidFill>
                  <a:schemeClr val="tx1"/>
                </a:solidFill>
              </a:rPr>
              <a:t>Clausius inequality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C5130B05-92ED-4D62-AB2E-9D2902B2A4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8581112"/>
              </p:ext>
            </p:extLst>
          </p:nvPr>
        </p:nvGraphicFramePr>
        <p:xfrm>
          <a:off x="2535238" y="3233738"/>
          <a:ext cx="16748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38080" imgH="419040" progId="Equation.DSMT4">
                  <p:embed/>
                </p:oleObj>
              </mc:Choice>
              <mc:Fallback>
                <p:oleObj name="Equation" r:id="rId4" imgW="838080" imgH="41904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C5130B05-92ED-4D62-AB2E-9D2902B2A41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35238" y="3233738"/>
                        <a:ext cx="1674812" cy="8382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06C99FFF-3A05-40FF-8ECC-5BB1A1CE0D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6213975"/>
              </p:ext>
            </p:extLst>
          </p:nvPr>
        </p:nvGraphicFramePr>
        <p:xfrm>
          <a:off x="1633538" y="4572000"/>
          <a:ext cx="3478212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39880" imgH="393480" progId="Equation.DSMT4">
                  <p:embed/>
                </p:oleObj>
              </mc:Choice>
              <mc:Fallback>
                <p:oleObj name="Equation" r:id="rId6" imgW="1739880" imgH="39348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06C99FFF-3A05-40FF-8ECC-5BB1A1CE0DB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633538" y="4572000"/>
                        <a:ext cx="3478212" cy="787400"/>
                      </a:xfrm>
                      <a:prstGeom prst="rect">
                        <a:avLst/>
                      </a:prstGeom>
                      <a:solidFill>
                        <a:srgbClr val="FF99FF"/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F9A35C5-D561-4390-9690-17D2C252966F}"/>
              </a:ext>
            </a:extLst>
          </p:cNvPr>
          <p:cNvCxnSpPr/>
          <p:nvPr/>
        </p:nvCxnSpPr>
        <p:spPr bwMode="auto">
          <a:xfrm flipV="1">
            <a:off x="2230868" y="4343400"/>
            <a:ext cx="2264932" cy="1219200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3577AE2-B1E9-4D8C-944B-88BB32C8FAC9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2209800" y="4343400"/>
            <a:ext cx="2264932" cy="1219200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TextBox 13">
            <a:extLst>
              <a:ext uri="{FF2B5EF4-FFF2-40B4-BE49-F238E27FC236}">
                <a16:creationId xmlns:a16="http://schemas.microsoft.com/office/drawing/2014/main" id="{B869CF1C-B27F-4F8E-8536-51C7B703D1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910" y="2533853"/>
            <a:ext cx="6046848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>
              <a:lnSpc>
                <a:spcPct val="150000"/>
              </a:lnSpc>
              <a:buClr>
                <a:srgbClr val="FF0000"/>
              </a:buClr>
            </a:pPr>
            <a:r>
              <a:rPr lang="en-US" altLang="en-US" sz="2400" dirty="0">
                <a:solidFill>
                  <a:srgbClr val="FF0000"/>
                </a:solidFill>
              </a:rPr>
              <a:t>Clausius </a:t>
            </a:r>
            <a:r>
              <a:rPr lang="en-US" altLang="en-US" sz="2400" dirty="0"/>
              <a:t> </a:t>
            </a:r>
            <a:r>
              <a:rPr lang="en-US" altLang="en-US" sz="2400" dirty="0">
                <a:solidFill>
                  <a:srgbClr val="FF0000"/>
                </a:solidFill>
              </a:rPr>
              <a:t>inequality for a general cycle</a:t>
            </a:r>
            <a:r>
              <a:rPr lang="en-US" altLang="en-US" sz="2400" dirty="0"/>
              <a:t>: </a:t>
            </a:r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0.9|29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2.1|16.3|26.8|42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7.1|13.7|55.2|9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2|2.1|54.6|38.9"/>
</p:tagLst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47172</TotalTime>
  <Words>272</Words>
  <Application>Microsoft Office PowerPoint</Application>
  <PresentationFormat>A4 Paper (210x297 mm)</PresentationFormat>
  <Paragraphs>66</Paragraphs>
  <Slides>5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Monotype Corsiva</vt:lpstr>
      <vt:lpstr>Symbol</vt:lpstr>
      <vt:lpstr>Times New Roman</vt:lpstr>
      <vt:lpstr>Default Design</vt:lpstr>
      <vt:lpstr>Equation</vt:lpstr>
      <vt:lpstr>Thermodynamics</vt:lpstr>
      <vt:lpstr>Introduction from physics: Clausius Inequality</vt:lpstr>
      <vt:lpstr>An equivalent process</vt:lpstr>
      <vt:lpstr>Clausius Inequality for any cycle</vt:lpstr>
      <vt:lpstr>Summary</vt:lpstr>
    </vt:vector>
  </TitlesOfParts>
  <Company>MGE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Thermodynamics I :  364</dc:title>
  <dc:creator>nabil Sabry</dc:creator>
  <cp:lastModifiedBy>Mohamed Nabil Sabry</cp:lastModifiedBy>
  <cp:revision>892</cp:revision>
  <dcterms:created xsi:type="dcterms:W3CDTF">2002-03-24T06:41:14Z</dcterms:created>
  <dcterms:modified xsi:type="dcterms:W3CDTF">2024-09-30T00:30:54Z</dcterms:modified>
</cp:coreProperties>
</file>