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317" r:id="rId2"/>
    <p:sldId id="575" r:id="rId3"/>
    <p:sldId id="576" r:id="rId4"/>
    <p:sldId id="577" r:id="rId5"/>
    <p:sldId id="578" r:id="rId6"/>
    <p:sldId id="579" r:id="rId7"/>
    <p:sldId id="580" r:id="rId8"/>
    <p:sldId id="581" r:id="rId9"/>
    <p:sldId id="582" r:id="rId10"/>
    <p:sldId id="583" r:id="rId11"/>
    <p:sldId id="584" r:id="rId12"/>
    <p:sldId id="585" r:id="rId13"/>
    <p:sldId id="586" r:id="rId14"/>
    <p:sldId id="593" r:id="rId15"/>
    <p:sldId id="587" r:id="rId16"/>
    <p:sldId id="588" r:id="rId17"/>
    <p:sldId id="589" r:id="rId18"/>
    <p:sldId id="590" r:id="rId19"/>
    <p:sldId id="591" r:id="rId20"/>
    <p:sldId id="592" r:id="rId21"/>
    <p:sldId id="594" r:id="rId22"/>
  </p:sldIdLst>
  <p:sldSz cx="9906000" cy="6858000" type="A4"/>
  <p:notesSz cx="7188200" cy="9499600"/>
  <p:defaultTextStyle>
    <a:defPPr>
      <a:defRPr lang="en-US"/>
    </a:defPPr>
    <a:lvl1pPr algn="l" rtl="0" eaLnBrk="0" fontAlgn="base" hangingPunct="0">
      <a:spcBef>
        <a:spcPct val="0"/>
      </a:spcBef>
      <a:spcAft>
        <a:spcPct val="0"/>
      </a:spcAft>
      <a:defRPr b="1" i="1" kern="1200">
        <a:solidFill>
          <a:srgbClr val="000099"/>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i="1" kern="1200">
        <a:solidFill>
          <a:srgbClr val="000099"/>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i="1" kern="1200">
        <a:solidFill>
          <a:srgbClr val="000099"/>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i="1" kern="1200">
        <a:solidFill>
          <a:srgbClr val="000099"/>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i="1" kern="1200">
        <a:solidFill>
          <a:srgbClr val="000099"/>
        </a:solidFill>
        <a:latin typeface="Arial" panose="020B0604020202020204" pitchFamily="34" charset="0"/>
        <a:ea typeface="+mn-ea"/>
        <a:cs typeface="Arial" panose="020B0604020202020204" pitchFamily="34" charset="0"/>
      </a:defRPr>
    </a:lvl5pPr>
    <a:lvl6pPr marL="2286000" algn="l" defTabSz="914400" rtl="0" eaLnBrk="1" latinLnBrk="0" hangingPunct="1">
      <a:defRPr b="1" i="1" kern="1200">
        <a:solidFill>
          <a:srgbClr val="000099"/>
        </a:solidFill>
        <a:latin typeface="Arial" panose="020B0604020202020204" pitchFamily="34" charset="0"/>
        <a:ea typeface="+mn-ea"/>
        <a:cs typeface="Arial" panose="020B0604020202020204" pitchFamily="34" charset="0"/>
      </a:defRPr>
    </a:lvl6pPr>
    <a:lvl7pPr marL="2743200" algn="l" defTabSz="914400" rtl="0" eaLnBrk="1" latinLnBrk="0" hangingPunct="1">
      <a:defRPr b="1" i="1" kern="1200">
        <a:solidFill>
          <a:srgbClr val="000099"/>
        </a:solidFill>
        <a:latin typeface="Arial" panose="020B0604020202020204" pitchFamily="34" charset="0"/>
        <a:ea typeface="+mn-ea"/>
        <a:cs typeface="Arial" panose="020B0604020202020204" pitchFamily="34" charset="0"/>
      </a:defRPr>
    </a:lvl7pPr>
    <a:lvl8pPr marL="3200400" algn="l" defTabSz="914400" rtl="0" eaLnBrk="1" latinLnBrk="0" hangingPunct="1">
      <a:defRPr b="1" i="1" kern="1200">
        <a:solidFill>
          <a:srgbClr val="000099"/>
        </a:solidFill>
        <a:latin typeface="Arial" panose="020B0604020202020204" pitchFamily="34" charset="0"/>
        <a:ea typeface="+mn-ea"/>
        <a:cs typeface="Arial" panose="020B0604020202020204" pitchFamily="34" charset="0"/>
      </a:defRPr>
    </a:lvl8pPr>
    <a:lvl9pPr marL="3657600" algn="l" defTabSz="914400" rtl="0" eaLnBrk="1" latinLnBrk="0" hangingPunct="1">
      <a:defRPr b="1" i="1" kern="1200">
        <a:solidFill>
          <a:srgbClr val="000099"/>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792">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D012B"/>
    <a:srgbClr val="C8E1FF"/>
    <a:srgbClr val="FF6699"/>
    <a:srgbClr val="FF99FF"/>
    <a:srgbClr val="DDDDDD"/>
    <a:srgbClr val="B2B2B2"/>
    <a:srgbClr val="CCCCFF"/>
    <a:srgbClr val="FFCC66"/>
    <a:srgbClr val="FF99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42" autoAdjust="0"/>
    <p:restoredTop sz="94662" autoAdjust="0"/>
  </p:normalViewPr>
  <p:slideViewPr>
    <p:cSldViewPr>
      <p:cViewPr varScale="1">
        <p:scale>
          <a:sx n="75" d="100"/>
          <a:sy n="75" d="100"/>
        </p:scale>
        <p:origin x="1416" y="48"/>
      </p:cViewPr>
      <p:guideLst>
        <p:guide orient="horz" pos="3792"/>
        <p:guide pos="312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6C01A0B2-B618-48D9-AFD9-4C38070D36E5}"/>
              </a:ext>
            </a:extLst>
          </p:cNvPr>
          <p:cNvSpPr>
            <a:spLocks noChangeArrowheads="1"/>
          </p:cNvSpPr>
          <p:nvPr/>
        </p:nvSpPr>
        <p:spPr bwMode="auto">
          <a:xfrm>
            <a:off x="3198813" y="9051925"/>
            <a:ext cx="793750" cy="247650"/>
          </a:xfrm>
          <a:prstGeom prst="rect">
            <a:avLst/>
          </a:prstGeom>
          <a:noFill/>
          <a:ln w="12700">
            <a:noFill/>
            <a:miter lim="800000"/>
            <a:headEnd/>
            <a:tailEnd/>
          </a:ln>
          <a:effectLst/>
        </p:spPr>
        <p:txBody>
          <a:bodyPr wrap="none" lIns="87313" tIns="44450" rIns="87313" bIns="44450">
            <a:spAutoFit/>
          </a:bodyPr>
          <a:lstStyle>
            <a:lvl1pPr defTabSz="868363">
              <a:defRPr b="1" i="1">
                <a:solidFill>
                  <a:srgbClr val="000099"/>
                </a:solidFill>
                <a:latin typeface="Arial" panose="020B0604020202020204" pitchFamily="34" charset="0"/>
                <a:cs typeface="Arial" panose="020B0604020202020204" pitchFamily="34" charset="0"/>
              </a:defRPr>
            </a:lvl1pPr>
            <a:lvl2pPr marL="742950" indent="-285750" defTabSz="868363">
              <a:defRPr b="1" i="1">
                <a:solidFill>
                  <a:srgbClr val="000099"/>
                </a:solidFill>
                <a:latin typeface="Arial" panose="020B0604020202020204" pitchFamily="34" charset="0"/>
                <a:cs typeface="Arial" panose="020B0604020202020204" pitchFamily="34" charset="0"/>
              </a:defRPr>
            </a:lvl2pPr>
            <a:lvl3pPr marL="1143000" indent="-228600" defTabSz="868363">
              <a:defRPr b="1" i="1">
                <a:solidFill>
                  <a:srgbClr val="000099"/>
                </a:solidFill>
                <a:latin typeface="Arial" panose="020B0604020202020204" pitchFamily="34" charset="0"/>
                <a:cs typeface="Arial" panose="020B0604020202020204" pitchFamily="34" charset="0"/>
              </a:defRPr>
            </a:lvl3pPr>
            <a:lvl4pPr marL="1600200" indent="-228600" defTabSz="868363">
              <a:defRPr b="1" i="1">
                <a:solidFill>
                  <a:srgbClr val="000099"/>
                </a:solidFill>
                <a:latin typeface="Arial" panose="020B0604020202020204" pitchFamily="34" charset="0"/>
                <a:cs typeface="Arial" panose="020B0604020202020204" pitchFamily="34" charset="0"/>
              </a:defRPr>
            </a:lvl4pPr>
            <a:lvl5pPr marL="2057400" indent="-228600" defTabSz="868363">
              <a:defRPr b="1" i="1">
                <a:solidFill>
                  <a:srgbClr val="000099"/>
                </a:solidFill>
                <a:latin typeface="Arial" panose="020B0604020202020204" pitchFamily="34" charset="0"/>
                <a:cs typeface="Arial" panose="020B0604020202020204" pitchFamily="34" charset="0"/>
              </a:defRPr>
            </a:lvl5pPr>
            <a:lvl6pPr marL="25146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6pPr>
            <a:lvl7pPr marL="29718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7pPr>
            <a:lvl8pPr marL="34290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8pPr>
            <a:lvl9pPr marL="38862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9pPr>
          </a:lstStyle>
          <a:p>
            <a:pPr algn="ctr">
              <a:lnSpc>
                <a:spcPct val="90000"/>
              </a:lnSpc>
              <a:defRPr/>
            </a:pPr>
            <a:r>
              <a:rPr lang="en-US" altLang="en-US" sz="1200" b="0" i="0">
                <a:solidFill>
                  <a:schemeClr val="tx1"/>
                </a:solidFill>
                <a:cs typeface="Times New Roman" panose="02020603050405020304" pitchFamily="18" charset="0"/>
              </a:rPr>
              <a:t>Page </a:t>
            </a:r>
            <a:fld id="{03859976-69D3-4A16-9325-8D316E55AE6A}" type="slidenum">
              <a:rPr lang="en-US" altLang="en-US" sz="1200" b="0" i="0" smtClean="0">
                <a:solidFill>
                  <a:schemeClr val="tx1"/>
                </a:solidFill>
                <a:cs typeface="Times New Roman" panose="02020603050405020304" pitchFamily="18" charset="0"/>
              </a:rPr>
              <a:pPr algn="ctr">
                <a:lnSpc>
                  <a:spcPct val="90000"/>
                </a:lnSpc>
                <a:defRPr/>
              </a:pPr>
              <a:t>‹#›</a:t>
            </a:fld>
            <a:endParaRPr lang="en-US" altLang="en-US" sz="1200" b="0" i="0">
              <a:solidFill>
                <a:schemeClr val="tx1"/>
              </a:solidFill>
              <a:cs typeface="Times New Roman" panose="02020603050405020304" pitchFamily="18"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60EF672C-4C4A-440C-A342-34093E99628B}"/>
              </a:ext>
            </a:extLst>
          </p:cNvPr>
          <p:cNvSpPr>
            <a:spLocks noChangeArrowheads="1"/>
          </p:cNvSpPr>
          <p:nvPr/>
        </p:nvSpPr>
        <p:spPr bwMode="auto">
          <a:xfrm>
            <a:off x="3198813" y="9051925"/>
            <a:ext cx="793750" cy="247650"/>
          </a:xfrm>
          <a:prstGeom prst="rect">
            <a:avLst/>
          </a:prstGeom>
          <a:noFill/>
          <a:ln w="12700">
            <a:noFill/>
            <a:miter lim="800000"/>
            <a:headEnd/>
            <a:tailEnd/>
          </a:ln>
          <a:effectLst/>
        </p:spPr>
        <p:txBody>
          <a:bodyPr wrap="none" lIns="87313" tIns="44450" rIns="87313" bIns="44450">
            <a:spAutoFit/>
          </a:bodyPr>
          <a:lstStyle>
            <a:lvl1pPr defTabSz="868363">
              <a:defRPr b="1" i="1">
                <a:solidFill>
                  <a:srgbClr val="000099"/>
                </a:solidFill>
                <a:latin typeface="Arial" panose="020B0604020202020204" pitchFamily="34" charset="0"/>
                <a:cs typeface="Arial" panose="020B0604020202020204" pitchFamily="34" charset="0"/>
              </a:defRPr>
            </a:lvl1pPr>
            <a:lvl2pPr marL="742950" indent="-285750" defTabSz="868363">
              <a:defRPr b="1" i="1">
                <a:solidFill>
                  <a:srgbClr val="000099"/>
                </a:solidFill>
                <a:latin typeface="Arial" panose="020B0604020202020204" pitchFamily="34" charset="0"/>
                <a:cs typeface="Arial" panose="020B0604020202020204" pitchFamily="34" charset="0"/>
              </a:defRPr>
            </a:lvl2pPr>
            <a:lvl3pPr marL="1143000" indent="-228600" defTabSz="868363">
              <a:defRPr b="1" i="1">
                <a:solidFill>
                  <a:srgbClr val="000099"/>
                </a:solidFill>
                <a:latin typeface="Arial" panose="020B0604020202020204" pitchFamily="34" charset="0"/>
                <a:cs typeface="Arial" panose="020B0604020202020204" pitchFamily="34" charset="0"/>
              </a:defRPr>
            </a:lvl3pPr>
            <a:lvl4pPr marL="1600200" indent="-228600" defTabSz="868363">
              <a:defRPr b="1" i="1">
                <a:solidFill>
                  <a:srgbClr val="000099"/>
                </a:solidFill>
                <a:latin typeface="Arial" panose="020B0604020202020204" pitchFamily="34" charset="0"/>
                <a:cs typeface="Arial" panose="020B0604020202020204" pitchFamily="34" charset="0"/>
              </a:defRPr>
            </a:lvl4pPr>
            <a:lvl5pPr marL="2057400" indent="-228600" defTabSz="868363">
              <a:defRPr b="1" i="1">
                <a:solidFill>
                  <a:srgbClr val="000099"/>
                </a:solidFill>
                <a:latin typeface="Arial" panose="020B0604020202020204" pitchFamily="34" charset="0"/>
                <a:cs typeface="Arial" panose="020B0604020202020204" pitchFamily="34" charset="0"/>
              </a:defRPr>
            </a:lvl5pPr>
            <a:lvl6pPr marL="25146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6pPr>
            <a:lvl7pPr marL="29718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7pPr>
            <a:lvl8pPr marL="34290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8pPr>
            <a:lvl9pPr marL="3886200" indent="-228600" defTabSz="868363"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9pPr>
          </a:lstStyle>
          <a:p>
            <a:pPr algn="ctr">
              <a:lnSpc>
                <a:spcPct val="90000"/>
              </a:lnSpc>
              <a:defRPr/>
            </a:pPr>
            <a:r>
              <a:rPr lang="en-US" altLang="en-US" sz="1200" b="0" i="0">
                <a:solidFill>
                  <a:schemeClr val="tx1"/>
                </a:solidFill>
                <a:cs typeface="Times New Roman" panose="02020603050405020304" pitchFamily="18" charset="0"/>
              </a:rPr>
              <a:t>Page </a:t>
            </a:r>
            <a:fld id="{9DE7F3DD-FCD4-4BDC-AAE5-1789F6660FAB}" type="slidenum">
              <a:rPr lang="en-US" altLang="en-US" sz="1200" b="0" i="0" smtClean="0">
                <a:solidFill>
                  <a:schemeClr val="tx1"/>
                </a:solidFill>
                <a:cs typeface="Times New Roman" panose="02020603050405020304" pitchFamily="18" charset="0"/>
              </a:rPr>
              <a:pPr algn="ctr">
                <a:lnSpc>
                  <a:spcPct val="90000"/>
                </a:lnSpc>
                <a:defRPr/>
              </a:pPr>
              <a:t>‹#›</a:t>
            </a:fld>
            <a:endParaRPr lang="en-US" altLang="en-US" sz="1200" b="0" i="0">
              <a:solidFill>
                <a:schemeClr val="tx1"/>
              </a:solidFill>
              <a:cs typeface="Times New Roman" panose="02020603050405020304" pitchFamily="18" charset="0"/>
            </a:endParaRPr>
          </a:p>
        </p:txBody>
      </p:sp>
      <p:sp>
        <p:nvSpPr>
          <p:cNvPr id="15363" name="Rectangle 3">
            <a:extLst>
              <a:ext uri="{FF2B5EF4-FFF2-40B4-BE49-F238E27FC236}">
                <a16:creationId xmlns:a16="http://schemas.microsoft.com/office/drawing/2014/main" id="{9451539E-3B32-4BA1-9645-2ECB5F8867AC}"/>
              </a:ext>
            </a:extLst>
          </p:cNvPr>
          <p:cNvSpPr>
            <a:spLocks noGrp="1" noRot="1" noChangeAspect="1" noChangeArrowheads="1" noTextEdit="1"/>
          </p:cNvSpPr>
          <p:nvPr>
            <p:ph type="sldImg" idx="2"/>
          </p:nvPr>
        </p:nvSpPr>
        <p:spPr bwMode="auto">
          <a:xfrm>
            <a:off x="1200150" y="835025"/>
            <a:ext cx="4789488" cy="3316288"/>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a:extLst>
              <a:ext uri="{FF2B5EF4-FFF2-40B4-BE49-F238E27FC236}">
                <a16:creationId xmlns:a16="http://schemas.microsoft.com/office/drawing/2014/main" id="{B4E72C36-0101-484D-9C65-BA22D31DE042}"/>
              </a:ext>
            </a:extLst>
          </p:cNvPr>
          <p:cNvSpPr>
            <a:spLocks noGrp="1" noChangeArrowheads="1"/>
          </p:cNvSpPr>
          <p:nvPr>
            <p:ph type="body" sz="quarter" idx="3"/>
          </p:nvPr>
        </p:nvSpPr>
        <p:spPr bwMode="auto">
          <a:xfrm>
            <a:off x="958850" y="4516438"/>
            <a:ext cx="5270500" cy="3998912"/>
          </a:xfrm>
          <a:prstGeom prst="rect">
            <a:avLst/>
          </a:prstGeom>
          <a:noFill/>
          <a:ln w="12700">
            <a:noFill/>
            <a:miter lim="800000"/>
            <a:headEnd/>
            <a:tailEnd/>
          </a:ln>
          <a:effectLst/>
        </p:spPr>
        <p:txBody>
          <a:bodyPr vert="horz" wrap="square" lIns="90488" tIns="44450" rIns="90488" bIns="44450" numCol="1" anchor="t" anchorCtr="0" compatLnSpc="1">
            <a:prstTxWarp prst="textNoShape">
              <a:avLst/>
            </a:prstTxWarp>
          </a:bodyPr>
          <a:lstStyle/>
          <a:p>
            <a:pPr lvl="0"/>
            <a:r>
              <a:rPr lang="en-US" noProof="0"/>
              <a:t>Corps du texte</a:t>
            </a:r>
          </a:p>
          <a:p>
            <a:pPr lvl="1"/>
            <a:r>
              <a:rPr lang="en-US" noProof="0"/>
              <a:t>Deuxième niveau</a:t>
            </a:r>
          </a:p>
          <a:p>
            <a:pPr lvl="2"/>
            <a:r>
              <a:rPr lang="en-US" noProof="0"/>
              <a:t>Troisième niveau</a:t>
            </a:r>
          </a:p>
          <a:p>
            <a:pPr lvl="3"/>
            <a:r>
              <a:rPr lang="en-US" noProof="0"/>
              <a:t>Quatrième niveau</a:t>
            </a:r>
          </a:p>
          <a:p>
            <a:pPr lvl="4"/>
            <a:r>
              <a:rPr lang="en-US" noProof="0"/>
              <a:t>Cinquième niveau</a:t>
            </a:r>
          </a:p>
        </p:txBody>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Arial" charset="0"/>
        <a:ea typeface="+mn-ea"/>
        <a:cs typeface="Times New Roman" pitchFamily="18" charset="0"/>
      </a:defRPr>
    </a:lvl1pPr>
    <a:lvl2pPr marL="457200" algn="l" rtl="0" eaLnBrk="0" fontAlgn="base" hangingPunct="0">
      <a:lnSpc>
        <a:spcPct val="90000"/>
      </a:lnSpc>
      <a:spcBef>
        <a:spcPct val="40000"/>
      </a:spcBef>
      <a:spcAft>
        <a:spcPct val="0"/>
      </a:spcAft>
      <a:defRPr sz="1200" kern="1200">
        <a:solidFill>
          <a:schemeClr val="tx1"/>
        </a:solidFill>
        <a:latin typeface="Arial" charset="0"/>
        <a:ea typeface="+mn-ea"/>
        <a:cs typeface="Times New Roman" pitchFamily="18" charset="0"/>
      </a:defRPr>
    </a:lvl2pPr>
    <a:lvl3pPr marL="914400" algn="l" rtl="0" eaLnBrk="0" fontAlgn="base" hangingPunct="0">
      <a:lnSpc>
        <a:spcPct val="90000"/>
      </a:lnSpc>
      <a:spcBef>
        <a:spcPct val="40000"/>
      </a:spcBef>
      <a:spcAft>
        <a:spcPct val="0"/>
      </a:spcAft>
      <a:defRPr sz="1200" kern="1200">
        <a:solidFill>
          <a:schemeClr val="tx1"/>
        </a:solidFill>
        <a:latin typeface="Arial" charset="0"/>
        <a:ea typeface="+mn-ea"/>
        <a:cs typeface="Times New Roman" pitchFamily="18" charset="0"/>
      </a:defRPr>
    </a:lvl3pPr>
    <a:lvl4pPr marL="1371600" algn="l" rtl="0" eaLnBrk="0" fontAlgn="base" hangingPunct="0">
      <a:lnSpc>
        <a:spcPct val="90000"/>
      </a:lnSpc>
      <a:spcBef>
        <a:spcPct val="40000"/>
      </a:spcBef>
      <a:spcAft>
        <a:spcPct val="0"/>
      </a:spcAft>
      <a:defRPr sz="1200" kern="1200">
        <a:solidFill>
          <a:schemeClr val="tx1"/>
        </a:solidFill>
        <a:latin typeface="Arial" charset="0"/>
        <a:ea typeface="+mn-ea"/>
        <a:cs typeface="Times New Roman" pitchFamily="18" charset="0"/>
      </a:defRPr>
    </a:lvl4pPr>
    <a:lvl5pPr marL="1828800" algn="l" rtl="0" eaLnBrk="0" fontAlgn="base" hangingPunct="0">
      <a:lnSpc>
        <a:spcPct val="90000"/>
      </a:lnSpc>
      <a:spcBef>
        <a:spcPct val="40000"/>
      </a:spcBef>
      <a:spcAft>
        <a:spcPct val="0"/>
      </a:spcAft>
      <a:defRPr sz="1200" kern="1200">
        <a:solidFill>
          <a:schemeClr val="tx1"/>
        </a:solidFill>
        <a:latin typeface="Arial"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6DDCC98B-79D7-4482-AF0D-A42EAB4ED18F}"/>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5B4CF5EC-4334-4A5C-BB64-163C4A2607C3}"/>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0010E97A-934C-49DD-9C5D-5B8FF4678D69}"/>
              </a:ext>
            </a:extLst>
          </p:cNvPr>
          <p:cNvSpPr>
            <a:spLocks noGrp="1" noRot="1" noChangeAspect="1" noChangeArrowheads="1" noTextEdit="1"/>
          </p:cNvSpPr>
          <p:nvPr>
            <p:ph type="sldImg"/>
          </p:nvPr>
        </p:nvSpPr>
        <p:spPr>
          <a:ln/>
        </p:spPr>
      </p:sp>
      <p:sp>
        <p:nvSpPr>
          <p:cNvPr id="20483" name="Rectangle 3">
            <a:extLst>
              <a:ext uri="{FF2B5EF4-FFF2-40B4-BE49-F238E27FC236}">
                <a16:creationId xmlns:a16="http://schemas.microsoft.com/office/drawing/2014/main" id="{9C379BF7-B32B-461E-B1D9-C817FFA986D6}"/>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Footer Placeholder 3">
            <a:extLst>
              <a:ext uri="{FF2B5EF4-FFF2-40B4-BE49-F238E27FC236}">
                <a16:creationId xmlns:a16="http://schemas.microsoft.com/office/drawing/2014/main" id="{DA5F171C-5DEB-4627-B520-51532E662400}"/>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3427968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2CDDC954-D6F0-4A0F-97EF-331C2BDFC67F}"/>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1648040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45150" y="279400"/>
            <a:ext cx="1524000" cy="3292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8388" y="279400"/>
            <a:ext cx="4424362" cy="3292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47A04C63-7F89-4F63-9C43-761B442DA275}"/>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9595172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733675" y="279400"/>
            <a:ext cx="4435475" cy="582613"/>
          </a:xfrm>
        </p:spPr>
        <p:txBody>
          <a:bodyPr/>
          <a:lstStyle/>
          <a:p>
            <a:r>
              <a:rPr lang="en-US"/>
              <a:t>Click to edit Master title style</a:t>
            </a:r>
          </a:p>
        </p:txBody>
      </p:sp>
      <p:sp>
        <p:nvSpPr>
          <p:cNvPr id="3" name="Content Placeholder 2"/>
          <p:cNvSpPr>
            <a:spLocks noGrp="1"/>
          </p:cNvSpPr>
          <p:nvPr>
            <p:ph sz="quarter" idx="1"/>
          </p:nvPr>
        </p:nvSpPr>
        <p:spPr>
          <a:xfrm>
            <a:off x="1068388" y="1982788"/>
            <a:ext cx="1701800" cy="717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2922588" y="1982788"/>
            <a:ext cx="1703387" cy="717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1068388" y="2852738"/>
            <a:ext cx="1701800" cy="7191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2922588" y="2852738"/>
            <a:ext cx="1703387" cy="7191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DF8560F8-06D3-4654-B378-D353B2068E90}"/>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241759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4180" y="132033"/>
            <a:ext cx="4717639" cy="477567"/>
          </a:xfrm>
        </p:spPr>
        <p:txBody>
          <a:bodyPr/>
          <a:lstStyle>
            <a:lvl1pPr>
              <a:defRPr sz="2800"/>
            </a:lvl1p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5428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a:extLst>
              <a:ext uri="{FF2B5EF4-FFF2-40B4-BE49-F238E27FC236}">
                <a16:creationId xmlns:a16="http://schemas.microsoft.com/office/drawing/2014/main" id="{620A3EA2-D8E2-48B7-A985-20103CF0D7EC}"/>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1761602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8388" y="1982788"/>
            <a:ext cx="1701800" cy="1589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22588" y="1982788"/>
            <a:ext cx="1703387" cy="15890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9D0DF5C2-B5D5-4C85-9F70-DCBA8F6C42B9}"/>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3541428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EA0D3F03-420B-4370-87B2-55509F349F74}"/>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730264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6868B5EA-BDE5-47DC-A6E2-03A219B856AC}"/>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3646472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8B6CCD1-E778-4B3D-A3AA-5B1DA03EB038}"/>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3231780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F02F6C31-2268-4F12-A2DE-D207E35592A2}"/>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327500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a:extLst>
              <a:ext uri="{FF2B5EF4-FFF2-40B4-BE49-F238E27FC236}">
                <a16:creationId xmlns:a16="http://schemas.microsoft.com/office/drawing/2014/main" id="{3D3CF791-BE5E-4FA6-AD9E-B483F61E8A8A}"/>
              </a:ext>
            </a:extLst>
          </p:cNvPr>
          <p:cNvSpPr>
            <a:spLocks noGrp="1" noChangeArrowheads="1"/>
          </p:cNvSpPr>
          <p:nvPr>
            <p:ph type="ftr" sz="quarter" idx="10"/>
          </p:nvPr>
        </p:nvSpPr>
        <p:spPr>
          <a:xfrm>
            <a:off x="76200" y="6477000"/>
            <a:ext cx="3214688" cy="304800"/>
          </a:xfrm>
          <a:prstGeom prst="rect">
            <a:avLst/>
          </a:prstGeom>
        </p:spPr>
        <p:txBody>
          <a:bodyPr/>
          <a:lstStyle>
            <a:lvl1pPr>
              <a:lnSpc>
                <a:spcPct val="90000"/>
              </a:lnSpc>
              <a:defRPr>
                <a:latin typeface="Arial" charset="0"/>
                <a:cs typeface="Arial" charset="0"/>
              </a:defRPr>
            </a:lvl1pPr>
          </a:lstStyle>
          <a:p>
            <a:pPr>
              <a:defRPr/>
            </a:pPr>
            <a:r>
              <a:rPr lang="en-US" altLang="ar-SA"/>
              <a:t>UFE – IG112 A </a:t>
            </a:r>
            <a:r>
              <a:rPr lang="fr-FR" altLang="ar-SA"/>
              <a:t>Thermodynamique ver1.0</a:t>
            </a:r>
          </a:p>
        </p:txBody>
      </p:sp>
    </p:spTree>
    <p:extLst>
      <p:ext uri="{BB962C8B-B14F-4D97-AF65-F5344CB8AC3E}">
        <p14:creationId xmlns:p14="http://schemas.microsoft.com/office/powerpoint/2010/main" val="2316328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6768621-39A5-40F2-B445-04A7DB7F3150}"/>
              </a:ext>
            </a:extLst>
          </p:cNvPr>
          <p:cNvSpPr>
            <a:spLocks noGrp="1" noChangeArrowheads="1"/>
          </p:cNvSpPr>
          <p:nvPr>
            <p:ph type="body" idx="1"/>
          </p:nvPr>
        </p:nvSpPr>
        <p:spPr bwMode="auto">
          <a:xfrm>
            <a:off x="1068388" y="1982788"/>
            <a:ext cx="3557587" cy="1589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none" lIns="90488" tIns="44450" rIns="90488" bIns="44450" numCol="1" anchor="t" anchorCtr="0" compatLnSpc="1">
            <a:prstTxWarp prst="textNoShape">
              <a:avLst/>
            </a:prstTxWarp>
            <a:spAutoFit/>
          </a:bodyPr>
          <a:lstStyle/>
          <a:p>
            <a:pPr lvl="0"/>
            <a:r>
              <a:rPr lang="en-US" altLang="en-US"/>
              <a:t>Corps du texte</a:t>
            </a:r>
          </a:p>
          <a:p>
            <a:pPr lvl="1"/>
            <a:r>
              <a:rPr lang="en-US" altLang="en-US"/>
              <a:t>Deuxième niveau</a:t>
            </a:r>
          </a:p>
          <a:p>
            <a:pPr lvl="2"/>
            <a:r>
              <a:rPr lang="en-US" altLang="en-US"/>
              <a:t>Troisième niveau</a:t>
            </a:r>
          </a:p>
          <a:p>
            <a:pPr lvl="3"/>
            <a:r>
              <a:rPr lang="en-US" altLang="en-US"/>
              <a:t>Quatrième niveau</a:t>
            </a:r>
          </a:p>
          <a:p>
            <a:pPr lvl="4"/>
            <a:r>
              <a:rPr lang="en-US" altLang="en-US"/>
              <a:t>Cinquième niveau</a:t>
            </a:r>
          </a:p>
        </p:txBody>
      </p:sp>
      <p:sp>
        <p:nvSpPr>
          <p:cNvPr id="1027" name="Rectangle 3">
            <a:extLst>
              <a:ext uri="{FF2B5EF4-FFF2-40B4-BE49-F238E27FC236}">
                <a16:creationId xmlns:a16="http://schemas.microsoft.com/office/drawing/2014/main" id="{A16756E7-372A-47FA-A7C0-8964C3357CDF}"/>
              </a:ext>
            </a:extLst>
          </p:cNvPr>
          <p:cNvSpPr>
            <a:spLocks noGrp="1" noChangeArrowheads="1"/>
          </p:cNvSpPr>
          <p:nvPr>
            <p:ph type="title"/>
          </p:nvPr>
        </p:nvSpPr>
        <p:spPr bwMode="auto">
          <a:xfrm>
            <a:off x="2733675" y="279400"/>
            <a:ext cx="4435475" cy="58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none" lIns="90488" tIns="44450" rIns="90488" bIns="44450" numCol="1" anchor="ctr" anchorCtr="0" compatLnSpc="1">
            <a:prstTxWarp prst="textNoShape">
              <a:avLst/>
            </a:prstTxWarp>
            <a:spAutoFit/>
          </a:bodyPr>
          <a:lstStyle/>
          <a:p>
            <a:pPr lvl="0"/>
            <a:r>
              <a:rPr lang="en-US" altLang="en-US"/>
              <a:t>Titre de la diapositive</a:t>
            </a:r>
          </a:p>
        </p:txBody>
      </p:sp>
      <p:sp>
        <p:nvSpPr>
          <p:cNvPr id="1028" name="Text Box 6">
            <a:extLst>
              <a:ext uri="{FF2B5EF4-FFF2-40B4-BE49-F238E27FC236}">
                <a16:creationId xmlns:a16="http://schemas.microsoft.com/office/drawing/2014/main" id="{6FCAF96D-6635-482D-8A08-7BD6875CA025}"/>
              </a:ext>
            </a:extLst>
          </p:cNvPr>
          <p:cNvSpPr txBox="1">
            <a:spLocks noChangeArrowheads="1"/>
          </p:cNvSpPr>
          <p:nvPr/>
        </p:nvSpPr>
        <p:spPr bwMode="auto">
          <a:xfrm>
            <a:off x="3905265" y="6477000"/>
            <a:ext cx="1441420" cy="307777"/>
          </a:xfrm>
          <a:prstGeom prst="rect">
            <a:avLst/>
          </a:prstGeom>
          <a:noFill/>
          <a:ln>
            <a:noFill/>
          </a:ln>
        </p:spPr>
        <p:txBody>
          <a:bodyPr wrap="none">
            <a:spAutoFit/>
          </a:bodyPr>
          <a:lstStyle>
            <a:lvl1pPr>
              <a:lnSpc>
                <a:spcPct val="90000"/>
              </a:lnSpc>
              <a:defRPr b="1" i="1">
                <a:solidFill>
                  <a:srgbClr val="000099"/>
                </a:solidFill>
                <a:latin typeface="Arial" panose="020B0604020202020204" pitchFamily="34" charset="0"/>
                <a:cs typeface="Arial" panose="020B0604020202020204" pitchFamily="34" charset="0"/>
              </a:defRPr>
            </a:lvl1pPr>
            <a:lvl2pPr marL="742950" indent="-285750">
              <a:lnSpc>
                <a:spcPct val="90000"/>
              </a:lnSpc>
              <a:defRPr b="1" i="1">
                <a:solidFill>
                  <a:srgbClr val="000099"/>
                </a:solidFill>
                <a:latin typeface="Arial" panose="020B0604020202020204" pitchFamily="34" charset="0"/>
                <a:cs typeface="Arial" panose="020B0604020202020204" pitchFamily="34" charset="0"/>
              </a:defRPr>
            </a:lvl2pPr>
            <a:lvl3pPr marL="1143000" indent="-228600">
              <a:lnSpc>
                <a:spcPct val="90000"/>
              </a:lnSpc>
              <a:defRPr b="1" i="1">
                <a:solidFill>
                  <a:srgbClr val="000099"/>
                </a:solidFill>
                <a:latin typeface="Arial" panose="020B0604020202020204" pitchFamily="34" charset="0"/>
                <a:cs typeface="Arial" panose="020B0604020202020204" pitchFamily="34" charset="0"/>
              </a:defRPr>
            </a:lvl3pPr>
            <a:lvl4pPr marL="1600200" indent="-228600">
              <a:lnSpc>
                <a:spcPct val="90000"/>
              </a:lnSpc>
              <a:defRPr b="1" i="1">
                <a:solidFill>
                  <a:srgbClr val="000099"/>
                </a:solidFill>
                <a:latin typeface="Arial" panose="020B0604020202020204" pitchFamily="34" charset="0"/>
                <a:cs typeface="Arial" panose="020B0604020202020204" pitchFamily="34" charset="0"/>
              </a:defRPr>
            </a:lvl4pPr>
            <a:lvl5pPr marL="2057400" indent="-228600">
              <a:lnSpc>
                <a:spcPct val="90000"/>
              </a:lnSpc>
              <a:defRPr b="1" i="1">
                <a:solidFill>
                  <a:srgbClr val="000099"/>
                </a:solidFill>
                <a:latin typeface="Arial" panose="020B0604020202020204" pitchFamily="34" charset="0"/>
                <a:cs typeface="Arial" panose="020B0604020202020204" pitchFamily="34" charset="0"/>
              </a:defRPr>
            </a:lvl5pPr>
            <a:lvl6pPr marL="2514600" indent="-228600" eaLnBrk="0" fontAlgn="base" hangingPunct="0">
              <a:lnSpc>
                <a:spcPct val="90000"/>
              </a:lnSpc>
              <a:spcBef>
                <a:spcPct val="0"/>
              </a:spcBef>
              <a:spcAft>
                <a:spcPct val="0"/>
              </a:spcAft>
              <a:defRPr b="1" i="1">
                <a:solidFill>
                  <a:srgbClr val="000099"/>
                </a:solidFill>
                <a:latin typeface="Arial" panose="020B0604020202020204" pitchFamily="34" charset="0"/>
                <a:cs typeface="Arial" panose="020B0604020202020204" pitchFamily="34" charset="0"/>
              </a:defRPr>
            </a:lvl6pPr>
            <a:lvl7pPr marL="2971800" indent="-228600" eaLnBrk="0" fontAlgn="base" hangingPunct="0">
              <a:lnSpc>
                <a:spcPct val="90000"/>
              </a:lnSpc>
              <a:spcBef>
                <a:spcPct val="0"/>
              </a:spcBef>
              <a:spcAft>
                <a:spcPct val="0"/>
              </a:spcAft>
              <a:defRPr b="1" i="1">
                <a:solidFill>
                  <a:srgbClr val="000099"/>
                </a:solidFill>
                <a:latin typeface="Arial" panose="020B0604020202020204" pitchFamily="34" charset="0"/>
                <a:cs typeface="Arial" panose="020B0604020202020204" pitchFamily="34" charset="0"/>
              </a:defRPr>
            </a:lvl7pPr>
            <a:lvl8pPr marL="3429000" indent="-228600" eaLnBrk="0" fontAlgn="base" hangingPunct="0">
              <a:lnSpc>
                <a:spcPct val="90000"/>
              </a:lnSpc>
              <a:spcBef>
                <a:spcPct val="0"/>
              </a:spcBef>
              <a:spcAft>
                <a:spcPct val="0"/>
              </a:spcAft>
              <a:defRPr b="1" i="1">
                <a:solidFill>
                  <a:srgbClr val="000099"/>
                </a:solidFill>
                <a:latin typeface="Arial" panose="020B0604020202020204" pitchFamily="34" charset="0"/>
                <a:cs typeface="Arial" panose="020B0604020202020204" pitchFamily="34" charset="0"/>
              </a:defRPr>
            </a:lvl8pPr>
            <a:lvl9pPr marL="3886200" indent="-228600" eaLnBrk="0" fontAlgn="base" hangingPunct="0">
              <a:lnSpc>
                <a:spcPct val="90000"/>
              </a:lnSpc>
              <a:spcBef>
                <a:spcPct val="0"/>
              </a:spcBef>
              <a:spcAft>
                <a:spcPct val="0"/>
              </a:spcAft>
              <a:defRPr b="1" i="1">
                <a:solidFill>
                  <a:srgbClr val="000099"/>
                </a:solidFill>
                <a:latin typeface="Arial" panose="020B0604020202020204" pitchFamily="34" charset="0"/>
                <a:cs typeface="Arial" panose="020B0604020202020204" pitchFamily="34" charset="0"/>
              </a:defRPr>
            </a:lvl9pPr>
          </a:lstStyle>
          <a:p>
            <a:pPr>
              <a:lnSpc>
                <a:spcPct val="100000"/>
              </a:lnSpc>
              <a:defRPr/>
            </a:pPr>
            <a:r>
              <a:rPr lang="en-US" altLang="en-US" sz="1400" b="0" i="0" dirty="0">
                <a:solidFill>
                  <a:schemeClr val="tx1"/>
                </a:solidFill>
                <a:latin typeface="Times New Roman" panose="02020603050405020304" pitchFamily="18" charset="0"/>
                <a:cs typeface="Times New Roman (Arabic)" charset="0"/>
              </a:rPr>
              <a:t>Thermodynamics</a:t>
            </a:r>
          </a:p>
        </p:txBody>
      </p:sp>
      <p:sp>
        <p:nvSpPr>
          <p:cNvPr id="1031" name="Text Box 7">
            <a:extLst>
              <a:ext uri="{FF2B5EF4-FFF2-40B4-BE49-F238E27FC236}">
                <a16:creationId xmlns:a16="http://schemas.microsoft.com/office/drawing/2014/main" id="{77308C85-58C2-4F9F-A95C-6D19C8CCF858}"/>
              </a:ext>
            </a:extLst>
          </p:cNvPr>
          <p:cNvSpPr txBox="1">
            <a:spLocks noChangeArrowheads="1"/>
          </p:cNvSpPr>
          <p:nvPr/>
        </p:nvSpPr>
        <p:spPr bwMode="auto">
          <a:xfrm>
            <a:off x="9372600" y="6477000"/>
            <a:ext cx="390525" cy="304800"/>
          </a:xfrm>
          <a:prstGeom prst="rect">
            <a:avLst/>
          </a:prstGeom>
          <a:noFill/>
          <a:ln w="9525">
            <a:noFill/>
            <a:miter lim="800000"/>
            <a:headEnd/>
            <a:tailEnd/>
          </a:ln>
          <a:effectLst/>
        </p:spPr>
        <p:txBody>
          <a:bodyPr wrap="none">
            <a:spAutoFit/>
          </a:bodyPr>
          <a:lstStyle>
            <a:lvl1pPr>
              <a:defRPr b="1" i="1">
                <a:solidFill>
                  <a:srgbClr val="000099"/>
                </a:solidFill>
                <a:latin typeface="Arial" panose="020B0604020202020204" pitchFamily="34" charset="0"/>
                <a:cs typeface="Arial" panose="020B0604020202020204" pitchFamily="34" charset="0"/>
              </a:defRPr>
            </a:lvl1pPr>
            <a:lvl2pPr marL="742950" indent="-285750">
              <a:defRPr b="1" i="1">
                <a:solidFill>
                  <a:srgbClr val="000099"/>
                </a:solidFill>
                <a:latin typeface="Arial" panose="020B0604020202020204" pitchFamily="34" charset="0"/>
                <a:cs typeface="Arial" panose="020B0604020202020204" pitchFamily="34" charset="0"/>
              </a:defRPr>
            </a:lvl2pPr>
            <a:lvl3pPr marL="1143000" indent="-228600">
              <a:defRPr b="1" i="1">
                <a:solidFill>
                  <a:srgbClr val="000099"/>
                </a:solidFill>
                <a:latin typeface="Arial" panose="020B0604020202020204" pitchFamily="34" charset="0"/>
                <a:cs typeface="Arial" panose="020B0604020202020204" pitchFamily="34" charset="0"/>
              </a:defRPr>
            </a:lvl3pPr>
            <a:lvl4pPr marL="1600200" indent="-228600">
              <a:defRPr b="1" i="1">
                <a:solidFill>
                  <a:srgbClr val="000099"/>
                </a:solidFill>
                <a:latin typeface="Arial" panose="020B0604020202020204" pitchFamily="34" charset="0"/>
                <a:cs typeface="Arial" panose="020B0604020202020204" pitchFamily="34" charset="0"/>
              </a:defRPr>
            </a:lvl4pPr>
            <a:lvl5pPr marL="2057400" indent="-228600">
              <a:defRPr b="1" i="1">
                <a:solidFill>
                  <a:srgbClr val="000099"/>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i="1">
                <a:solidFill>
                  <a:srgbClr val="000099"/>
                </a:solidFill>
                <a:latin typeface="Arial" panose="020B0604020202020204" pitchFamily="34" charset="0"/>
                <a:cs typeface="Arial" panose="020B0604020202020204" pitchFamily="34" charset="0"/>
              </a:defRPr>
            </a:lvl9pPr>
          </a:lstStyle>
          <a:p>
            <a:pPr>
              <a:defRPr/>
            </a:pPr>
            <a:fld id="{91FF0D6B-9C9D-4BCF-A95B-1A77D810EF4F}" type="slidenum">
              <a:rPr lang="en-US" altLang="en-US" sz="1400" b="0" i="0" smtClean="0">
                <a:solidFill>
                  <a:schemeClr val="tx1"/>
                </a:solidFill>
                <a:latin typeface="Times New Roman" panose="02020603050405020304" pitchFamily="18" charset="0"/>
              </a:rPr>
              <a:pPr>
                <a:defRPr/>
              </a:pPr>
              <a:t>‹#›</a:t>
            </a:fld>
            <a:endParaRPr lang="en-US" altLang="en-US" sz="1400" b="0" i="0">
              <a:solidFill>
                <a:schemeClr val="tx1"/>
              </a:solidFill>
              <a:latin typeface="Times New Roman" panose="02020603050405020304" pitchFamily="18" charset="0"/>
            </a:endParaRPr>
          </a:p>
        </p:txBody>
      </p:sp>
    </p:spTree>
  </p:cSld>
  <p:clrMap bg1="lt1" tx1="dk1" bg2="lt2" tx2="dk2" accent1="accent1" accent2="accent2" accent3="accent3" accent4="accent4" accent5="accent5" accent6="accent6" hlink="hlink" folHlink="folHlink"/>
  <p:sldLayoutIdLst>
    <p:sldLayoutId id="2147483831"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Lst>
  <p:hf sldNum="0" hdr="0" dt="0"/>
  <p:txStyles>
    <p:titleStyle>
      <a:lvl1pPr algn="ctr" rtl="0" eaLnBrk="0" fontAlgn="base" hangingPunct="0">
        <a:lnSpc>
          <a:spcPct val="90000"/>
        </a:lnSpc>
        <a:spcBef>
          <a:spcPct val="0"/>
        </a:spcBef>
        <a:spcAft>
          <a:spcPct val="0"/>
        </a:spcAft>
        <a:defRPr sz="3600" b="1">
          <a:solidFill>
            <a:srgbClr val="000099"/>
          </a:solidFill>
          <a:latin typeface="+mj-lt"/>
          <a:ea typeface="+mj-ea"/>
          <a:cs typeface="+mj-cs"/>
        </a:defRPr>
      </a:lvl1pPr>
      <a:lvl2pPr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2pPr>
      <a:lvl3pPr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3pPr>
      <a:lvl4pPr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4pPr>
      <a:lvl5pPr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5pPr>
      <a:lvl6pPr marL="457200"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6pPr>
      <a:lvl7pPr marL="914400"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7pPr>
      <a:lvl8pPr marL="1371600"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8pPr>
      <a:lvl9pPr marL="1828800" algn="ctr" rtl="0" eaLnBrk="0" fontAlgn="base" hangingPunct="0">
        <a:lnSpc>
          <a:spcPct val="90000"/>
        </a:lnSpc>
        <a:spcBef>
          <a:spcPct val="0"/>
        </a:spcBef>
        <a:spcAft>
          <a:spcPct val="0"/>
        </a:spcAft>
        <a:defRPr sz="3600" b="1">
          <a:solidFill>
            <a:srgbClr val="000099"/>
          </a:solidFill>
          <a:latin typeface="Times New Roman" pitchFamily="18" charset="0"/>
          <a:cs typeface="Times New Roman" pitchFamily="18" charset="0"/>
        </a:defRPr>
      </a:lvl9pPr>
    </p:titleStyle>
    <p:bodyStyle>
      <a:lvl1pPr marL="285750" indent="-285750" algn="l" rtl="0" eaLnBrk="0" fontAlgn="base" hangingPunct="0">
        <a:lnSpc>
          <a:spcPct val="90000"/>
        </a:lnSpc>
        <a:spcBef>
          <a:spcPct val="30000"/>
        </a:spcBef>
        <a:spcAft>
          <a:spcPct val="0"/>
        </a:spcAft>
        <a:buSzPct val="100000"/>
        <a:buChar char="•"/>
        <a:defRPr sz="2400" b="1">
          <a:solidFill>
            <a:schemeClr val="tx1"/>
          </a:solidFill>
          <a:latin typeface="+mn-lt"/>
          <a:ea typeface="+mn-ea"/>
          <a:cs typeface="+mn-cs"/>
        </a:defRPr>
      </a:lvl1pPr>
      <a:lvl2pPr marL="685800" indent="-228600" algn="l" rtl="0" eaLnBrk="0" fontAlgn="base" hangingPunct="0">
        <a:lnSpc>
          <a:spcPct val="90000"/>
        </a:lnSpc>
        <a:spcBef>
          <a:spcPct val="30000"/>
        </a:spcBef>
        <a:spcAft>
          <a:spcPct val="0"/>
        </a:spcAft>
        <a:buSzPct val="100000"/>
        <a:buChar char="–"/>
        <a:defRPr sz="2800" b="1">
          <a:solidFill>
            <a:schemeClr val="tx1"/>
          </a:solidFill>
          <a:latin typeface="+mn-lt"/>
          <a:cs typeface="+mn-cs"/>
        </a:defRPr>
      </a:lvl2pPr>
      <a:lvl3pPr marL="1143000" indent="-228600" algn="l" rtl="0" eaLnBrk="0" fontAlgn="base" hangingPunct="0">
        <a:lnSpc>
          <a:spcPct val="90000"/>
        </a:lnSpc>
        <a:spcBef>
          <a:spcPct val="30000"/>
        </a:spcBef>
        <a:spcAft>
          <a:spcPct val="0"/>
        </a:spcAft>
        <a:buSzPct val="100000"/>
        <a:buChar char="»"/>
        <a:defRPr sz="2400" b="1">
          <a:solidFill>
            <a:schemeClr val="tx1"/>
          </a:solidFill>
          <a:latin typeface="+mn-lt"/>
          <a:cs typeface="+mn-cs"/>
        </a:defRPr>
      </a:lvl3pPr>
      <a:lvl4pPr marL="1543050" indent="-171450" algn="l" rtl="0" eaLnBrk="0" fontAlgn="base" hangingPunct="0">
        <a:lnSpc>
          <a:spcPct val="90000"/>
        </a:lnSpc>
        <a:spcBef>
          <a:spcPct val="30000"/>
        </a:spcBef>
        <a:spcAft>
          <a:spcPct val="0"/>
        </a:spcAft>
        <a:buSzPct val="100000"/>
        <a:buChar char="•"/>
        <a:defRPr sz="1400" b="1">
          <a:solidFill>
            <a:schemeClr val="tx1"/>
          </a:solidFill>
          <a:latin typeface="+mn-lt"/>
          <a:cs typeface="+mn-cs"/>
        </a:defRPr>
      </a:lvl4pPr>
      <a:lvl5pPr marL="2000250" indent="-171450" algn="l" rtl="0" eaLnBrk="0" fontAlgn="base" hangingPunct="0">
        <a:lnSpc>
          <a:spcPct val="90000"/>
        </a:lnSpc>
        <a:spcBef>
          <a:spcPct val="30000"/>
        </a:spcBef>
        <a:spcAft>
          <a:spcPct val="0"/>
        </a:spcAft>
        <a:buSzPct val="100000"/>
        <a:buChar char="–"/>
        <a:defRPr sz="1400" b="1">
          <a:solidFill>
            <a:schemeClr val="tx1"/>
          </a:solidFill>
          <a:latin typeface="+mn-lt"/>
          <a:cs typeface="+mn-cs"/>
        </a:defRPr>
      </a:lvl5pPr>
      <a:lvl6pPr marL="2457450" indent="-171450" algn="l" rtl="0" eaLnBrk="0" fontAlgn="base" hangingPunct="0">
        <a:lnSpc>
          <a:spcPct val="90000"/>
        </a:lnSpc>
        <a:spcBef>
          <a:spcPct val="30000"/>
        </a:spcBef>
        <a:spcAft>
          <a:spcPct val="0"/>
        </a:spcAft>
        <a:buSzPct val="100000"/>
        <a:buChar char="–"/>
        <a:defRPr sz="1400" b="1">
          <a:solidFill>
            <a:schemeClr val="tx1"/>
          </a:solidFill>
          <a:latin typeface="+mn-lt"/>
          <a:cs typeface="+mn-cs"/>
        </a:defRPr>
      </a:lvl6pPr>
      <a:lvl7pPr marL="2914650" indent="-171450" algn="l" rtl="0" eaLnBrk="0" fontAlgn="base" hangingPunct="0">
        <a:lnSpc>
          <a:spcPct val="90000"/>
        </a:lnSpc>
        <a:spcBef>
          <a:spcPct val="30000"/>
        </a:spcBef>
        <a:spcAft>
          <a:spcPct val="0"/>
        </a:spcAft>
        <a:buSzPct val="100000"/>
        <a:buChar char="–"/>
        <a:defRPr sz="1400" b="1">
          <a:solidFill>
            <a:schemeClr val="tx1"/>
          </a:solidFill>
          <a:latin typeface="+mn-lt"/>
          <a:cs typeface="+mn-cs"/>
        </a:defRPr>
      </a:lvl7pPr>
      <a:lvl8pPr marL="3371850" indent="-171450" algn="l" rtl="0" eaLnBrk="0" fontAlgn="base" hangingPunct="0">
        <a:lnSpc>
          <a:spcPct val="90000"/>
        </a:lnSpc>
        <a:spcBef>
          <a:spcPct val="30000"/>
        </a:spcBef>
        <a:spcAft>
          <a:spcPct val="0"/>
        </a:spcAft>
        <a:buSzPct val="100000"/>
        <a:buChar char="–"/>
        <a:defRPr sz="1400" b="1">
          <a:solidFill>
            <a:schemeClr val="tx1"/>
          </a:solidFill>
          <a:latin typeface="+mn-lt"/>
          <a:cs typeface="+mn-cs"/>
        </a:defRPr>
      </a:lvl8pPr>
      <a:lvl9pPr marL="3829050" indent="-171450" algn="l" rtl="0" eaLnBrk="0" fontAlgn="base" hangingPunct="0">
        <a:lnSpc>
          <a:spcPct val="90000"/>
        </a:lnSpc>
        <a:spcBef>
          <a:spcPct val="30000"/>
        </a:spcBef>
        <a:spcAft>
          <a:spcPct val="0"/>
        </a:spcAft>
        <a:buSzPct val="100000"/>
        <a:buChar char="–"/>
        <a:defRPr sz="1400" b="1">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200"/>
            </a:gs>
            <a:gs pos="45000">
              <a:srgbClr val="FF7A00"/>
            </a:gs>
            <a:gs pos="70000">
              <a:srgbClr val="FF0300"/>
            </a:gs>
            <a:gs pos="100000">
              <a:srgbClr val="4D0808"/>
            </a:gs>
          </a:gsLst>
          <a:lin ang="5400000" scaled="1"/>
        </a:gra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1CC4459-EEA1-4C35-9344-BDD5F06144A2}"/>
              </a:ext>
            </a:extLst>
          </p:cNvPr>
          <p:cNvSpPr>
            <a:spLocks noGrp="1" noChangeArrowheads="1"/>
          </p:cNvSpPr>
          <p:nvPr>
            <p:ph type="ctrTitle"/>
          </p:nvPr>
        </p:nvSpPr>
        <p:spPr>
          <a:xfrm>
            <a:off x="2292074" y="1115835"/>
            <a:ext cx="5145640" cy="837665"/>
          </a:xfrm>
        </p:spPr>
        <p:txBody>
          <a:bodyPr/>
          <a:lstStyle/>
          <a:p>
            <a:r>
              <a:rPr lang="en-US" altLang="en-US" sz="5400" i="1" dirty="0"/>
              <a:t>Thermodynamics</a:t>
            </a:r>
          </a:p>
        </p:txBody>
      </p:sp>
      <p:sp>
        <p:nvSpPr>
          <p:cNvPr id="17411" name="Rectangle 3">
            <a:extLst>
              <a:ext uri="{FF2B5EF4-FFF2-40B4-BE49-F238E27FC236}">
                <a16:creationId xmlns:a16="http://schemas.microsoft.com/office/drawing/2014/main" id="{416E743F-E410-4E9A-A546-93786FFF1D33}"/>
              </a:ext>
            </a:extLst>
          </p:cNvPr>
          <p:cNvSpPr>
            <a:spLocks noGrp="1" noChangeArrowheads="1"/>
          </p:cNvSpPr>
          <p:nvPr>
            <p:ph type="subTitle" idx="1"/>
          </p:nvPr>
        </p:nvSpPr>
        <p:spPr>
          <a:xfrm>
            <a:off x="3277754" y="1956816"/>
            <a:ext cx="3209213" cy="1253164"/>
          </a:xfrm>
        </p:spPr>
        <p:txBody>
          <a:bodyPr/>
          <a:lstStyle/>
          <a:p>
            <a:r>
              <a:rPr lang="en-US" altLang="en-US" sz="3600" dirty="0">
                <a:latin typeface="Arial" panose="020B0604020202020204" pitchFamily="34" charset="0"/>
                <a:cs typeface="Arial" panose="020B0604020202020204" pitchFamily="34" charset="0"/>
              </a:rPr>
              <a:t>Ch7 : Entropy</a:t>
            </a:r>
          </a:p>
          <a:p>
            <a:r>
              <a:rPr lang="en-US" altLang="en-US" sz="3600" dirty="0">
                <a:latin typeface="Arial" panose="020B0604020202020204" pitchFamily="34" charset="0"/>
                <a:cs typeface="Arial" panose="020B0604020202020204" pitchFamily="34" charset="0"/>
              </a:rPr>
              <a:t>Examples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F4E456-03D5-4176-86B8-E2AFEA0FA684}"/>
              </a:ext>
            </a:extLst>
          </p:cNvPr>
          <p:cNvSpPr>
            <a:spLocks noGrp="1"/>
          </p:cNvSpPr>
          <p:nvPr>
            <p:ph type="title"/>
          </p:nvPr>
        </p:nvSpPr>
        <p:spPr>
          <a:xfrm>
            <a:off x="3779603" y="132033"/>
            <a:ext cx="2346798" cy="477567"/>
          </a:xfrm>
        </p:spPr>
        <p:txBody>
          <a:bodyPr/>
          <a:lstStyle/>
          <a:p>
            <a:r>
              <a:rPr lang="en-US" dirty="0"/>
              <a:t>Example 7.5 a</a:t>
            </a:r>
          </a:p>
        </p:txBody>
      </p:sp>
      <p:sp>
        <p:nvSpPr>
          <p:cNvPr id="6" name="TextBox 5">
            <a:extLst>
              <a:ext uri="{FF2B5EF4-FFF2-40B4-BE49-F238E27FC236}">
                <a16:creationId xmlns:a16="http://schemas.microsoft.com/office/drawing/2014/main" id="{83F60A6C-EE7E-415B-A8A5-E25125CFE2C0}"/>
              </a:ext>
            </a:extLst>
          </p:cNvPr>
          <p:cNvSpPr txBox="1"/>
          <p:nvPr/>
        </p:nvSpPr>
        <p:spPr>
          <a:xfrm>
            <a:off x="228600" y="838200"/>
            <a:ext cx="9448799" cy="923330"/>
          </a:xfrm>
          <a:prstGeom prst="rect">
            <a:avLst/>
          </a:prstGeom>
          <a:solidFill>
            <a:srgbClr val="C8E1FF"/>
          </a:solidFill>
        </p:spPr>
        <p:txBody>
          <a:bodyPr wrap="square">
            <a:spAutoFit/>
          </a:bodyPr>
          <a:lstStyle/>
          <a:p>
            <a:pPr marR="0" rtl="0">
              <a:spcBef>
                <a:spcPts val="0"/>
              </a:spcBef>
              <a:spcAft>
                <a:spcPts val="0"/>
              </a:spcAft>
              <a:tabLst>
                <a:tab pos="990600" algn="l"/>
              </a:tabLst>
            </a:pP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Steam is compressed isothermally in a reversible steady flow process from 1.2bar and 250</a:t>
            </a: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to 10bar. Find the change of entropy, the heat and work exchanged in this process assuming that the steam is a) Real gas	b) Ideal gas	c) Semi-ideal gas</a:t>
            </a:r>
            <a:endParaRPr lang="en-US" sz="1800" b="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4" name="TextBox 3">
            <a:extLst>
              <a:ext uri="{FF2B5EF4-FFF2-40B4-BE49-F238E27FC236}">
                <a16:creationId xmlns:a16="http://schemas.microsoft.com/office/drawing/2014/main" id="{7AB49267-0F05-4DFC-80F6-16D6AF4F7A76}"/>
              </a:ext>
            </a:extLst>
          </p:cNvPr>
          <p:cNvSpPr txBox="1"/>
          <p:nvPr/>
        </p:nvSpPr>
        <p:spPr>
          <a:xfrm>
            <a:off x="359923" y="2438400"/>
            <a:ext cx="5766478" cy="2308324"/>
          </a:xfrm>
          <a:prstGeom prst="rect">
            <a:avLst/>
          </a:prstGeom>
          <a:noFill/>
          <a:ln>
            <a:solidFill>
              <a:schemeClr val="tx1"/>
            </a:solidFill>
          </a:ln>
        </p:spPr>
        <p:txBody>
          <a:bodyPr wrap="square">
            <a:spAutoFit/>
          </a:bodyPr>
          <a:lstStyle/>
          <a:p>
            <a:pPr marL="360045" marR="0" indent="0" algn="just" rtl="0">
              <a:spcBef>
                <a:spcPts val="0"/>
              </a:spcBef>
              <a:spcAft>
                <a:spcPts val="0"/>
              </a:spcAft>
            </a:pPr>
            <a:r>
              <a:rPr lang="en-US" sz="1600" b="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Answer:</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 in compressor (open steady flow)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Only energy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Work, Heat and Enthalpy.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Isothermal compression</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Point 1: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a:t>
            </a:r>
          </a:p>
          <a:p>
            <a:pPr marL="0" marR="0" indent="0" algn="justLow"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Point 2: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 models: a) Steam tables; b) Ideal gas; b) Semi-ideal gas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None</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 name="Trapezoid 4">
            <a:extLst>
              <a:ext uri="{FF2B5EF4-FFF2-40B4-BE49-F238E27FC236}">
                <a16:creationId xmlns:a16="http://schemas.microsoft.com/office/drawing/2014/main" id="{06A1B8A2-D0E2-4B89-A6BF-10092DA70C32}"/>
              </a:ext>
            </a:extLst>
          </p:cNvPr>
          <p:cNvSpPr/>
          <p:nvPr/>
        </p:nvSpPr>
        <p:spPr bwMode="auto">
          <a:xfrm rot="5400000" flipH="1">
            <a:off x="7068780" y="3666032"/>
            <a:ext cx="914400" cy="365760"/>
          </a:xfrm>
          <a:prstGeom prst="trapezoid">
            <a:avLst>
              <a:gd name="adj" fmla="val 71099"/>
            </a:avLst>
          </a:prstGeom>
          <a:noFill/>
          <a:ln w="28575"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7" name="Freeform: Shape 6">
            <a:extLst>
              <a:ext uri="{FF2B5EF4-FFF2-40B4-BE49-F238E27FC236}">
                <a16:creationId xmlns:a16="http://schemas.microsoft.com/office/drawing/2014/main" id="{312454BE-68F4-4E10-BF16-C9377E169BEB}"/>
              </a:ext>
            </a:extLst>
          </p:cNvPr>
          <p:cNvSpPr/>
          <p:nvPr/>
        </p:nvSpPr>
        <p:spPr bwMode="auto">
          <a:xfrm>
            <a:off x="6744334" y="2942745"/>
            <a:ext cx="603115" cy="466928"/>
          </a:xfrm>
          <a:custGeom>
            <a:avLst/>
            <a:gdLst>
              <a:gd name="connsiteX0" fmla="*/ 0 w 603115"/>
              <a:gd name="connsiteY0" fmla="*/ 0 h 466928"/>
              <a:gd name="connsiteX1" fmla="*/ 603115 w 603115"/>
              <a:gd name="connsiteY1" fmla="*/ 0 h 466928"/>
              <a:gd name="connsiteX2" fmla="*/ 603115 w 603115"/>
              <a:gd name="connsiteY2" fmla="*/ 466928 h 466928"/>
            </a:gdLst>
            <a:ahLst/>
            <a:cxnLst>
              <a:cxn ang="0">
                <a:pos x="connsiteX0" y="connsiteY0"/>
              </a:cxn>
              <a:cxn ang="0">
                <a:pos x="connsiteX1" y="connsiteY1"/>
              </a:cxn>
              <a:cxn ang="0">
                <a:pos x="connsiteX2" y="connsiteY2"/>
              </a:cxn>
            </a:cxnLst>
            <a:rect l="l" t="t" r="r" b="b"/>
            <a:pathLst>
              <a:path w="603115" h="466928">
                <a:moveTo>
                  <a:pt x="0" y="0"/>
                </a:moveTo>
                <a:lnTo>
                  <a:pt x="603115" y="0"/>
                </a:lnTo>
                <a:lnTo>
                  <a:pt x="603115" y="466928"/>
                </a:lnTo>
              </a:path>
            </a:pathLst>
          </a:custGeom>
          <a:noFill/>
          <a:ln w="19050" cap="flat" cmpd="sng" algn="ctr">
            <a:solidFill>
              <a:schemeClr val="tx1"/>
            </a:solidFill>
            <a:prstDash val="solid"/>
            <a:round/>
            <a:headEnd type="none" w="med" len="med"/>
            <a:tailEnd type="triangl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8" name="Freeform: Shape 7">
            <a:extLst>
              <a:ext uri="{FF2B5EF4-FFF2-40B4-BE49-F238E27FC236}">
                <a16:creationId xmlns:a16="http://schemas.microsoft.com/office/drawing/2014/main" id="{CBFF3DE2-77E5-4E95-8289-F30872D313BD}"/>
              </a:ext>
            </a:extLst>
          </p:cNvPr>
          <p:cNvSpPr/>
          <p:nvPr/>
        </p:nvSpPr>
        <p:spPr bwMode="auto">
          <a:xfrm flipH="1" flipV="1">
            <a:off x="7722141" y="4088112"/>
            <a:ext cx="603115" cy="466928"/>
          </a:xfrm>
          <a:custGeom>
            <a:avLst/>
            <a:gdLst>
              <a:gd name="connsiteX0" fmla="*/ 0 w 603115"/>
              <a:gd name="connsiteY0" fmla="*/ 0 h 466928"/>
              <a:gd name="connsiteX1" fmla="*/ 603115 w 603115"/>
              <a:gd name="connsiteY1" fmla="*/ 0 h 466928"/>
              <a:gd name="connsiteX2" fmla="*/ 603115 w 603115"/>
              <a:gd name="connsiteY2" fmla="*/ 466928 h 466928"/>
            </a:gdLst>
            <a:ahLst/>
            <a:cxnLst>
              <a:cxn ang="0">
                <a:pos x="connsiteX0" y="connsiteY0"/>
              </a:cxn>
              <a:cxn ang="0">
                <a:pos x="connsiteX1" y="connsiteY1"/>
              </a:cxn>
              <a:cxn ang="0">
                <a:pos x="connsiteX2" y="connsiteY2"/>
              </a:cxn>
            </a:cxnLst>
            <a:rect l="l" t="t" r="r" b="b"/>
            <a:pathLst>
              <a:path w="603115" h="466928">
                <a:moveTo>
                  <a:pt x="0" y="0"/>
                </a:moveTo>
                <a:lnTo>
                  <a:pt x="603115" y="0"/>
                </a:lnTo>
                <a:lnTo>
                  <a:pt x="603115" y="466928"/>
                </a:lnTo>
              </a:path>
            </a:pathLst>
          </a:custGeom>
          <a:noFill/>
          <a:ln w="19050" cap="flat" cmpd="sng" algn="ctr">
            <a:solidFill>
              <a:schemeClr val="tx1"/>
            </a:solidFill>
            <a:prstDash val="solid"/>
            <a:round/>
            <a:headEnd type="triangl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9" name="TextBox 8">
            <a:extLst>
              <a:ext uri="{FF2B5EF4-FFF2-40B4-BE49-F238E27FC236}">
                <a16:creationId xmlns:a16="http://schemas.microsoft.com/office/drawing/2014/main" id="{91A47CCD-2A6D-48A6-A4F5-C25D97876DBF}"/>
              </a:ext>
            </a:extLst>
          </p:cNvPr>
          <p:cNvSpPr txBox="1"/>
          <p:nvPr/>
        </p:nvSpPr>
        <p:spPr>
          <a:xfrm>
            <a:off x="6424780" y="2227837"/>
            <a:ext cx="1242222" cy="646331"/>
          </a:xfrm>
          <a:prstGeom prst="rect">
            <a:avLst/>
          </a:prstGeom>
          <a:noFill/>
        </p:spPr>
        <p:txBody>
          <a:bodyPr wrap="square" rtlCol="0">
            <a:spAutoFit/>
          </a:bodyPr>
          <a:lstStyle/>
          <a:p>
            <a:pPr algn="ctr"/>
            <a:r>
              <a:rPr lang="en-US" i="0" dirty="0">
                <a:solidFill>
                  <a:schemeClr val="tx1"/>
                </a:solidFill>
                <a:latin typeface="+mn-lt"/>
              </a:rPr>
              <a:t>1.2 bar, </a:t>
            </a:r>
          </a:p>
          <a:p>
            <a:pPr algn="ctr"/>
            <a:r>
              <a:rPr lang="en-US" i="0" dirty="0">
                <a:solidFill>
                  <a:schemeClr val="tx1"/>
                </a:solidFill>
                <a:latin typeface="+mn-lt"/>
              </a:rPr>
              <a:t>250</a:t>
            </a:r>
            <a:r>
              <a:rPr lang="en-US" i="0" baseline="30000" dirty="0">
                <a:solidFill>
                  <a:schemeClr val="tx1"/>
                </a:solidFill>
                <a:latin typeface="+mn-lt"/>
              </a:rPr>
              <a:t>o</a:t>
            </a:r>
            <a:r>
              <a:rPr lang="en-US" i="0" dirty="0">
                <a:solidFill>
                  <a:schemeClr val="tx1"/>
                </a:solidFill>
                <a:latin typeface="+mn-lt"/>
              </a:rPr>
              <a:t>C</a:t>
            </a:r>
          </a:p>
        </p:txBody>
      </p:sp>
      <p:sp>
        <p:nvSpPr>
          <p:cNvPr id="10" name="TextBox 9">
            <a:extLst>
              <a:ext uri="{FF2B5EF4-FFF2-40B4-BE49-F238E27FC236}">
                <a16:creationId xmlns:a16="http://schemas.microsoft.com/office/drawing/2014/main" id="{33AB96C9-425D-4D9B-9681-26FF3AA2DBF3}"/>
              </a:ext>
            </a:extLst>
          </p:cNvPr>
          <p:cNvSpPr txBox="1"/>
          <p:nvPr/>
        </p:nvSpPr>
        <p:spPr>
          <a:xfrm>
            <a:off x="8305800" y="4267200"/>
            <a:ext cx="1752600" cy="369332"/>
          </a:xfrm>
          <a:prstGeom prst="rect">
            <a:avLst/>
          </a:prstGeom>
          <a:noFill/>
        </p:spPr>
        <p:txBody>
          <a:bodyPr wrap="square" rtlCol="0">
            <a:spAutoFit/>
          </a:bodyPr>
          <a:lstStyle/>
          <a:p>
            <a:r>
              <a:rPr lang="en-US" i="0" dirty="0">
                <a:solidFill>
                  <a:schemeClr val="tx1"/>
                </a:solidFill>
                <a:latin typeface="+mn-lt"/>
              </a:rPr>
              <a:t>10 bar</a:t>
            </a:r>
          </a:p>
        </p:txBody>
      </p:sp>
      <p:sp>
        <p:nvSpPr>
          <p:cNvPr id="11" name="TextBox 10">
            <a:extLst>
              <a:ext uri="{FF2B5EF4-FFF2-40B4-BE49-F238E27FC236}">
                <a16:creationId xmlns:a16="http://schemas.microsoft.com/office/drawing/2014/main" id="{9955D07A-90C9-448C-9ED5-316231BA99E8}"/>
              </a:ext>
            </a:extLst>
          </p:cNvPr>
          <p:cNvSpPr txBox="1"/>
          <p:nvPr/>
        </p:nvSpPr>
        <p:spPr>
          <a:xfrm>
            <a:off x="7793477" y="3718780"/>
            <a:ext cx="1752600" cy="369332"/>
          </a:xfrm>
          <a:prstGeom prst="rect">
            <a:avLst/>
          </a:prstGeom>
          <a:noFill/>
        </p:spPr>
        <p:txBody>
          <a:bodyPr wrap="square" rtlCol="0">
            <a:spAutoFit/>
          </a:bodyPr>
          <a:lstStyle/>
          <a:p>
            <a:pPr algn="ctr"/>
            <a:r>
              <a:rPr lang="en-US" i="0" dirty="0">
                <a:solidFill>
                  <a:schemeClr val="tx1"/>
                </a:solidFill>
                <a:latin typeface="+mn-lt"/>
              </a:rPr>
              <a:t>Isothermal</a:t>
            </a:r>
          </a:p>
        </p:txBody>
      </p:sp>
    </p:spTree>
    <p:custDataLst>
      <p:tags r:id="rId1"/>
    </p:custDataLst>
    <p:extLst>
      <p:ext uri="{BB962C8B-B14F-4D97-AF65-F5344CB8AC3E}">
        <p14:creationId xmlns:p14="http://schemas.microsoft.com/office/powerpoint/2010/main" val="346663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E3258-7D82-4067-B081-3B5095E76D73}"/>
              </a:ext>
            </a:extLst>
          </p:cNvPr>
          <p:cNvSpPr>
            <a:spLocks noGrp="1"/>
          </p:cNvSpPr>
          <p:nvPr>
            <p:ph type="title"/>
          </p:nvPr>
        </p:nvSpPr>
        <p:spPr>
          <a:xfrm>
            <a:off x="3769184" y="132033"/>
            <a:ext cx="2367637" cy="477567"/>
          </a:xfrm>
        </p:spPr>
        <p:txBody>
          <a:bodyPr/>
          <a:lstStyle/>
          <a:p>
            <a:r>
              <a:rPr lang="en-US" dirty="0"/>
              <a:t>Example 7.5 b</a:t>
            </a:r>
          </a:p>
        </p:txBody>
      </p:sp>
      <p:sp>
        <p:nvSpPr>
          <p:cNvPr id="4" name="TextBox 3">
            <a:extLst>
              <a:ext uri="{FF2B5EF4-FFF2-40B4-BE49-F238E27FC236}">
                <a16:creationId xmlns:a16="http://schemas.microsoft.com/office/drawing/2014/main" id="{14208746-7AF9-4D93-B749-75A139515A58}"/>
              </a:ext>
            </a:extLst>
          </p:cNvPr>
          <p:cNvSpPr txBox="1"/>
          <p:nvPr/>
        </p:nvSpPr>
        <p:spPr>
          <a:xfrm>
            <a:off x="246434" y="912048"/>
            <a:ext cx="9448799" cy="2062103"/>
          </a:xfrm>
          <a:prstGeom prst="rect">
            <a:avLst/>
          </a:prstGeom>
          <a:noFill/>
        </p:spPr>
        <p:txBody>
          <a:bodyPr wrap="square">
            <a:spAutoFit/>
          </a:bodyPr>
          <a:lstStyle/>
          <a:p>
            <a:pPr marL="342900" marR="0" lvl="0" indent="-342900" algn="just" rtl="0">
              <a:spcBef>
                <a:spcPts val="0"/>
              </a:spcBef>
              <a:spcAft>
                <a:spcPts val="0"/>
              </a:spcAft>
              <a:buFont typeface="+mj-lt"/>
              <a:buAutoNum type="alphaLcParenR"/>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Since the process is reversible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Δ</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0</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And since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is constant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1.2 bar and 250</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º</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7.957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2974.2 kJ/kg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10 bar and 250</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º</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6.923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2942 kJ/kg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6.923 – 7.957 = –1.034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(250+273)*(-1.031) = – 540.78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From the 1</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law for steady flow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457200" algn="justLow"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- 540.78 – (2942 – 2974.2) = –508.8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 name="TextBox 4">
            <a:extLst>
              <a:ext uri="{FF2B5EF4-FFF2-40B4-BE49-F238E27FC236}">
                <a16:creationId xmlns:a16="http://schemas.microsoft.com/office/drawing/2014/main" id="{2E120E0C-74CE-4FAE-ADF5-CB87B0CA0622}"/>
              </a:ext>
            </a:extLst>
          </p:cNvPr>
          <p:cNvSpPr txBox="1"/>
          <p:nvPr/>
        </p:nvSpPr>
        <p:spPr>
          <a:xfrm>
            <a:off x="304800" y="3255522"/>
            <a:ext cx="9448799" cy="2062103"/>
          </a:xfrm>
          <a:prstGeom prst="rect">
            <a:avLst/>
          </a:prstGeom>
          <a:noFill/>
        </p:spPr>
        <p:txBody>
          <a:bodyPr wrap="square">
            <a:spAutoFit/>
          </a:bodyPr>
          <a:lstStyle/>
          <a:p>
            <a:pPr marR="0" lvl="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   If the steam is assumed to be ideal gas: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91490" marR="0" indent="42291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91490" marR="0" indent="97155"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(8.3143/18) ln (10/1.2) = - 0.979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91490" marR="0" indent="42291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(250+273)*(- 0.979) = - 512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91490" marR="0" indent="97155"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work could be obtained either from the 1</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law: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 rtl="0">
              <a:spcBef>
                <a:spcPts val="0"/>
              </a:spcBef>
              <a:spcAft>
                <a:spcPts val="0"/>
              </a:spcAft>
            </a:pP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fr-FR"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fr-FR"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fr-FR"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fr-FR"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fr-FR"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fr-FR"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512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Or from: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ʃ</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Pdv</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RT</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ʃ</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dv</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1445" marR="0" indent="4572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(8.3143/18)*523 ln (10/1.2) = – 512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6" name="TextBox 5">
            <a:extLst>
              <a:ext uri="{FF2B5EF4-FFF2-40B4-BE49-F238E27FC236}">
                <a16:creationId xmlns:a16="http://schemas.microsoft.com/office/drawing/2014/main" id="{014D4040-31DD-4B1A-B8C7-407C84871ED0}"/>
              </a:ext>
            </a:extLst>
          </p:cNvPr>
          <p:cNvSpPr txBox="1"/>
          <p:nvPr/>
        </p:nvSpPr>
        <p:spPr>
          <a:xfrm>
            <a:off x="304800" y="5361177"/>
            <a:ext cx="9448799" cy="861774"/>
          </a:xfrm>
          <a:prstGeom prst="rect">
            <a:avLst/>
          </a:prstGeom>
          <a:noFill/>
        </p:spPr>
        <p:txBody>
          <a:bodyPr wrap="square">
            <a:spAutoFit/>
          </a:bodyPr>
          <a:lstStyle/>
          <a:p>
            <a:pPr marL="342900" marR="0" lvl="0" indent="-342900" algn="just" rtl="0">
              <a:spcBef>
                <a:spcPts val="0"/>
              </a:spcBef>
              <a:spcAft>
                <a:spcPts val="0"/>
              </a:spcAft>
              <a:buAutoNum type="alphaLcParenR" startAt="3"/>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only difference between ideal and semi-ideal gas is that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depends on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when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is constant both cases give the same results! </a:t>
            </a:r>
          </a:p>
          <a:p>
            <a:pPr marR="0" lvl="0" algn="just"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The only difference would be in the average value of </a:t>
            </a:r>
            <a:r>
              <a:rPr lang="en-US" sz="1600" b="0" dirty="0" err="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baseline="-25000" dirty="0" err="1">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used; which was irrelevant in this example</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custDataLst>
      <p:tags r:id="rId1"/>
    </p:custDataLst>
    <p:extLst>
      <p:ext uri="{BB962C8B-B14F-4D97-AF65-F5344CB8AC3E}">
        <p14:creationId xmlns:p14="http://schemas.microsoft.com/office/powerpoint/2010/main" val="2771209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54BD-4D88-4B7C-8F58-AE41C1B9AD45}"/>
              </a:ext>
            </a:extLst>
          </p:cNvPr>
          <p:cNvSpPr>
            <a:spLocks noGrp="1"/>
          </p:cNvSpPr>
          <p:nvPr>
            <p:ph type="title"/>
          </p:nvPr>
        </p:nvSpPr>
        <p:spPr>
          <a:xfrm>
            <a:off x="3779603" y="132033"/>
            <a:ext cx="2346798" cy="477567"/>
          </a:xfrm>
        </p:spPr>
        <p:txBody>
          <a:bodyPr/>
          <a:lstStyle/>
          <a:p>
            <a:r>
              <a:rPr lang="en-US" dirty="0"/>
              <a:t>Example 7.6 a</a:t>
            </a:r>
          </a:p>
        </p:txBody>
      </p:sp>
      <p:sp>
        <p:nvSpPr>
          <p:cNvPr id="6" name="TextBox 5">
            <a:extLst>
              <a:ext uri="{FF2B5EF4-FFF2-40B4-BE49-F238E27FC236}">
                <a16:creationId xmlns:a16="http://schemas.microsoft.com/office/drawing/2014/main" id="{46687E33-903F-49DF-BF6D-31902A764927}"/>
              </a:ext>
            </a:extLst>
          </p:cNvPr>
          <p:cNvSpPr txBox="1"/>
          <p:nvPr/>
        </p:nvSpPr>
        <p:spPr>
          <a:xfrm>
            <a:off x="152400" y="609600"/>
            <a:ext cx="8991600" cy="1200329"/>
          </a:xfrm>
          <a:prstGeom prst="rect">
            <a:avLst/>
          </a:prstGeom>
          <a:solidFill>
            <a:srgbClr val="C8E1FF"/>
          </a:solidFill>
        </p:spPr>
        <p:txBody>
          <a:bodyPr wrap="square">
            <a:spAutoFit/>
          </a:bodyPr>
          <a:lstStyle/>
          <a:p>
            <a:pPr marR="0">
              <a:spcBef>
                <a:spcPts val="0"/>
              </a:spcBef>
              <a:spcAft>
                <a:spcPts val="0"/>
              </a:spcAft>
              <a:tabLst>
                <a:tab pos="990600" algn="l"/>
              </a:tabLst>
            </a:pP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A membrane separates an insulated rigid vessel into 2 rooms A and B. Room A contains 2 kg of CO at 120</a:t>
            </a: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and 3bar. Room B contains 3 kg of O</a:t>
            </a:r>
            <a:r>
              <a:rPr lang="en-US" sz="1800" b="0" baseline="-250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 at 5bar and 75</a:t>
            </a: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º</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if the membrane ruptures, and the two gases mix, find the final temperature and pressure, the partial pressure of each gas in the mixture and the change in entropy</a:t>
            </a:r>
            <a:endParaRPr lang="en-US" sz="1800" b="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4" name="TextBox 3">
            <a:extLst>
              <a:ext uri="{FF2B5EF4-FFF2-40B4-BE49-F238E27FC236}">
                <a16:creationId xmlns:a16="http://schemas.microsoft.com/office/drawing/2014/main" id="{A11A8F53-661B-4131-950C-11791F36E37D}"/>
              </a:ext>
            </a:extLst>
          </p:cNvPr>
          <p:cNvSpPr txBox="1"/>
          <p:nvPr/>
        </p:nvSpPr>
        <p:spPr>
          <a:xfrm>
            <a:off x="152400" y="1855099"/>
            <a:ext cx="7162800" cy="2554545"/>
          </a:xfrm>
          <a:prstGeom prst="rect">
            <a:avLst/>
          </a:prstGeom>
          <a:noFill/>
          <a:ln>
            <a:solidFill>
              <a:schemeClr val="tx1"/>
            </a:solidFill>
          </a:ln>
        </p:spPr>
        <p:txBody>
          <a:bodyPr wrap="square">
            <a:spAutoFit/>
          </a:bodyPr>
          <a:lstStyle/>
          <a:p>
            <a:pPr marL="360045"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Answer:</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3 systems: A) CO in room A; B) O2 in room B; mix) Mixture; all are closed</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Mass and Energy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Internal energies; No Work, No Heat.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Mixing in a confined space (Volume of each system is fixed)</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68655" marR="0" indent="-668655"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System A: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a:t>
            </a:r>
          </a:p>
          <a:p>
            <a:pPr marL="668655" marR="0" indent="-668655" algn="justLow"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a:t>
            </a:r>
          </a:p>
          <a:p>
            <a:pPr marL="668655" marR="0" indent="-668655" algn="justLow"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3: all properties are to be calculated from process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ideal gas mixtures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Yes 2: masses of A and B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deduce mass of mix</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 name="TextBox 4">
            <a:extLst>
              <a:ext uri="{FF2B5EF4-FFF2-40B4-BE49-F238E27FC236}">
                <a16:creationId xmlns:a16="http://schemas.microsoft.com/office/drawing/2014/main" id="{EF918050-8F42-46DE-93FD-2775EC67219A}"/>
              </a:ext>
            </a:extLst>
          </p:cNvPr>
          <p:cNvSpPr txBox="1"/>
          <p:nvPr/>
        </p:nvSpPr>
        <p:spPr>
          <a:xfrm>
            <a:off x="152400" y="4409644"/>
            <a:ext cx="7848600" cy="1077218"/>
          </a:xfrm>
          <a:prstGeom prst="rect">
            <a:avLst/>
          </a:prstGeom>
          <a:noFill/>
        </p:spPr>
        <p:txBody>
          <a:bodyPr wrap="square">
            <a:spAutoFit/>
          </a:bodyPr>
          <a:lstStyle/>
          <a:p>
            <a:pPr marR="0" algn="just" rtl="0">
              <a:spcBef>
                <a:spcPts val="0"/>
              </a:spcBef>
              <a:spcAft>
                <a:spcPts val="0"/>
              </a:spcAft>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A:</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33363" marR="0" indent="-127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Initial volume of A: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R</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2*(8314.5/28)*(120+273)/(3*10</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5</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0.778 m</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33363" marR="0" indent="-127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Initial internal energy: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R</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g</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 = (8314.5/28)/(1.4 – 1)/1,000 = 0.742366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33363" marR="0" indent="-127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a:t>
            </a:r>
            <a:r>
              <a:rPr lang="fr-FR"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m</a:t>
            </a:r>
            <a:r>
              <a:rPr lang="fr-FR"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fr-FR"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fr-FR"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a:t>
            </a:r>
            <a:r>
              <a:rPr lang="fr-FR"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2*0.742366*(120+273) = 583.5 kJ</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3" name="Rectangle 2">
            <a:extLst>
              <a:ext uri="{FF2B5EF4-FFF2-40B4-BE49-F238E27FC236}">
                <a16:creationId xmlns:a16="http://schemas.microsoft.com/office/drawing/2014/main" id="{A4949674-D409-4331-B21B-423F9FC3E704}"/>
              </a:ext>
            </a:extLst>
          </p:cNvPr>
          <p:cNvSpPr/>
          <p:nvPr/>
        </p:nvSpPr>
        <p:spPr bwMode="auto">
          <a:xfrm>
            <a:off x="7530919" y="2581607"/>
            <a:ext cx="1003481" cy="837665"/>
          </a:xfrm>
          <a:prstGeom prst="rect">
            <a:avLst/>
          </a:prstGeom>
          <a:solidFill>
            <a:schemeClr val="accent1">
              <a:lumMod val="75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mn-lt"/>
                <a:cs typeface="Arial" charset="0"/>
              </a:rPr>
              <a:t>2 kg CO</a:t>
            </a:r>
          </a:p>
          <a:p>
            <a:pPr marL="0" marR="0" indent="0" algn="ctr" defTabSz="914400" rtl="0" eaLnBrk="0" fontAlgn="base" latinLnBrk="0" hangingPunct="0">
              <a:lnSpc>
                <a:spcPct val="90000"/>
              </a:lnSpc>
              <a:spcBef>
                <a:spcPct val="0"/>
              </a:spcBef>
              <a:spcAft>
                <a:spcPct val="0"/>
              </a:spcAft>
              <a:buClrTx/>
              <a:buSzTx/>
              <a:buFontTx/>
              <a:buNone/>
              <a:tabLst/>
            </a:pPr>
            <a:r>
              <a:rPr lang="en-US" i="0" dirty="0">
                <a:solidFill>
                  <a:schemeClr val="bg1"/>
                </a:solidFill>
                <a:latin typeface="+mn-lt"/>
                <a:cs typeface="Arial" charset="0"/>
              </a:rPr>
              <a:t>120</a:t>
            </a:r>
            <a:r>
              <a:rPr lang="en-US" i="0" baseline="30000" dirty="0">
                <a:solidFill>
                  <a:schemeClr val="bg1"/>
                </a:solidFill>
                <a:latin typeface="+mn-lt"/>
                <a:cs typeface="Arial" charset="0"/>
              </a:rPr>
              <a:t>o</a:t>
            </a:r>
            <a:r>
              <a:rPr lang="en-US" i="0" dirty="0">
                <a:solidFill>
                  <a:schemeClr val="bg1"/>
                </a:solidFill>
                <a:latin typeface="+mn-lt"/>
                <a:cs typeface="Arial" charset="0"/>
              </a:rPr>
              <a:t>C</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mn-lt"/>
                <a:cs typeface="Arial" charset="0"/>
              </a:rPr>
              <a:t>3 bar</a:t>
            </a:r>
          </a:p>
        </p:txBody>
      </p:sp>
      <p:sp>
        <p:nvSpPr>
          <p:cNvPr id="7" name="Rectangle 6">
            <a:extLst>
              <a:ext uri="{FF2B5EF4-FFF2-40B4-BE49-F238E27FC236}">
                <a16:creationId xmlns:a16="http://schemas.microsoft.com/office/drawing/2014/main" id="{298384FB-AD31-4F8F-B1B1-ED75AD5AFBBD}"/>
              </a:ext>
            </a:extLst>
          </p:cNvPr>
          <p:cNvSpPr/>
          <p:nvPr/>
        </p:nvSpPr>
        <p:spPr bwMode="auto">
          <a:xfrm>
            <a:off x="8535086" y="2581606"/>
            <a:ext cx="913714" cy="837665"/>
          </a:xfrm>
          <a:prstGeom prst="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 kg O</a:t>
            </a:r>
            <a:r>
              <a:rPr kumimoji="0" lang="en-US" sz="1800" b="1" i="0" u="none" strike="noStrike" cap="none" normalizeH="0" baseline="-25000" dirty="0">
                <a:ln>
                  <a:noFill/>
                </a:ln>
                <a:solidFill>
                  <a:schemeClr val="tx1"/>
                </a:solidFill>
                <a:effectLst/>
                <a:latin typeface="+mn-lt"/>
                <a:cs typeface="Arial" charset="0"/>
              </a:rPr>
              <a:t>2</a:t>
            </a:r>
            <a:endParaRPr kumimoji="0" lang="en-US" sz="1800" b="1" i="0" u="none" strike="noStrike" cap="none" normalizeH="0" baseline="0" dirty="0">
              <a:ln>
                <a:noFill/>
              </a:ln>
              <a:solidFill>
                <a:schemeClr val="tx1"/>
              </a:solidFill>
              <a:effectLst/>
              <a:latin typeface="+mn-lt"/>
              <a:cs typeface="Arial" charset="0"/>
            </a:endParaRPr>
          </a:p>
          <a:p>
            <a:pPr marL="0" marR="0" indent="0" algn="ctr" defTabSz="914400" rtl="0" eaLnBrk="0" fontAlgn="base" latinLnBrk="0" hangingPunct="0">
              <a:lnSpc>
                <a:spcPct val="90000"/>
              </a:lnSpc>
              <a:spcBef>
                <a:spcPct val="0"/>
              </a:spcBef>
              <a:spcAft>
                <a:spcPct val="0"/>
              </a:spcAft>
              <a:buClrTx/>
              <a:buSzTx/>
              <a:buFontTx/>
              <a:buNone/>
              <a:tabLst/>
            </a:pPr>
            <a:r>
              <a:rPr lang="en-US" i="0" dirty="0">
                <a:solidFill>
                  <a:schemeClr val="tx1"/>
                </a:solidFill>
                <a:latin typeface="+mn-lt"/>
                <a:cs typeface="Arial" charset="0"/>
              </a:rPr>
              <a:t>75</a:t>
            </a:r>
            <a:r>
              <a:rPr lang="en-US" i="0" baseline="30000" dirty="0">
                <a:solidFill>
                  <a:schemeClr val="tx1"/>
                </a:solidFill>
                <a:latin typeface="+mn-lt"/>
                <a:cs typeface="Arial" charset="0"/>
              </a:rPr>
              <a:t>o</a:t>
            </a:r>
            <a:r>
              <a:rPr lang="en-US" i="0" dirty="0">
                <a:solidFill>
                  <a:schemeClr val="tx1"/>
                </a:solidFill>
                <a:latin typeface="+mn-lt"/>
                <a:cs typeface="Arial" charset="0"/>
              </a:rPr>
              <a:t>C</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 bar</a:t>
            </a:r>
          </a:p>
        </p:txBody>
      </p:sp>
      <p:sp>
        <p:nvSpPr>
          <p:cNvPr id="8" name="TextBox 7">
            <a:extLst>
              <a:ext uri="{FF2B5EF4-FFF2-40B4-BE49-F238E27FC236}">
                <a16:creationId xmlns:a16="http://schemas.microsoft.com/office/drawing/2014/main" id="{458CD359-7FFD-42C7-B5D6-BBD8E9051203}"/>
              </a:ext>
            </a:extLst>
          </p:cNvPr>
          <p:cNvSpPr txBox="1"/>
          <p:nvPr/>
        </p:nvSpPr>
        <p:spPr>
          <a:xfrm>
            <a:off x="184059" y="5464989"/>
            <a:ext cx="7848600" cy="1107996"/>
          </a:xfrm>
          <a:prstGeom prst="rect">
            <a:avLst/>
          </a:prstGeom>
          <a:noFill/>
        </p:spPr>
        <p:txBody>
          <a:bodyPr wrap="square">
            <a:spAutoFit/>
          </a:bodyPr>
          <a:lstStyle/>
          <a:p>
            <a:pPr marR="0" algn="just" rtl="0">
              <a:spcBef>
                <a:spcPts val="0"/>
              </a:spcBef>
              <a:spcAft>
                <a:spcPts val="0"/>
              </a:spcAft>
            </a:pPr>
            <a:r>
              <a:rPr lang="fr-FR"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B:</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33363" marR="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Initial volume of B: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R</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3*(8314.5/32)*(75+273)/(5*10</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5</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0.543 m</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33363" marR="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Initial internal energy: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R</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g</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 = (8314.5/32)/(1.4 – 1)/1,000 = 0.64957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33363" marR="0" algn="just" rtl="0">
              <a:spcBef>
                <a:spcPts val="0"/>
              </a:spcBef>
              <a:spcAft>
                <a:spcPts val="0"/>
              </a:spcAft>
            </a:pP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3*0.64957*(75+273) = 678.15 kJ</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custDataLst>
      <p:tags r:id="rId1"/>
    </p:custDataLst>
    <p:extLst>
      <p:ext uri="{BB962C8B-B14F-4D97-AF65-F5344CB8AC3E}">
        <p14:creationId xmlns:p14="http://schemas.microsoft.com/office/powerpoint/2010/main" val="3052582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7F7CF-9335-49F2-90A2-D86F039C32DE}"/>
              </a:ext>
            </a:extLst>
          </p:cNvPr>
          <p:cNvSpPr>
            <a:spLocks noGrp="1"/>
          </p:cNvSpPr>
          <p:nvPr>
            <p:ph type="title"/>
          </p:nvPr>
        </p:nvSpPr>
        <p:spPr>
          <a:xfrm>
            <a:off x="3769183" y="132033"/>
            <a:ext cx="2367637" cy="477567"/>
          </a:xfrm>
        </p:spPr>
        <p:txBody>
          <a:bodyPr/>
          <a:lstStyle/>
          <a:p>
            <a:r>
              <a:rPr lang="en-US" dirty="0"/>
              <a:t>Example 7.6 b</a:t>
            </a:r>
          </a:p>
        </p:txBody>
      </p:sp>
      <p:sp>
        <p:nvSpPr>
          <p:cNvPr id="4" name="TextBox 3">
            <a:extLst>
              <a:ext uri="{FF2B5EF4-FFF2-40B4-BE49-F238E27FC236}">
                <a16:creationId xmlns:a16="http://schemas.microsoft.com/office/drawing/2014/main" id="{5AB29408-1884-457F-8816-0F50345BE674}"/>
              </a:ext>
            </a:extLst>
          </p:cNvPr>
          <p:cNvSpPr txBox="1"/>
          <p:nvPr/>
        </p:nvSpPr>
        <p:spPr>
          <a:xfrm>
            <a:off x="381000" y="680591"/>
            <a:ext cx="7620000" cy="2554545"/>
          </a:xfrm>
          <a:prstGeom prst="rect">
            <a:avLst/>
          </a:prstGeom>
          <a:noFill/>
        </p:spPr>
        <p:txBody>
          <a:bodyPr wrap="square">
            <a:spAutoFit/>
          </a:bodyPr>
          <a:lstStyle/>
          <a:p>
            <a:pPr marL="0" marR="0" indent="342900" algn="just" rtl="0">
              <a:spcBef>
                <a:spcPts val="0"/>
              </a:spcBef>
              <a:spcAft>
                <a:spcPts val="0"/>
              </a:spcAft>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mix:</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Symbol" panose="05050102010706020507" pitchFamily="18" charset="2"/>
              <a:buChar char=""/>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conservation of mass gives:</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14300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 </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 + 3 = 5 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And hence the mass fraction of each gas is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2/5 = 0.4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3/5 = 0.6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From which we can get the mixture molecular weight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457200" algn="justLow" rtl="0">
              <a:spcBef>
                <a:spcPts val="0"/>
              </a:spcBef>
              <a:spcAft>
                <a:spcPts val="0"/>
              </a:spcAft>
            </a:pPr>
            <a:r>
              <a:rPr lang="en-US" sz="1600"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 /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m</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 ((0.4/28) + (0.6/32)) = 30.27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And hence the mole fraction can be calculated</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y</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m</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30.27 * (0.4/28) = 0.432</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Low"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y</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m</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30.27 * (0.6/32) = 0.568</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 name="TextBox 4">
            <a:extLst>
              <a:ext uri="{FF2B5EF4-FFF2-40B4-BE49-F238E27FC236}">
                <a16:creationId xmlns:a16="http://schemas.microsoft.com/office/drawing/2014/main" id="{1BA2BC7B-3680-457B-ABDA-FCEB1D6FFD2B}"/>
              </a:ext>
            </a:extLst>
          </p:cNvPr>
          <p:cNvSpPr txBox="1"/>
          <p:nvPr/>
        </p:nvSpPr>
        <p:spPr>
          <a:xfrm>
            <a:off x="411804" y="5181600"/>
            <a:ext cx="7589196" cy="1077218"/>
          </a:xfrm>
          <a:prstGeom prst="rect">
            <a:avLst/>
          </a:prstGeom>
          <a:noFill/>
        </p:spPr>
        <p:txBody>
          <a:bodyPr wrap="square">
            <a:spAutoFit/>
          </a:bodyPr>
          <a:lstStyle/>
          <a:p>
            <a:pPr marL="342900" marR="0" lvl="0" indent="-342900" algn="just" rtl="0">
              <a:spcBef>
                <a:spcPts val="0"/>
              </a:spcBef>
              <a:spcAft>
                <a:spcPts val="0"/>
              </a:spcAft>
              <a:buFont typeface="Symbol" panose="05050102010706020507" pitchFamily="18" charset="2"/>
              <a:buChar char=""/>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volume of the mixture is equal to the sum of the volumes of the two rooms:</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 rtl="0">
              <a:spcBef>
                <a:spcPts val="0"/>
              </a:spcBef>
              <a:spcAft>
                <a:spcPts val="0"/>
              </a:spcAft>
            </a:pP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V</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V</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From which we can easily calculate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m</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mix</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3.82 bar</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6" name="TextBox 5">
            <a:extLst>
              <a:ext uri="{FF2B5EF4-FFF2-40B4-BE49-F238E27FC236}">
                <a16:creationId xmlns:a16="http://schemas.microsoft.com/office/drawing/2014/main" id="{95AF6870-7DCC-4550-A719-84769CED9F40}"/>
              </a:ext>
            </a:extLst>
          </p:cNvPr>
          <p:cNvSpPr txBox="1"/>
          <p:nvPr/>
        </p:nvSpPr>
        <p:spPr>
          <a:xfrm>
            <a:off x="457200" y="3243138"/>
            <a:ext cx="7924800" cy="1754326"/>
          </a:xfrm>
          <a:prstGeom prst="rect">
            <a:avLst/>
          </a:prstGeom>
          <a:noFill/>
        </p:spPr>
        <p:txBody>
          <a:bodyPr wrap="square">
            <a:spAutoFit/>
          </a:bodyPr>
          <a:lstStyle/>
          <a:p>
            <a:pPr marL="285750" lvl="0" indent="-285750">
              <a:buFont typeface="Arial" panose="020B0604020202020204" pitchFamily="34" charset="0"/>
              <a:buChar char="•"/>
            </a:pPr>
            <a:r>
              <a:rPr lang="en-US" dirty="0">
                <a:solidFill>
                  <a:schemeClr val="tx1"/>
                </a:solidFill>
                <a:latin typeface="+mn-lt"/>
              </a:rPr>
              <a:t>The conservation of energy gives:</a:t>
            </a:r>
          </a:p>
          <a:p>
            <a:r>
              <a:rPr lang="en-US" b="0" dirty="0">
                <a:solidFill>
                  <a:schemeClr val="tx1"/>
                </a:solidFill>
                <a:latin typeface="+mn-lt"/>
              </a:rPr>
              <a:t>	Q – W = ΔU + ΔKE + ΔPE</a:t>
            </a:r>
          </a:p>
          <a:p>
            <a:r>
              <a:rPr lang="en-US" b="0" dirty="0">
                <a:solidFill>
                  <a:schemeClr val="tx1"/>
                </a:solidFill>
                <a:latin typeface="+mn-lt"/>
              </a:rPr>
              <a:t>	</a:t>
            </a:r>
            <a:r>
              <a:rPr lang="en-US" b="0" dirty="0" err="1">
                <a:solidFill>
                  <a:schemeClr val="tx1"/>
                </a:solidFill>
                <a:latin typeface="+mn-lt"/>
              </a:rPr>
              <a:t>U</a:t>
            </a:r>
            <a:r>
              <a:rPr lang="en-US" b="0" baseline="-25000" dirty="0" err="1">
                <a:solidFill>
                  <a:schemeClr val="tx1"/>
                </a:solidFill>
                <a:latin typeface="+mn-lt"/>
              </a:rPr>
              <a:t>after</a:t>
            </a:r>
            <a:r>
              <a:rPr lang="en-US" b="0" dirty="0">
                <a:solidFill>
                  <a:schemeClr val="tx1"/>
                </a:solidFill>
                <a:latin typeface="+mn-lt"/>
              </a:rPr>
              <a:t> = </a:t>
            </a:r>
            <a:r>
              <a:rPr lang="en-US" b="0" dirty="0" err="1">
                <a:solidFill>
                  <a:schemeClr val="tx1"/>
                </a:solidFill>
                <a:latin typeface="+mn-lt"/>
              </a:rPr>
              <a:t>U</a:t>
            </a:r>
            <a:r>
              <a:rPr lang="en-US" b="0" baseline="-25000" dirty="0" err="1">
                <a:solidFill>
                  <a:schemeClr val="tx1"/>
                </a:solidFill>
                <a:latin typeface="+mn-lt"/>
              </a:rPr>
              <a:t>before</a:t>
            </a:r>
            <a:r>
              <a:rPr lang="en-US" b="0" dirty="0">
                <a:solidFill>
                  <a:schemeClr val="tx1"/>
                </a:solidFill>
                <a:latin typeface="+mn-lt"/>
              </a:rPr>
              <a:t>  </a:t>
            </a:r>
            <a:r>
              <a:rPr lang="en-US" b="0" i="0" dirty="0">
                <a:solidFill>
                  <a:schemeClr val="tx1"/>
                </a:solidFill>
                <a:latin typeface="+mn-lt"/>
                <a:sym typeface="Symbol" panose="05050102010706020507" pitchFamily="18" charset="2"/>
              </a:rPr>
              <a:t></a:t>
            </a:r>
            <a:r>
              <a:rPr lang="en-US" b="0" dirty="0">
                <a:solidFill>
                  <a:schemeClr val="tx1"/>
                </a:solidFill>
                <a:latin typeface="+mn-lt"/>
              </a:rPr>
              <a:t>  </a:t>
            </a:r>
            <a:r>
              <a:rPr lang="en-US" b="0" dirty="0" err="1">
                <a:solidFill>
                  <a:schemeClr val="tx1"/>
                </a:solidFill>
                <a:latin typeface="+mn-lt"/>
              </a:rPr>
              <a:t>U</a:t>
            </a:r>
            <a:r>
              <a:rPr lang="en-US" b="0" baseline="-25000" dirty="0" err="1">
                <a:solidFill>
                  <a:schemeClr val="tx1"/>
                </a:solidFill>
                <a:latin typeface="+mn-lt"/>
              </a:rPr>
              <a:t>mix</a:t>
            </a:r>
            <a:r>
              <a:rPr lang="en-US" b="0" dirty="0">
                <a:solidFill>
                  <a:schemeClr val="tx1"/>
                </a:solidFill>
                <a:latin typeface="+mn-lt"/>
              </a:rPr>
              <a:t>= U</a:t>
            </a:r>
            <a:r>
              <a:rPr lang="en-US" b="0" baseline="-25000" dirty="0">
                <a:solidFill>
                  <a:schemeClr val="tx1"/>
                </a:solidFill>
                <a:latin typeface="+mn-lt"/>
              </a:rPr>
              <a:t>A</a:t>
            </a:r>
            <a:r>
              <a:rPr lang="en-US" b="0" dirty="0">
                <a:solidFill>
                  <a:schemeClr val="tx1"/>
                </a:solidFill>
                <a:latin typeface="+mn-lt"/>
              </a:rPr>
              <a:t> + U</a:t>
            </a:r>
            <a:r>
              <a:rPr lang="en-US" b="0" baseline="-25000" dirty="0">
                <a:solidFill>
                  <a:schemeClr val="tx1"/>
                </a:solidFill>
                <a:latin typeface="+mn-lt"/>
              </a:rPr>
              <a:t>B</a:t>
            </a:r>
          </a:p>
          <a:p>
            <a:r>
              <a:rPr lang="en-US" b="0" dirty="0">
                <a:solidFill>
                  <a:schemeClr val="tx1"/>
                </a:solidFill>
                <a:latin typeface="+mn-lt"/>
              </a:rPr>
              <a:t>	</a:t>
            </a:r>
            <a:r>
              <a:rPr lang="en-US" b="0" dirty="0" err="1">
                <a:solidFill>
                  <a:schemeClr val="tx1"/>
                </a:solidFill>
                <a:latin typeface="+mn-lt"/>
              </a:rPr>
              <a:t>U</a:t>
            </a:r>
            <a:r>
              <a:rPr lang="en-US" b="0" baseline="-25000" dirty="0" err="1">
                <a:solidFill>
                  <a:schemeClr val="tx1"/>
                </a:solidFill>
                <a:latin typeface="+mn-lt"/>
              </a:rPr>
              <a:t>mix</a:t>
            </a:r>
            <a:r>
              <a:rPr lang="en-US" b="0" dirty="0">
                <a:solidFill>
                  <a:schemeClr val="tx1"/>
                </a:solidFill>
                <a:latin typeface="+mn-lt"/>
              </a:rPr>
              <a:t> = m</a:t>
            </a:r>
            <a:r>
              <a:rPr lang="en-US" b="0" baseline="-25000" dirty="0">
                <a:solidFill>
                  <a:schemeClr val="tx1"/>
                </a:solidFill>
                <a:latin typeface="+mn-lt"/>
              </a:rPr>
              <a:t>mix</a:t>
            </a:r>
            <a:r>
              <a:rPr lang="en-US" b="0" dirty="0">
                <a:solidFill>
                  <a:schemeClr val="tx1"/>
                </a:solidFill>
                <a:latin typeface="+mn-lt"/>
              </a:rPr>
              <a:t> c</a:t>
            </a:r>
            <a:r>
              <a:rPr lang="en-US" b="0" baseline="-25000" dirty="0">
                <a:solidFill>
                  <a:schemeClr val="tx1"/>
                </a:solidFill>
                <a:latin typeface="+mn-lt"/>
              </a:rPr>
              <a:t>v mix</a:t>
            </a:r>
            <a:r>
              <a:rPr lang="en-US" b="0" dirty="0">
                <a:solidFill>
                  <a:schemeClr val="tx1"/>
                </a:solidFill>
                <a:latin typeface="+mn-lt"/>
              </a:rPr>
              <a:t> </a:t>
            </a:r>
            <a:r>
              <a:rPr lang="en-US" b="0" dirty="0" err="1">
                <a:solidFill>
                  <a:schemeClr val="tx1"/>
                </a:solidFill>
                <a:latin typeface="+mn-lt"/>
              </a:rPr>
              <a:t>T</a:t>
            </a:r>
            <a:r>
              <a:rPr lang="en-US" b="0" baseline="-25000" dirty="0" err="1">
                <a:solidFill>
                  <a:schemeClr val="tx1"/>
                </a:solidFill>
                <a:latin typeface="+mn-lt"/>
              </a:rPr>
              <a:t>mix</a:t>
            </a:r>
            <a:r>
              <a:rPr lang="en-US" b="0" dirty="0">
                <a:solidFill>
                  <a:schemeClr val="tx1"/>
                </a:solidFill>
                <a:latin typeface="+mn-lt"/>
              </a:rPr>
              <a:t>  (assume ideal gas)</a:t>
            </a:r>
          </a:p>
          <a:p>
            <a:r>
              <a:rPr lang="en-US" b="0" dirty="0">
                <a:solidFill>
                  <a:schemeClr val="tx1"/>
                </a:solidFill>
                <a:latin typeface="+mn-lt"/>
              </a:rPr>
              <a:t>	But, c</a:t>
            </a:r>
            <a:r>
              <a:rPr lang="en-US" b="0" baseline="-25000" dirty="0">
                <a:solidFill>
                  <a:schemeClr val="tx1"/>
                </a:solidFill>
                <a:latin typeface="+mn-lt"/>
              </a:rPr>
              <a:t>v mix</a:t>
            </a:r>
            <a:r>
              <a:rPr lang="en-US" b="0" dirty="0">
                <a:solidFill>
                  <a:schemeClr val="tx1"/>
                </a:solidFill>
                <a:latin typeface="+mn-lt"/>
              </a:rPr>
              <a:t> = </a:t>
            </a:r>
            <a:r>
              <a:rPr lang="en-US" b="0" dirty="0">
                <a:solidFill>
                  <a:schemeClr val="tx1"/>
                </a:solidFill>
                <a:latin typeface="+mn-lt"/>
                <a:sym typeface="Symbol" panose="05050102010706020507" pitchFamily="18" charset="2"/>
              </a:rPr>
              <a:t></a:t>
            </a:r>
            <a:r>
              <a:rPr lang="en-US" b="0" baseline="-25000" dirty="0" err="1">
                <a:solidFill>
                  <a:schemeClr val="tx1"/>
                </a:solidFill>
                <a:latin typeface="+mn-lt"/>
              </a:rPr>
              <a:t>i</a:t>
            </a:r>
            <a:r>
              <a:rPr lang="en-US" b="0" dirty="0">
                <a:solidFill>
                  <a:schemeClr val="tx1"/>
                </a:solidFill>
                <a:latin typeface="+mn-lt"/>
              </a:rPr>
              <a:t> x</a:t>
            </a:r>
            <a:r>
              <a:rPr lang="en-US" b="0" baseline="-25000" dirty="0">
                <a:solidFill>
                  <a:schemeClr val="tx1"/>
                </a:solidFill>
                <a:latin typeface="+mn-lt"/>
              </a:rPr>
              <a:t>i</a:t>
            </a:r>
            <a:r>
              <a:rPr lang="en-US" b="0" dirty="0">
                <a:solidFill>
                  <a:schemeClr val="tx1"/>
                </a:solidFill>
                <a:latin typeface="+mn-lt"/>
              </a:rPr>
              <a:t> c</a:t>
            </a:r>
            <a:r>
              <a:rPr lang="en-US" b="0" baseline="-25000" dirty="0">
                <a:solidFill>
                  <a:schemeClr val="tx1"/>
                </a:solidFill>
                <a:latin typeface="+mn-lt"/>
              </a:rPr>
              <a:t>i</a:t>
            </a:r>
            <a:r>
              <a:rPr lang="en-US" b="0" dirty="0">
                <a:solidFill>
                  <a:schemeClr val="tx1"/>
                </a:solidFill>
                <a:latin typeface="+mn-lt"/>
              </a:rPr>
              <a:t> = (0.4*0.742366) + (0.6*0.64957) = 0.6869 kJ/kg K </a:t>
            </a:r>
          </a:p>
          <a:p>
            <a:r>
              <a:rPr lang="en-US" b="0" dirty="0">
                <a:solidFill>
                  <a:schemeClr val="tx1"/>
                </a:solidFill>
                <a:latin typeface="+mn-lt"/>
              </a:rPr>
              <a:t>		</a:t>
            </a:r>
            <a:r>
              <a:rPr lang="en-US" b="0" i="0" dirty="0">
                <a:solidFill>
                  <a:schemeClr val="tx1"/>
                </a:solidFill>
                <a:latin typeface="+mn-lt"/>
                <a:sym typeface="Symbol" panose="05050102010706020507" pitchFamily="18" charset="2"/>
              </a:rPr>
              <a:t></a:t>
            </a:r>
            <a:r>
              <a:rPr lang="en-US" b="0" dirty="0">
                <a:solidFill>
                  <a:schemeClr val="tx1"/>
                </a:solidFill>
                <a:latin typeface="+mn-lt"/>
              </a:rPr>
              <a:t> </a:t>
            </a:r>
            <a:r>
              <a:rPr lang="en-US" b="0" dirty="0" err="1">
                <a:solidFill>
                  <a:schemeClr val="tx1"/>
                </a:solidFill>
                <a:latin typeface="+mn-lt"/>
              </a:rPr>
              <a:t>T</a:t>
            </a:r>
            <a:r>
              <a:rPr lang="en-US" b="0" baseline="-25000" dirty="0" err="1">
                <a:solidFill>
                  <a:schemeClr val="tx1"/>
                </a:solidFill>
                <a:latin typeface="+mn-lt"/>
              </a:rPr>
              <a:t>mix</a:t>
            </a:r>
            <a:r>
              <a:rPr lang="en-US" b="0" dirty="0">
                <a:solidFill>
                  <a:schemeClr val="tx1"/>
                </a:solidFill>
                <a:latin typeface="+mn-lt"/>
              </a:rPr>
              <a:t> = 367.46 K = 94.46</a:t>
            </a:r>
            <a:r>
              <a:rPr lang="en-US" b="0" baseline="30000" dirty="0">
                <a:solidFill>
                  <a:schemeClr val="tx1"/>
                </a:solidFill>
                <a:latin typeface="+mn-lt"/>
              </a:rPr>
              <a:t>o</a:t>
            </a:r>
            <a:r>
              <a:rPr lang="en-US" b="0" dirty="0">
                <a:solidFill>
                  <a:schemeClr val="tx1"/>
                </a:solidFill>
                <a:latin typeface="+mn-lt"/>
              </a:rPr>
              <a:t>C</a:t>
            </a:r>
          </a:p>
        </p:txBody>
      </p:sp>
      <p:sp>
        <p:nvSpPr>
          <p:cNvPr id="7" name="Rectangle 6">
            <a:extLst>
              <a:ext uri="{FF2B5EF4-FFF2-40B4-BE49-F238E27FC236}">
                <a16:creationId xmlns:a16="http://schemas.microsoft.com/office/drawing/2014/main" id="{0BEB7671-F2B5-4ECE-B5F8-B09D0B529E68}"/>
              </a:ext>
            </a:extLst>
          </p:cNvPr>
          <p:cNvSpPr/>
          <p:nvPr/>
        </p:nvSpPr>
        <p:spPr bwMode="auto">
          <a:xfrm>
            <a:off x="7530919" y="2581607"/>
            <a:ext cx="1003481" cy="837665"/>
          </a:xfrm>
          <a:prstGeom prst="rect">
            <a:avLst/>
          </a:prstGeom>
          <a:solidFill>
            <a:schemeClr val="accent1">
              <a:lumMod val="75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mn-lt"/>
                <a:cs typeface="Arial" charset="0"/>
              </a:rPr>
              <a:t>2 kg CO</a:t>
            </a:r>
          </a:p>
          <a:p>
            <a:pPr marL="0" marR="0" indent="0" algn="ctr" defTabSz="914400" rtl="0" eaLnBrk="0" fontAlgn="base" latinLnBrk="0" hangingPunct="0">
              <a:lnSpc>
                <a:spcPct val="90000"/>
              </a:lnSpc>
              <a:spcBef>
                <a:spcPct val="0"/>
              </a:spcBef>
              <a:spcAft>
                <a:spcPct val="0"/>
              </a:spcAft>
              <a:buClrTx/>
              <a:buSzTx/>
              <a:buFontTx/>
              <a:buNone/>
              <a:tabLst/>
            </a:pPr>
            <a:r>
              <a:rPr lang="en-US" i="0" dirty="0">
                <a:solidFill>
                  <a:schemeClr val="bg1"/>
                </a:solidFill>
                <a:latin typeface="+mn-lt"/>
                <a:cs typeface="Arial" charset="0"/>
              </a:rPr>
              <a:t>120</a:t>
            </a:r>
            <a:r>
              <a:rPr lang="en-US" i="0" baseline="30000" dirty="0">
                <a:solidFill>
                  <a:schemeClr val="bg1"/>
                </a:solidFill>
                <a:latin typeface="+mn-lt"/>
                <a:cs typeface="Arial" charset="0"/>
              </a:rPr>
              <a:t>o</a:t>
            </a:r>
            <a:r>
              <a:rPr lang="en-US" i="0" dirty="0">
                <a:solidFill>
                  <a:schemeClr val="bg1"/>
                </a:solidFill>
                <a:latin typeface="+mn-lt"/>
                <a:cs typeface="Arial" charset="0"/>
              </a:rPr>
              <a:t>C</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mn-lt"/>
                <a:cs typeface="Arial" charset="0"/>
              </a:rPr>
              <a:t>3 bar</a:t>
            </a:r>
          </a:p>
        </p:txBody>
      </p:sp>
      <p:sp>
        <p:nvSpPr>
          <p:cNvPr id="8" name="Rectangle 7">
            <a:extLst>
              <a:ext uri="{FF2B5EF4-FFF2-40B4-BE49-F238E27FC236}">
                <a16:creationId xmlns:a16="http://schemas.microsoft.com/office/drawing/2014/main" id="{BC0430B6-0690-4AD4-943D-D33EAFDF23BC}"/>
              </a:ext>
            </a:extLst>
          </p:cNvPr>
          <p:cNvSpPr/>
          <p:nvPr/>
        </p:nvSpPr>
        <p:spPr bwMode="auto">
          <a:xfrm>
            <a:off x="8535086" y="2581606"/>
            <a:ext cx="913714" cy="837665"/>
          </a:xfrm>
          <a:prstGeom prst="rect">
            <a:avLst/>
          </a:prstGeom>
          <a:solidFill>
            <a:schemeClr val="accent6">
              <a:lumMod val="60000"/>
              <a:lumOff val="40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3 kg O</a:t>
            </a:r>
            <a:r>
              <a:rPr kumimoji="0" lang="en-US" sz="1800" b="1" i="0" u="none" strike="noStrike" cap="none" normalizeH="0" baseline="-25000" dirty="0">
                <a:ln>
                  <a:noFill/>
                </a:ln>
                <a:solidFill>
                  <a:schemeClr val="tx1"/>
                </a:solidFill>
                <a:effectLst/>
                <a:latin typeface="+mn-lt"/>
                <a:cs typeface="Arial" charset="0"/>
              </a:rPr>
              <a:t>2</a:t>
            </a:r>
            <a:endParaRPr kumimoji="0" lang="en-US" sz="1800" b="1" i="0" u="none" strike="noStrike" cap="none" normalizeH="0" baseline="0" dirty="0">
              <a:ln>
                <a:noFill/>
              </a:ln>
              <a:solidFill>
                <a:schemeClr val="tx1"/>
              </a:solidFill>
              <a:effectLst/>
              <a:latin typeface="+mn-lt"/>
              <a:cs typeface="Arial" charset="0"/>
            </a:endParaRPr>
          </a:p>
          <a:p>
            <a:pPr marL="0" marR="0" indent="0" algn="ctr" defTabSz="914400" rtl="0" eaLnBrk="0" fontAlgn="base" latinLnBrk="0" hangingPunct="0">
              <a:lnSpc>
                <a:spcPct val="90000"/>
              </a:lnSpc>
              <a:spcBef>
                <a:spcPct val="0"/>
              </a:spcBef>
              <a:spcAft>
                <a:spcPct val="0"/>
              </a:spcAft>
              <a:buClrTx/>
              <a:buSzTx/>
              <a:buFontTx/>
              <a:buNone/>
              <a:tabLst/>
            </a:pPr>
            <a:r>
              <a:rPr lang="en-US" i="0" dirty="0">
                <a:solidFill>
                  <a:schemeClr val="tx1"/>
                </a:solidFill>
                <a:latin typeface="+mn-lt"/>
                <a:cs typeface="Arial" charset="0"/>
              </a:rPr>
              <a:t>75</a:t>
            </a:r>
            <a:r>
              <a:rPr lang="en-US" i="0" baseline="30000" dirty="0">
                <a:solidFill>
                  <a:schemeClr val="tx1"/>
                </a:solidFill>
                <a:latin typeface="+mn-lt"/>
                <a:cs typeface="Arial" charset="0"/>
              </a:rPr>
              <a:t>o</a:t>
            </a:r>
            <a:r>
              <a:rPr lang="en-US" i="0" dirty="0">
                <a:solidFill>
                  <a:schemeClr val="tx1"/>
                </a:solidFill>
                <a:latin typeface="+mn-lt"/>
                <a:cs typeface="Arial" charset="0"/>
              </a:rPr>
              <a:t>C</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tx1"/>
                </a:solidFill>
                <a:effectLst/>
                <a:latin typeface="+mn-lt"/>
                <a:cs typeface="Arial" charset="0"/>
              </a:rPr>
              <a:t>5 bar</a:t>
            </a:r>
          </a:p>
        </p:txBody>
      </p:sp>
    </p:spTree>
    <p:custDataLst>
      <p:tags r:id="rId1"/>
    </p:custDataLst>
    <p:extLst>
      <p:ext uri="{BB962C8B-B14F-4D97-AF65-F5344CB8AC3E}">
        <p14:creationId xmlns:p14="http://schemas.microsoft.com/office/powerpoint/2010/main" val="9973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FF998-28B8-4317-BBEB-C65FA6ECAA01}"/>
              </a:ext>
            </a:extLst>
          </p:cNvPr>
          <p:cNvSpPr>
            <a:spLocks noGrp="1"/>
          </p:cNvSpPr>
          <p:nvPr>
            <p:ph type="title"/>
          </p:nvPr>
        </p:nvSpPr>
        <p:spPr>
          <a:xfrm>
            <a:off x="3790022" y="132033"/>
            <a:ext cx="2325959" cy="477567"/>
          </a:xfrm>
        </p:spPr>
        <p:txBody>
          <a:bodyPr/>
          <a:lstStyle/>
          <a:p>
            <a:r>
              <a:rPr lang="en-US" dirty="0"/>
              <a:t>Example 7.6 c</a:t>
            </a:r>
          </a:p>
        </p:txBody>
      </p:sp>
      <p:sp>
        <p:nvSpPr>
          <p:cNvPr id="4" name="TextBox 3">
            <a:extLst>
              <a:ext uri="{FF2B5EF4-FFF2-40B4-BE49-F238E27FC236}">
                <a16:creationId xmlns:a16="http://schemas.microsoft.com/office/drawing/2014/main" id="{AD1D2E74-BA84-4258-A0BF-F8CCD6931A85}"/>
              </a:ext>
            </a:extLst>
          </p:cNvPr>
          <p:cNvSpPr txBox="1"/>
          <p:nvPr/>
        </p:nvSpPr>
        <p:spPr>
          <a:xfrm>
            <a:off x="381000" y="1447800"/>
            <a:ext cx="7204953" cy="3847207"/>
          </a:xfrm>
          <a:prstGeom prst="rect">
            <a:avLst/>
          </a:prstGeom>
          <a:noFill/>
        </p:spPr>
        <p:txBody>
          <a:bodyPr wrap="square">
            <a:spAutoFit/>
          </a:bodyPr>
          <a:lstStyle/>
          <a:p>
            <a:pPr marL="342900" marR="0" lvl="0" indent="-342900" algn="just" rtl="0">
              <a:spcBef>
                <a:spcPts val="0"/>
              </a:spcBef>
              <a:spcAft>
                <a:spcPts val="0"/>
              </a:spcAft>
              <a:buFont typeface="Symbol" panose="05050102010706020507" pitchFamily="18" charset="2"/>
              <a:buChar char=""/>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 get the partial pressures:</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y</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3.82*0.432 = 1.651 bar</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y</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3.82*0.568 = 2.171 bar</a:t>
            </a:r>
          </a:p>
          <a:p>
            <a:pPr marL="457200" marR="0" indent="457200" algn="just" rtl="0">
              <a:spcBef>
                <a:spcPts val="0"/>
              </a:spcBef>
              <a:spcAft>
                <a:spcPts val="0"/>
              </a:spcAft>
            </a:pP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Symbol" panose="05050102010706020507" pitchFamily="18" charset="2"/>
              <a:buChar char=""/>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 get the entropy change:</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Δ</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Ʃ</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Δ</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Δ</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1.039 ln (367.46 /393) – (8.314/28) ln (1.651 /3)</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0.1075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Δ</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mix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0.909 ln (367.46 /348) – (8.314/32) ln (2.171/5)</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0.2663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13716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Δ</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0.4 * 0.1075 + 0.6 * 0.2663 = 0.20276 kJ/kg K</a:t>
            </a:r>
          </a:p>
          <a:p>
            <a:pPr marL="1371600" marR="0" indent="0" algn="just" rtl="0">
              <a:spcBef>
                <a:spcPts val="0"/>
              </a:spcBef>
              <a:spcAft>
                <a:spcPts val="0"/>
              </a:spcAft>
            </a:pP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N.B.: Entropy increases because mixing is an irreversible process</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extLst>
      <p:ext uri="{BB962C8B-B14F-4D97-AF65-F5344CB8AC3E}">
        <p14:creationId xmlns:p14="http://schemas.microsoft.com/office/powerpoint/2010/main" val="17863694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54BD-4D88-4B7C-8F58-AE41C1B9AD45}"/>
              </a:ext>
            </a:extLst>
          </p:cNvPr>
          <p:cNvSpPr>
            <a:spLocks noGrp="1"/>
          </p:cNvSpPr>
          <p:nvPr>
            <p:ph type="title"/>
          </p:nvPr>
        </p:nvSpPr>
        <p:spPr>
          <a:xfrm>
            <a:off x="3779603" y="132033"/>
            <a:ext cx="2346798" cy="477567"/>
          </a:xfrm>
        </p:spPr>
        <p:txBody>
          <a:bodyPr/>
          <a:lstStyle/>
          <a:p>
            <a:r>
              <a:rPr lang="en-US" dirty="0"/>
              <a:t>Example 7.7 a</a:t>
            </a:r>
          </a:p>
        </p:txBody>
      </p:sp>
      <p:sp>
        <p:nvSpPr>
          <p:cNvPr id="5" name="TextBox 4">
            <a:extLst>
              <a:ext uri="{FF2B5EF4-FFF2-40B4-BE49-F238E27FC236}">
                <a16:creationId xmlns:a16="http://schemas.microsoft.com/office/drawing/2014/main" id="{39067EDA-5A5E-483B-AF21-68835E73E8ED}"/>
              </a:ext>
            </a:extLst>
          </p:cNvPr>
          <p:cNvSpPr txBox="1"/>
          <p:nvPr/>
        </p:nvSpPr>
        <p:spPr>
          <a:xfrm>
            <a:off x="283725" y="762000"/>
            <a:ext cx="8936475" cy="1477328"/>
          </a:xfrm>
          <a:prstGeom prst="rect">
            <a:avLst/>
          </a:prstGeom>
          <a:solidFill>
            <a:srgbClr val="C8E1FF"/>
          </a:solidFill>
        </p:spPr>
        <p:txBody>
          <a:bodyPr wrap="square">
            <a:spAutoFit/>
          </a:bodyPr>
          <a:lstStyle/>
          <a:p>
            <a:pPr marR="0">
              <a:spcBef>
                <a:spcPts val="0"/>
              </a:spcBef>
              <a:spcAft>
                <a:spcPts val="0"/>
              </a:spcAft>
              <a:tabLst>
                <a:tab pos="990600" algn="l"/>
              </a:tabLst>
            </a:pP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Water is sprayed in an insulated de-superheater where it mixes with an entering superheated steam, to obtain saturated steam at the outlet. The conditions are: Inlet steam: </a:t>
            </a:r>
            <a:r>
              <a:rPr lang="en-US" sz="1800"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0.3 kg/s , </a:t>
            </a:r>
            <a:r>
              <a:rPr lang="en-US" sz="18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27 bar, </a:t>
            </a:r>
            <a:r>
              <a:rPr lang="en-US" sz="18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=300 </a:t>
            </a:r>
            <a:r>
              <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Inlet water: </a:t>
            </a:r>
            <a:r>
              <a:rPr lang="en-US" sz="18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29 bar, </a:t>
            </a:r>
            <a:r>
              <a:rPr lang="en-US" sz="18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=40 </a:t>
            </a:r>
            <a:r>
              <a:rPr lang="en-US" sz="18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Outlet steam: </a:t>
            </a:r>
            <a:r>
              <a:rPr lang="en-US" sz="18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26 bar, saturated; Find the mass flow rate of water and outlet steam. Find also the entropy change of the system and the rate of entropy production assuming steady flow.</a:t>
            </a:r>
          </a:p>
        </p:txBody>
      </p:sp>
      <p:sp>
        <p:nvSpPr>
          <p:cNvPr id="4" name="TextBox 3">
            <a:extLst>
              <a:ext uri="{FF2B5EF4-FFF2-40B4-BE49-F238E27FC236}">
                <a16:creationId xmlns:a16="http://schemas.microsoft.com/office/drawing/2014/main" id="{5F2F9D5A-766A-43F6-A1BB-73BD2AF8127D}"/>
              </a:ext>
            </a:extLst>
          </p:cNvPr>
          <p:cNvSpPr txBox="1"/>
          <p:nvPr/>
        </p:nvSpPr>
        <p:spPr>
          <a:xfrm>
            <a:off x="283725" y="2514600"/>
            <a:ext cx="4854102" cy="2800767"/>
          </a:xfrm>
          <a:prstGeom prst="rect">
            <a:avLst/>
          </a:prstGeom>
          <a:noFill/>
          <a:ln>
            <a:solidFill>
              <a:schemeClr val="tx1"/>
            </a:solidFill>
          </a:ln>
        </p:spPr>
        <p:txBody>
          <a:bodyPr wrap="square">
            <a:spAutoFit/>
          </a:bodyPr>
          <a:lstStyle/>
          <a:p>
            <a:pPr marR="0" algn="just" rtl="0">
              <a:spcBef>
                <a:spcPts val="0"/>
              </a:spcBef>
              <a:spcAft>
                <a:spcPts val="0"/>
              </a:spcAft>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Answer</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Water (all phases) in the mixer (open steady flow)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Mass and Energy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Enthalpies; No Work, No Heat.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Mixing in a steady flow process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68655" marR="0" indent="-668655"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Inlet steam: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Inlet water:</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Outlet steam: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given, saturated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Steam tables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Yes 1: mass of inlet steam</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3" name="Rectangle 2">
            <a:extLst>
              <a:ext uri="{FF2B5EF4-FFF2-40B4-BE49-F238E27FC236}">
                <a16:creationId xmlns:a16="http://schemas.microsoft.com/office/drawing/2014/main" id="{24EB9561-3C6D-42A8-89C7-E00C8F7B5392}"/>
              </a:ext>
            </a:extLst>
          </p:cNvPr>
          <p:cNvSpPr/>
          <p:nvPr/>
        </p:nvSpPr>
        <p:spPr bwMode="auto">
          <a:xfrm>
            <a:off x="6629400" y="3505200"/>
            <a:ext cx="1905000" cy="762000"/>
          </a:xfrm>
          <a:prstGeom prst="rect">
            <a:avLst/>
          </a:prstGeom>
          <a:solidFill>
            <a:schemeClr val="accent1">
              <a:lumMod val="60000"/>
              <a:lumOff val="40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6" name="Arrow: Right 5">
            <a:extLst>
              <a:ext uri="{FF2B5EF4-FFF2-40B4-BE49-F238E27FC236}">
                <a16:creationId xmlns:a16="http://schemas.microsoft.com/office/drawing/2014/main" id="{337B4ABC-A8EA-47E2-A5D8-EBA8AC40E518}"/>
              </a:ext>
            </a:extLst>
          </p:cNvPr>
          <p:cNvSpPr/>
          <p:nvPr/>
        </p:nvSpPr>
        <p:spPr bwMode="auto">
          <a:xfrm>
            <a:off x="5943600" y="3695700"/>
            <a:ext cx="533400" cy="381000"/>
          </a:xfrm>
          <a:prstGeom prst="rightArrow">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7" name="Arrow: Right 6">
            <a:extLst>
              <a:ext uri="{FF2B5EF4-FFF2-40B4-BE49-F238E27FC236}">
                <a16:creationId xmlns:a16="http://schemas.microsoft.com/office/drawing/2014/main" id="{3C6D006E-0ACB-424C-99AF-81C843216F93}"/>
              </a:ext>
            </a:extLst>
          </p:cNvPr>
          <p:cNvSpPr/>
          <p:nvPr/>
        </p:nvSpPr>
        <p:spPr bwMode="auto">
          <a:xfrm>
            <a:off x="8763000" y="3724483"/>
            <a:ext cx="533400" cy="381000"/>
          </a:xfrm>
          <a:prstGeom prst="rightArrow">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cxnSp>
        <p:nvCxnSpPr>
          <p:cNvPr id="9" name="Straight Arrow Connector 8">
            <a:extLst>
              <a:ext uri="{FF2B5EF4-FFF2-40B4-BE49-F238E27FC236}">
                <a16:creationId xmlns:a16="http://schemas.microsoft.com/office/drawing/2014/main" id="{9337151A-DF49-44E4-B6CF-33CB9679D96E}"/>
              </a:ext>
            </a:extLst>
          </p:cNvPr>
          <p:cNvCxnSpPr>
            <a:endCxn id="3" idx="0"/>
          </p:cNvCxnSpPr>
          <p:nvPr/>
        </p:nvCxnSpPr>
        <p:spPr bwMode="auto">
          <a:xfrm>
            <a:off x="7581900" y="2971800"/>
            <a:ext cx="0" cy="533400"/>
          </a:xfrm>
          <a:prstGeom prst="straightConnector1">
            <a:avLst/>
          </a:prstGeom>
          <a:noFill/>
          <a:ln w="57150" cap="flat" cmpd="sng" algn="ctr">
            <a:solidFill>
              <a:schemeClr val="tx1"/>
            </a:solidFill>
            <a:prstDash val="solid"/>
            <a:round/>
            <a:headEnd type="none" w="med" len="med"/>
            <a:tailEnd type="triangle"/>
          </a:ln>
          <a:effectLst/>
        </p:spPr>
      </p:cxnSp>
      <p:cxnSp>
        <p:nvCxnSpPr>
          <p:cNvPr id="10" name="Straight Arrow Connector 9">
            <a:extLst>
              <a:ext uri="{FF2B5EF4-FFF2-40B4-BE49-F238E27FC236}">
                <a16:creationId xmlns:a16="http://schemas.microsoft.com/office/drawing/2014/main" id="{C5FB5EC2-0EA3-461F-B6C9-42AC9336C96D}"/>
              </a:ext>
            </a:extLst>
          </p:cNvPr>
          <p:cNvCxnSpPr/>
          <p:nvPr/>
        </p:nvCxnSpPr>
        <p:spPr bwMode="auto">
          <a:xfrm>
            <a:off x="7572984" y="3525238"/>
            <a:ext cx="0" cy="400751"/>
          </a:xfrm>
          <a:prstGeom prst="straightConnector1">
            <a:avLst/>
          </a:prstGeom>
          <a:noFill/>
          <a:ln w="12700" cap="flat" cmpd="sng" algn="ctr">
            <a:solidFill>
              <a:schemeClr val="tx1"/>
            </a:solidFill>
            <a:prstDash val="dash"/>
            <a:round/>
            <a:headEnd type="none" w="med" len="med"/>
            <a:tailEnd type="triangle"/>
          </a:ln>
          <a:effectLst/>
        </p:spPr>
      </p:cxnSp>
      <p:cxnSp>
        <p:nvCxnSpPr>
          <p:cNvPr id="11" name="Straight Arrow Connector 10">
            <a:extLst>
              <a:ext uri="{FF2B5EF4-FFF2-40B4-BE49-F238E27FC236}">
                <a16:creationId xmlns:a16="http://schemas.microsoft.com/office/drawing/2014/main" id="{627C427F-3F5D-4C12-9458-02F601FE0957}"/>
              </a:ext>
            </a:extLst>
          </p:cNvPr>
          <p:cNvCxnSpPr>
            <a:cxnSpLocks/>
            <a:stCxn id="3" idx="0"/>
          </p:cNvCxnSpPr>
          <p:nvPr/>
        </p:nvCxnSpPr>
        <p:spPr bwMode="auto">
          <a:xfrm>
            <a:off x="7581900" y="3505200"/>
            <a:ext cx="228601" cy="420789"/>
          </a:xfrm>
          <a:prstGeom prst="straightConnector1">
            <a:avLst/>
          </a:prstGeom>
          <a:noFill/>
          <a:ln w="12700" cap="flat" cmpd="sng" algn="ctr">
            <a:solidFill>
              <a:schemeClr val="tx1"/>
            </a:solidFill>
            <a:prstDash val="dash"/>
            <a:round/>
            <a:headEnd type="none" w="med" len="med"/>
            <a:tailEnd type="triangle"/>
          </a:ln>
          <a:effectLst/>
        </p:spPr>
      </p:cxnSp>
      <p:cxnSp>
        <p:nvCxnSpPr>
          <p:cNvPr id="14" name="Straight Arrow Connector 13">
            <a:extLst>
              <a:ext uri="{FF2B5EF4-FFF2-40B4-BE49-F238E27FC236}">
                <a16:creationId xmlns:a16="http://schemas.microsoft.com/office/drawing/2014/main" id="{DDA9A221-E3E8-4FC9-96A2-694603DA842C}"/>
              </a:ext>
            </a:extLst>
          </p:cNvPr>
          <p:cNvCxnSpPr>
            <a:cxnSpLocks/>
          </p:cNvCxnSpPr>
          <p:nvPr/>
        </p:nvCxnSpPr>
        <p:spPr bwMode="auto">
          <a:xfrm flipH="1">
            <a:off x="7335468" y="3485305"/>
            <a:ext cx="228601" cy="420789"/>
          </a:xfrm>
          <a:prstGeom prst="straightConnector1">
            <a:avLst/>
          </a:prstGeom>
          <a:noFill/>
          <a:ln w="12700" cap="flat" cmpd="sng" algn="ctr">
            <a:solidFill>
              <a:schemeClr val="tx1"/>
            </a:solidFill>
            <a:prstDash val="dash"/>
            <a:round/>
            <a:headEnd type="none" w="med" len="med"/>
            <a:tailEnd type="triangle"/>
          </a:ln>
          <a:effectLst/>
        </p:spPr>
      </p:cxnSp>
      <p:sp>
        <p:nvSpPr>
          <p:cNvPr id="15" name="TextBox 14">
            <a:extLst>
              <a:ext uri="{FF2B5EF4-FFF2-40B4-BE49-F238E27FC236}">
                <a16:creationId xmlns:a16="http://schemas.microsoft.com/office/drawing/2014/main" id="{83826512-20E4-428E-A529-8908FCB424F0}"/>
              </a:ext>
            </a:extLst>
          </p:cNvPr>
          <p:cNvSpPr txBox="1"/>
          <p:nvPr/>
        </p:nvSpPr>
        <p:spPr>
          <a:xfrm>
            <a:off x="5597906" y="2792264"/>
            <a:ext cx="1031051" cy="923330"/>
          </a:xfrm>
          <a:prstGeom prst="rect">
            <a:avLst/>
          </a:prstGeom>
          <a:noFill/>
        </p:spPr>
        <p:txBody>
          <a:bodyPr wrap="none" rtlCol="0">
            <a:spAutoFit/>
          </a:bodyPr>
          <a:lstStyle/>
          <a:p>
            <a:pPr algn="ctr"/>
            <a:r>
              <a:rPr lang="en-US" i="0" dirty="0">
                <a:solidFill>
                  <a:schemeClr val="tx1"/>
                </a:solidFill>
              </a:rPr>
              <a:t>0.3 kg/s</a:t>
            </a:r>
          </a:p>
          <a:p>
            <a:pPr algn="ctr"/>
            <a:r>
              <a:rPr lang="en-US" i="0" dirty="0">
                <a:solidFill>
                  <a:schemeClr val="tx1"/>
                </a:solidFill>
              </a:rPr>
              <a:t>27 bar</a:t>
            </a:r>
          </a:p>
          <a:p>
            <a:pPr algn="ctr"/>
            <a:r>
              <a:rPr lang="en-US" i="0" dirty="0">
                <a:solidFill>
                  <a:schemeClr val="tx1"/>
                </a:solidFill>
              </a:rPr>
              <a:t>300</a:t>
            </a:r>
            <a:r>
              <a:rPr lang="en-US" i="0" baseline="30000" dirty="0">
                <a:solidFill>
                  <a:schemeClr val="tx1"/>
                </a:solidFill>
              </a:rPr>
              <a:t>o</a:t>
            </a:r>
            <a:r>
              <a:rPr lang="en-US" i="0" dirty="0">
                <a:solidFill>
                  <a:schemeClr val="tx1"/>
                </a:solidFill>
              </a:rPr>
              <a:t>C</a:t>
            </a:r>
          </a:p>
        </p:txBody>
      </p:sp>
      <p:sp>
        <p:nvSpPr>
          <p:cNvPr id="16" name="TextBox 15">
            <a:extLst>
              <a:ext uri="{FF2B5EF4-FFF2-40B4-BE49-F238E27FC236}">
                <a16:creationId xmlns:a16="http://schemas.microsoft.com/office/drawing/2014/main" id="{85F03A10-ED65-483C-ADCA-D009704D36D6}"/>
              </a:ext>
            </a:extLst>
          </p:cNvPr>
          <p:cNvSpPr txBox="1"/>
          <p:nvPr/>
        </p:nvSpPr>
        <p:spPr>
          <a:xfrm>
            <a:off x="8603114" y="3133517"/>
            <a:ext cx="1274708" cy="646331"/>
          </a:xfrm>
          <a:prstGeom prst="rect">
            <a:avLst/>
          </a:prstGeom>
          <a:noFill/>
        </p:spPr>
        <p:txBody>
          <a:bodyPr wrap="none" rtlCol="0">
            <a:spAutoFit/>
          </a:bodyPr>
          <a:lstStyle/>
          <a:p>
            <a:pPr algn="ctr"/>
            <a:r>
              <a:rPr lang="en-US" i="0" dirty="0">
                <a:solidFill>
                  <a:schemeClr val="tx1"/>
                </a:solidFill>
              </a:rPr>
              <a:t>26 bar</a:t>
            </a:r>
          </a:p>
          <a:p>
            <a:pPr algn="ctr"/>
            <a:r>
              <a:rPr lang="en-US" i="0" dirty="0">
                <a:solidFill>
                  <a:schemeClr val="tx1"/>
                </a:solidFill>
              </a:rPr>
              <a:t>Sat steam</a:t>
            </a:r>
          </a:p>
        </p:txBody>
      </p:sp>
      <p:sp>
        <p:nvSpPr>
          <p:cNvPr id="17" name="TextBox 16">
            <a:extLst>
              <a:ext uri="{FF2B5EF4-FFF2-40B4-BE49-F238E27FC236}">
                <a16:creationId xmlns:a16="http://schemas.microsoft.com/office/drawing/2014/main" id="{B82B6807-CE2F-45B5-A2ED-AF88A7003AA0}"/>
              </a:ext>
            </a:extLst>
          </p:cNvPr>
          <p:cNvSpPr txBox="1"/>
          <p:nvPr/>
        </p:nvSpPr>
        <p:spPr>
          <a:xfrm>
            <a:off x="7586705" y="2438400"/>
            <a:ext cx="864339" cy="646331"/>
          </a:xfrm>
          <a:prstGeom prst="rect">
            <a:avLst/>
          </a:prstGeom>
          <a:noFill/>
        </p:spPr>
        <p:txBody>
          <a:bodyPr wrap="none" rtlCol="0">
            <a:spAutoFit/>
          </a:bodyPr>
          <a:lstStyle/>
          <a:p>
            <a:pPr algn="ctr"/>
            <a:r>
              <a:rPr lang="en-US" i="0" dirty="0">
                <a:solidFill>
                  <a:schemeClr val="tx1"/>
                </a:solidFill>
              </a:rPr>
              <a:t>29 bar</a:t>
            </a:r>
          </a:p>
          <a:p>
            <a:pPr algn="ctr"/>
            <a:r>
              <a:rPr lang="en-US" i="0" dirty="0">
                <a:solidFill>
                  <a:schemeClr val="tx1"/>
                </a:solidFill>
              </a:rPr>
              <a:t>40</a:t>
            </a:r>
            <a:r>
              <a:rPr lang="en-US" i="0" baseline="30000" dirty="0">
                <a:solidFill>
                  <a:schemeClr val="tx1"/>
                </a:solidFill>
              </a:rPr>
              <a:t>o</a:t>
            </a:r>
            <a:r>
              <a:rPr lang="en-US" i="0" dirty="0">
                <a:solidFill>
                  <a:schemeClr val="tx1"/>
                </a:solidFill>
              </a:rPr>
              <a:t>C</a:t>
            </a:r>
          </a:p>
        </p:txBody>
      </p:sp>
    </p:spTree>
    <p:custDataLst>
      <p:tags r:id="rId1"/>
    </p:custDataLst>
    <p:extLst>
      <p:ext uri="{BB962C8B-B14F-4D97-AF65-F5344CB8AC3E}">
        <p14:creationId xmlns:p14="http://schemas.microsoft.com/office/powerpoint/2010/main" val="765620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7F7CF-9335-49F2-90A2-D86F039C32DE}"/>
              </a:ext>
            </a:extLst>
          </p:cNvPr>
          <p:cNvSpPr>
            <a:spLocks noGrp="1"/>
          </p:cNvSpPr>
          <p:nvPr>
            <p:ph type="title"/>
          </p:nvPr>
        </p:nvSpPr>
        <p:spPr>
          <a:xfrm>
            <a:off x="3769183" y="132033"/>
            <a:ext cx="2367637" cy="477567"/>
          </a:xfrm>
        </p:spPr>
        <p:txBody>
          <a:bodyPr/>
          <a:lstStyle/>
          <a:p>
            <a:r>
              <a:rPr lang="en-US" dirty="0"/>
              <a:t>Example 7.7 b</a:t>
            </a:r>
          </a:p>
        </p:txBody>
      </p:sp>
      <p:sp>
        <p:nvSpPr>
          <p:cNvPr id="3" name="TextBox 2">
            <a:extLst>
              <a:ext uri="{FF2B5EF4-FFF2-40B4-BE49-F238E27FC236}">
                <a16:creationId xmlns:a16="http://schemas.microsoft.com/office/drawing/2014/main" id="{1484E4FC-1245-46B3-B758-EBD2FDE97490}"/>
              </a:ext>
            </a:extLst>
          </p:cNvPr>
          <p:cNvSpPr txBox="1"/>
          <p:nvPr/>
        </p:nvSpPr>
        <p:spPr>
          <a:xfrm>
            <a:off x="0" y="577174"/>
            <a:ext cx="9601199" cy="1569660"/>
          </a:xfrm>
          <a:prstGeom prst="rect">
            <a:avLst/>
          </a:prstGeom>
          <a:noFill/>
        </p:spPr>
        <p:txBody>
          <a:bodyPr wrap="square">
            <a:spAutoFit/>
          </a:bodyPr>
          <a:lstStyle/>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mass balance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gives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so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0.3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(1)</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energy balance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gives (neglecting KE and PE):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 – W</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Ʃ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4" name="TextBox 3">
            <a:extLst>
              <a:ext uri="{FF2B5EF4-FFF2-40B4-BE49-F238E27FC236}">
                <a16:creationId xmlns:a16="http://schemas.microsoft.com/office/drawing/2014/main" id="{75F146FF-80A1-429A-85A4-324BC9F54CF6}"/>
              </a:ext>
            </a:extLst>
          </p:cNvPr>
          <p:cNvSpPr txBox="1"/>
          <p:nvPr/>
        </p:nvSpPr>
        <p:spPr>
          <a:xfrm>
            <a:off x="152401" y="1981200"/>
            <a:ext cx="6858000" cy="1077218"/>
          </a:xfrm>
          <a:prstGeom prst="rect">
            <a:avLst/>
          </a:prstGeom>
          <a:noFill/>
        </p:spPr>
        <p:txBody>
          <a:bodyPr wrap="square">
            <a:spAutoFit/>
          </a:bodyPr>
          <a:lstStyle/>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From </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 tables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27 bar, 300 </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3004 kJ/kg,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6.609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26 bar, saturated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2803 kJ/kg,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out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6.24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Water 40 </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170 kJ/kg,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0.572 kJ/kg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 name="TextBox 4">
            <a:extLst>
              <a:ext uri="{FF2B5EF4-FFF2-40B4-BE49-F238E27FC236}">
                <a16:creationId xmlns:a16="http://schemas.microsoft.com/office/drawing/2014/main" id="{8B03A102-603B-4F3C-B0E9-103AF0243AD2}"/>
              </a:ext>
            </a:extLst>
          </p:cNvPr>
          <p:cNvSpPr txBox="1"/>
          <p:nvPr/>
        </p:nvSpPr>
        <p:spPr>
          <a:xfrm>
            <a:off x="270754" y="3084622"/>
            <a:ext cx="5051508" cy="1323439"/>
          </a:xfrm>
          <a:prstGeom prst="rect">
            <a:avLst/>
          </a:prstGeom>
          <a:noFill/>
        </p:spPr>
        <p:txBody>
          <a:bodyPr wrap="square">
            <a:spAutoFit/>
          </a:bodyPr>
          <a:lstStyle/>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Substituting in (2)</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0.3*3004 +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170 = (0.3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2803</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Using (1)</a:t>
            </a: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0.023 kg/s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0.323 kg/s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6" name="TextBox 5">
            <a:extLst>
              <a:ext uri="{FF2B5EF4-FFF2-40B4-BE49-F238E27FC236}">
                <a16:creationId xmlns:a16="http://schemas.microsoft.com/office/drawing/2014/main" id="{5D58AD32-2E24-4524-B160-2A6A13A783E4}"/>
              </a:ext>
            </a:extLst>
          </p:cNvPr>
          <p:cNvSpPr txBox="1"/>
          <p:nvPr/>
        </p:nvSpPr>
        <p:spPr>
          <a:xfrm>
            <a:off x="195889" y="4430018"/>
            <a:ext cx="9601199" cy="1815882"/>
          </a:xfrm>
          <a:prstGeom prst="rect">
            <a:avLst/>
          </a:prstGeom>
          <a:noFill/>
        </p:spPr>
        <p:txBody>
          <a:bodyPr wrap="square">
            <a:spAutoFit/>
          </a:bodyPr>
          <a:lstStyle/>
          <a:p>
            <a:pPr marL="0" marR="0" indent="228600" algn="just" rtl="0">
              <a:spcBef>
                <a:spcPts val="0"/>
              </a:spcBef>
              <a:spcAft>
                <a:spcPts val="0"/>
              </a:spcAft>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change in entropy for the system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0 because it is in a steady state flow.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 get the </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rate of entropy production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fr-FR"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dS</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fr-FR"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dt</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S</a:t>
            </a:r>
            <a:r>
              <a:rPr lang="fr-FR" sz="1600" b="0" i="1"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a:t>
            </a:r>
            <a:r>
              <a:rPr lang="fr-FR"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fr-FR"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s</a:t>
            </a:r>
            <a:r>
              <a:rPr lang="fr-FR"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fr-FR"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fr-FR"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fr-FR"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fr-FR"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w,in</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s,out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- 0.3*6.609 – 0.023*0.572 + 0.323*6.242</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0.0203 kW/K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N.B. Process is irreversible; hence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dS</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/dt must be positive</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7" name="Rectangle 6">
            <a:extLst>
              <a:ext uri="{FF2B5EF4-FFF2-40B4-BE49-F238E27FC236}">
                <a16:creationId xmlns:a16="http://schemas.microsoft.com/office/drawing/2014/main" id="{F4287407-AF22-440F-99F3-425A6E4EE9D1}"/>
              </a:ext>
            </a:extLst>
          </p:cNvPr>
          <p:cNvSpPr/>
          <p:nvPr/>
        </p:nvSpPr>
        <p:spPr bwMode="auto">
          <a:xfrm>
            <a:off x="6589483" y="3700444"/>
            <a:ext cx="1905000" cy="762000"/>
          </a:xfrm>
          <a:prstGeom prst="rect">
            <a:avLst/>
          </a:prstGeom>
          <a:solidFill>
            <a:schemeClr val="accent1">
              <a:lumMod val="60000"/>
              <a:lumOff val="40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8" name="Arrow: Right 7">
            <a:extLst>
              <a:ext uri="{FF2B5EF4-FFF2-40B4-BE49-F238E27FC236}">
                <a16:creationId xmlns:a16="http://schemas.microsoft.com/office/drawing/2014/main" id="{CB8AE46B-F6B4-4C21-8C50-0CC705C83247}"/>
              </a:ext>
            </a:extLst>
          </p:cNvPr>
          <p:cNvSpPr/>
          <p:nvPr/>
        </p:nvSpPr>
        <p:spPr bwMode="auto">
          <a:xfrm>
            <a:off x="5903683" y="3890944"/>
            <a:ext cx="533400" cy="381000"/>
          </a:xfrm>
          <a:prstGeom prst="rightArrow">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9" name="Arrow: Right 8">
            <a:extLst>
              <a:ext uri="{FF2B5EF4-FFF2-40B4-BE49-F238E27FC236}">
                <a16:creationId xmlns:a16="http://schemas.microsoft.com/office/drawing/2014/main" id="{AE686E7F-051C-47F7-A481-4AB253700E27}"/>
              </a:ext>
            </a:extLst>
          </p:cNvPr>
          <p:cNvSpPr/>
          <p:nvPr/>
        </p:nvSpPr>
        <p:spPr bwMode="auto">
          <a:xfrm>
            <a:off x="8723083" y="3919727"/>
            <a:ext cx="533400" cy="381000"/>
          </a:xfrm>
          <a:prstGeom prst="rightArrow">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cxnSp>
        <p:nvCxnSpPr>
          <p:cNvPr id="10" name="Straight Arrow Connector 9">
            <a:extLst>
              <a:ext uri="{FF2B5EF4-FFF2-40B4-BE49-F238E27FC236}">
                <a16:creationId xmlns:a16="http://schemas.microsoft.com/office/drawing/2014/main" id="{A062746F-835A-4AA5-9413-5D5517F924AD}"/>
              </a:ext>
            </a:extLst>
          </p:cNvPr>
          <p:cNvCxnSpPr>
            <a:endCxn id="7" idx="0"/>
          </p:cNvCxnSpPr>
          <p:nvPr/>
        </p:nvCxnSpPr>
        <p:spPr bwMode="auto">
          <a:xfrm>
            <a:off x="7541983" y="3167044"/>
            <a:ext cx="0" cy="533400"/>
          </a:xfrm>
          <a:prstGeom prst="straightConnector1">
            <a:avLst/>
          </a:prstGeom>
          <a:noFill/>
          <a:ln w="57150" cap="flat" cmpd="sng" algn="ctr">
            <a:solidFill>
              <a:schemeClr val="tx1"/>
            </a:solidFill>
            <a:prstDash val="solid"/>
            <a:round/>
            <a:headEnd type="none" w="med" len="med"/>
            <a:tailEnd type="triangle"/>
          </a:ln>
          <a:effectLst/>
        </p:spPr>
      </p:cxnSp>
      <p:cxnSp>
        <p:nvCxnSpPr>
          <p:cNvPr id="11" name="Straight Arrow Connector 10">
            <a:extLst>
              <a:ext uri="{FF2B5EF4-FFF2-40B4-BE49-F238E27FC236}">
                <a16:creationId xmlns:a16="http://schemas.microsoft.com/office/drawing/2014/main" id="{7CC9FAB4-1856-4978-8EA9-E4A31B466BCD}"/>
              </a:ext>
            </a:extLst>
          </p:cNvPr>
          <p:cNvCxnSpPr/>
          <p:nvPr/>
        </p:nvCxnSpPr>
        <p:spPr bwMode="auto">
          <a:xfrm>
            <a:off x="7533067" y="3720482"/>
            <a:ext cx="0" cy="400751"/>
          </a:xfrm>
          <a:prstGeom prst="straightConnector1">
            <a:avLst/>
          </a:prstGeom>
          <a:noFill/>
          <a:ln w="12700" cap="flat" cmpd="sng" algn="ctr">
            <a:solidFill>
              <a:schemeClr val="tx1"/>
            </a:solidFill>
            <a:prstDash val="dash"/>
            <a:round/>
            <a:headEnd type="none" w="med" len="med"/>
            <a:tailEnd type="triangle"/>
          </a:ln>
          <a:effectLst/>
        </p:spPr>
      </p:cxnSp>
      <p:cxnSp>
        <p:nvCxnSpPr>
          <p:cNvPr id="12" name="Straight Arrow Connector 11">
            <a:extLst>
              <a:ext uri="{FF2B5EF4-FFF2-40B4-BE49-F238E27FC236}">
                <a16:creationId xmlns:a16="http://schemas.microsoft.com/office/drawing/2014/main" id="{E790F326-361E-407C-981F-16B8E9C38266}"/>
              </a:ext>
            </a:extLst>
          </p:cNvPr>
          <p:cNvCxnSpPr>
            <a:cxnSpLocks/>
            <a:stCxn id="7" idx="0"/>
          </p:cNvCxnSpPr>
          <p:nvPr/>
        </p:nvCxnSpPr>
        <p:spPr bwMode="auto">
          <a:xfrm>
            <a:off x="7541983" y="3700444"/>
            <a:ext cx="228601" cy="420789"/>
          </a:xfrm>
          <a:prstGeom prst="straightConnector1">
            <a:avLst/>
          </a:prstGeom>
          <a:noFill/>
          <a:ln w="12700" cap="flat" cmpd="sng" algn="ctr">
            <a:solidFill>
              <a:schemeClr val="tx1"/>
            </a:solidFill>
            <a:prstDash val="dash"/>
            <a:round/>
            <a:headEnd type="none" w="med" len="med"/>
            <a:tailEnd type="triangle"/>
          </a:ln>
          <a:effectLst/>
        </p:spPr>
      </p:cxnSp>
      <p:cxnSp>
        <p:nvCxnSpPr>
          <p:cNvPr id="13" name="Straight Arrow Connector 12">
            <a:extLst>
              <a:ext uri="{FF2B5EF4-FFF2-40B4-BE49-F238E27FC236}">
                <a16:creationId xmlns:a16="http://schemas.microsoft.com/office/drawing/2014/main" id="{840DB58B-CDEB-4A29-9DEC-DF391681586E}"/>
              </a:ext>
            </a:extLst>
          </p:cNvPr>
          <p:cNvCxnSpPr>
            <a:cxnSpLocks/>
          </p:cNvCxnSpPr>
          <p:nvPr/>
        </p:nvCxnSpPr>
        <p:spPr bwMode="auto">
          <a:xfrm flipH="1">
            <a:off x="7295551" y="3680549"/>
            <a:ext cx="228601" cy="420789"/>
          </a:xfrm>
          <a:prstGeom prst="straightConnector1">
            <a:avLst/>
          </a:prstGeom>
          <a:noFill/>
          <a:ln w="12700" cap="flat" cmpd="sng" algn="ctr">
            <a:solidFill>
              <a:schemeClr val="tx1"/>
            </a:solidFill>
            <a:prstDash val="dash"/>
            <a:round/>
            <a:headEnd type="none" w="med" len="med"/>
            <a:tailEnd type="triangle"/>
          </a:ln>
          <a:effectLst/>
        </p:spPr>
      </p:cxnSp>
      <p:sp>
        <p:nvSpPr>
          <p:cNvPr id="14" name="TextBox 13">
            <a:extLst>
              <a:ext uri="{FF2B5EF4-FFF2-40B4-BE49-F238E27FC236}">
                <a16:creationId xmlns:a16="http://schemas.microsoft.com/office/drawing/2014/main" id="{E29502D5-97D8-4121-B78E-984350CEFBD6}"/>
              </a:ext>
            </a:extLst>
          </p:cNvPr>
          <p:cNvSpPr txBox="1"/>
          <p:nvPr/>
        </p:nvSpPr>
        <p:spPr>
          <a:xfrm>
            <a:off x="5557989" y="2987508"/>
            <a:ext cx="1031051" cy="923330"/>
          </a:xfrm>
          <a:prstGeom prst="rect">
            <a:avLst/>
          </a:prstGeom>
          <a:noFill/>
        </p:spPr>
        <p:txBody>
          <a:bodyPr wrap="none" rtlCol="0">
            <a:spAutoFit/>
          </a:bodyPr>
          <a:lstStyle/>
          <a:p>
            <a:pPr algn="ctr"/>
            <a:r>
              <a:rPr lang="en-US" i="0" dirty="0">
                <a:solidFill>
                  <a:schemeClr val="tx1"/>
                </a:solidFill>
              </a:rPr>
              <a:t>0.3 kg/s</a:t>
            </a:r>
          </a:p>
          <a:p>
            <a:pPr algn="ctr"/>
            <a:r>
              <a:rPr lang="en-US" i="0" dirty="0">
                <a:solidFill>
                  <a:schemeClr val="tx1"/>
                </a:solidFill>
              </a:rPr>
              <a:t>27 bar</a:t>
            </a:r>
          </a:p>
          <a:p>
            <a:pPr algn="ctr"/>
            <a:r>
              <a:rPr lang="en-US" i="0" dirty="0">
                <a:solidFill>
                  <a:schemeClr val="tx1"/>
                </a:solidFill>
              </a:rPr>
              <a:t>300</a:t>
            </a:r>
            <a:r>
              <a:rPr lang="en-US" i="0" baseline="30000" dirty="0">
                <a:solidFill>
                  <a:schemeClr val="tx1"/>
                </a:solidFill>
              </a:rPr>
              <a:t>o</a:t>
            </a:r>
            <a:r>
              <a:rPr lang="en-US" i="0" dirty="0">
                <a:solidFill>
                  <a:schemeClr val="tx1"/>
                </a:solidFill>
              </a:rPr>
              <a:t>C</a:t>
            </a:r>
          </a:p>
        </p:txBody>
      </p:sp>
      <p:sp>
        <p:nvSpPr>
          <p:cNvPr id="15" name="TextBox 14">
            <a:extLst>
              <a:ext uri="{FF2B5EF4-FFF2-40B4-BE49-F238E27FC236}">
                <a16:creationId xmlns:a16="http://schemas.microsoft.com/office/drawing/2014/main" id="{906B781E-529D-4DCC-AAB7-3CCA2160F6B8}"/>
              </a:ext>
            </a:extLst>
          </p:cNvPr>
          <p:cNvSpPr txBox="1"/>
          <p:nvPr/>
        </p:nvSpPr>
        <p:spPr>
          <a:xfrm>
            <a:off x="8563197" y="3328761"/>
            <a:ext cx="1274708" cy="646331"/>
          </a:xfrm>
          <a:prstGeom prst="rect">
            <a:avLst/>
          </a:prstGeom>
          <a:noFill/>
        </p:spPr>
        <p:txBody>
          <a:bodyPr wrap="none" rtlCol="0">
            <a:spAutoFit/>
          </a:bodyPr>
          <a:lstStyle/>
          <a:p>
            <a:pPr algn="ctr"/>
            <a:r>
              <a:rPr lang="en-US" i="0" dirty="0">
                <a:solidFill>
                  <a:schemeClr val="tx1"/>
                </a:solidFill>
              </a:rPr>
              <a:t>26 bar</a:t>
            </a:r>
          </a:p>
          <a:p>
            <a:pPr algn="ctr"/>
            <a:r>
              <a:rPr lang="en-US" i="0" dirty="0">
                <a:solidFill>
                  <a:schemeClr val="tx1"/>
                </a:solidFill>
              </a:rPr>
              <a:t>Sat steam</a:t>
            </a:r>
          </a:p>
        </p:txBody>
      </p:sp>
      <p:sp>
        <p:nvSpPr>
          <p:cNvPr id="16" name="TextBox 15">
            <a:extLst>
              <a:ext uri="{FF2B5EF4-FFF2-40B4-BE49-F238E27FC236}">
                <a16:creationId xmlns:a16="http://schemas.microsoft.com/office/drawing/2014/main" id="{4E2CFEBE-7B07-4CD6-94C5-9CE792ADBF2E}"/>
              </a:ext>
            </a:extLst>
          </p:cNvPr>
          <p:cNvSpPr txBox="1"/>
          <p:nvPr/>
        </p:nvSpPr>
        <p:spPr>
          <a:xfrm>
            <a:off x="7546788" y="2633644"/>
            <a:ext cx="864339" cy="646331"/>
          </a:xfrm>
          <a:prstGeom prst="rect">
            <a:avLst/>
          </a:prstGeom>
          <a:noFill/>
        </p:spPr>
        <p:txBody>
          <a:bodyPr wrap="none" rtlCol="0">
            <a:spAutoFit/>
          </a:bodyPr>
          <a:lstStyle/>
          <a:p>
            <a:pPr algn="ctr"/>
            <a:r>
              <a:rPr lang="en-US" i="0" dirty="0">
                <a:solidFill>
                  <a:schemeClr val="tx1"/>
                </a:solidFill>
              </a:rPr>
              <a:t>29 bar</a:t>
            </a:r>
          </a:p>
          <a:p>
            <a:pPr algn="ctr"/>
            <a:r>
              <a:rPr lang="en-US" i="0" dirty="0">
                <a:solidFill>
                  <a:schemeClr val="tx1"/>
                </a:solidFill>
              </a:rPr>
              <a:t>40</a:t>
            </a:r>
            <a:r>
              <a:rPr lang="en-US" i="0" baseline="30000" dirty="0">
                <a:solidFill>
                  <a:schemeClr val="tx1"/>
                </a:solidFill>
              </a:rPr>
              <a:t>o</a:t>
            </a:r>
            <a:r>
              <a:rPr lang="en-US" i="0" dirty="0">
                <a:solidFill>
                  <a:schemeClr val="tx1"/>
                </a:solidFill>
              </a:rPr>
              <a:t>C</a:t>
            </a:r>
          </a:p>
        </p:txBody>
      </p:sp>
    </p:spTree>
    <p:custDataLst>
      <p:tags r:id="rId1"/>
    </p:custDataLst>
    <p:extLst>
      <p:ext uri="{BB962C8B-B14F-4D97-AF65-F5344CB8AC3E}">
        <p14:creationId xmlns:p14="http://schemas.microsoft.com/office/powerpoint/2010/main" val="1175101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54BD-4D88-4B7C-8F58-AE41C1B9AD45}"/>
              </a:ext>
            </a:extLst>
          </p:cNvPr>
          <p:cNvSpPr>
            <a:spLocks noGrp="1"/>
          </p:cNvSpPr>
          <p:nvPr>
            <p:ph type="title"/>
          </p:nvPr>
        </p:nvSpPr>
        <p:spPr>
          <a:xfrm>
            <a:off x="3779603" y="132033"/>
            <a:ext cx="2346798" cy="477567"/>
          </a:xfrm>
        </p:spPr>
        <p:txBody>
          <a:bodyPr/>
          <a:lstStyle/>
          <a:p>
            <a:r>
              <a:rPr lang="en-US" dirty="0"/>
              <a:t>Example 7.8 a</a:t>
            </a:r>
          </a:p>
        </p:txBody>
      </p:sp>
      <p:sp>
        <p:nvSpPr>
          <p:cNvPr id="5" name="TextBox 4">
            <a:extLst>
              <a:ext uri="{FF2B5EF4-FFF2-40B4-BE49-F238E27FC236}">
                <a16:creationId xmlns:a16="http://schemas.microsoft.com/office/drawing/2014/main" id="{87A73A3E-ADA6-47C8-9D04-527EEB4FFEC1}"/>
              </a:ext>
            </a:extLst>
          </p:cNvPr>
          <p:cNvSpPr txBox="1"/>
          <p:nvPr/>
        </p:nvSpPr>
        <p:spPr>
          <a:xfrm>
            <a:off x="265079" y="533400"/>
            <a:ext cx="9372599" cy="1754326"/>
          </a:xfrm>
          <a:prstGeom prst="rect">
            <a:avLst/>
          </a:prstGeom>
          <a:solidFill>
            <a:srgbClr val="C8E1FF"/>
          </a:solidFill>
        </p:spPr>
        <p:txBody>
          <a:bodyPr wrap="square">
            <a:spAutoFit/>
          </a:bodyPr>
          <a:lstStyle/>
          <a:p>
            <a:pPr marR="0" rtl="0">
              <a:spcBef>
                <a:spcPts val="0"/>
              </a:spcBef>
              <a:spcAft>
                <a:spcPts val="0"/>
              </a:spcAft>
              <a:tabLst>
                <a:tab pos="990600" algn="l"/>
              </a:tabLs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 vertical frictionless piston and cylinder arrangement has a cross-sectional area of 100 cm</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contains air initially at 27</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Piston mass is 120kg, while atmospheric pressure is 1bar. Air is heated by an external heat reservoir having a temperature of 527</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as a result cylinder height has increased from 20 to 40 cm. Assuming (a) ideal gas as well as (b) semi-ideal gas, find final temperature, as well as heat and work exchanged. Find also change of entropy of air, as well as entropy production of the universe due to this process. </a:t>
            </a:r>
          </a:p>
        </p:txBody>
      </p:sp>
      <p:sp>
        <p:nvSpPr>
          <p:cNvPr id="4" name="TextBox 3">
            <a:extLst>
              <a:ext uri="{FF2B5EF4-FFF2-40B4-BE49-F238E27FC236}">
                <a16:creationId xmlns:a16="http://schemas.microsoft.com/office/drawing/2014/main" id="{11533735-8A42-48B3-9671-EBEA7873AD2A}"/>
              </a:ext>
            </a:extLst>
          </p:cNvPr>
          <p:cNvSpPr txBox="1"/>
          <p:nvPr/>
        </p:nvSpPr>
        <p:spPr>
          <a:xfrm>
            <a:off x="229777" y="2416455"/>
            <a:ext cx="7237823" cy="4324261"/>
          </a:xfrm>
          <a:prstGeom prst="rect">
            <a:avLst/>
          </a:prstGeom>
          <a:noFill/>
          <a:ln>
            <a:solidFill>
              <a:schemeClr val="tx1"/>
            </a:solidFill>
          </a:ln>
        </p:spPr>
        <p:txBody>
          <a:bodyPr wrap="square">
            <a:spAutoFit/>
          </a:bodyPr>
          <a:lstStyle/>
          <a:p>
            <a:pPr marR="0" algn="l" rtl="0">
              <a:spcBef>
                <a:spcPts val="600"/>
              </a:spcBef>
              <a:spcAft>
                <a:spcPts val="60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Answer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p>
          <a:p>
            <a:pPr marL="0" marR="0" indent="0"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4 systems: 1) Piston; </a:t>
            </a:r>
          </a:p>
          <a:p>
            <a:pPr marL="0" marR="0" indent="0" algn="justLow"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 Air in the cylinder (closed); </a:t>
            </a:r>
          </a:p>
          <a:p>
            <a:pPr marL="0" marR="0" indent="0" algn="justLow"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 Reservoir; 4) Universe</a:t>
            </a:r>
          </a:p>
          <a:p>
            <a:pPr marL="0" marR="0" indent="0"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Momentum in system 1; </a:t>
            </a:r>
          </a:p>
          <a:p>
            <a:pPr marL="0" marR="0" indent="0" algn="justLow"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Energy in system 2 and 3</a:t>
            </a:r>
          </a:p>
          <a:p>
            <a:pPr marL="0" marR="0" indent="0"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Heat, Work and Internal energy </a:t>
            </a:r>
          </a:p>
          <a:p>
            <a:pPr marL="0" marR="0" indent="0"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Isobaric for system 2</a:t>
            </a:r>
          </a:p>
          <a:p>
            <a:pPr marL="668655" marR="0" indent="-668655"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p>
          <a:p>
            <a:pPr marL="668655" marR="0" indent="-668655" algn="justLow"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mass, area and atmospheric pressure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pressure in cylinder; </a:t>
            </a:r>
          </a:p>
          <a:p>
            <a:pPr marL="668655" marR="0" indent="-668655" algn="justLow"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2) initial state: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and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p>
          <a:p>
            <a:pPr marL="668655" marR="0" indent="-668655" algn="justLow" rtl="0">
              <a:spcBef>
                <a:spcPts val="0"/>
              </a:spcBef>
              <a:spcAft>
                <a:spcPts val="0"/>
              </a:spcAft>
            </a:pPr>
            <a:r>
              <a:rPr lang="en-US" b="0" i="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from system 1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and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p>
          <a:p>
            <a:pPr marL="668655" marR="0" indent="-668655" algn="justLow"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final state: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 System 3: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a:t>
            </a:r>
          </a:p>
          <a:p>
            <a:pPr marL="0" marR="0" indent="0"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 Ideal and b) semi-ideal gas</a:t>
            </a:r>
          </a:p>
          <a:p>
            <a:pPr marL="0" marR="0" indent="0" algn="justLow" rtl="0">
              <a:spcBef>
                <a:spcPts val="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Yes 2: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and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nvGrpSpPr>
          <p:cNvPr id="18" name="Group 17">
            <a:extLst>
              <a:ext uri="{FF2B5EF4-FFF2-40B4-BE49-F238E27FC236}">
                <a16:creationId xmlns:a16="http://schemas.microsoft.com/office/drawing/2014/main" id="{19902A9F-70F5-486C-9238-3597369680DC}"/>
              </a:ext>
            </a:extLst>
          </p:cNvPr>
          <p:cNvGrpSpPr/>
          <p:nvPr/>
        </p:nvGrpSpPr>
        <p:grpSpPr>
          <a:xfrm>
            <a:off x="5334000" y="2470277"/>
            <a:ext cx="4612446" cy="2513203"/>
            <a:chOff x="5334000" y="2470277"/>
            <a:chExt cx="4612446" cy="2513203"/>
          </a:xfrm>
        </p:grpSpPr>
        <p:sp>
          <p:nvSpPr>
            <p:cNvPr id="3" name="Rectangle 2">
              <a:extLst>
                <a:ext uri="{FF2B5EF4-FFF2-40B4-BE49-F238E27FC236}">
                  <a16:creationId xmlns:a16="http://schemas.microsoft.com/office/drawing/2014/main" id="{A8696488-A5BA-4338-915B-F081FA28C446}"/>
                </a:ext>
              </a:extLst>
            </p:cNvPr>
            <p:cNvSpPr/>
            <p:nvPr/>
          </p:nvSpPr>
          <p:spPr bwMode="auto">
            <a:xfrm>
              <a:off x="6553200" y="2971800"/>
              <a:ext cx="1828800" cy="2011680"/>
            </a:xfrm>
            <a:prstGeom prst="rect">
              <a:avLst/>
            </a:prstGeom>
            <a:pattFill prst="wdUpDiag">
              <a:fgClr>
                <a:schemeClr val="tx1"/>
              </a:fgClr>
              <a:bgClr>
                <a:schemeClr val="bg1"/>
              </a:bgClr>
            </a:patt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6" name="Rectangle 5">
              <a:extLst>
                <a:ext uri="{FF2B5EF4-FFF2-40B4-BE49-F238E27FC236}">
                  <a16:creationId xmlns:a16="http://schemas.microsoft.com/office/drawing/2014/main" id="{69D529A8-DDFF-4FC0-B0DF-01B0FBA0411C}"/>
                </a:ext>
              </a:extLst>
            </p:cNvPr>
            <p:cNvSpPr/>
            <p:nvPr/>
          </p:nvSpPr>
          <p:spPr bwMode="auto">
            <a:xfrm>
              <a:off x="6747104" y="2982824"/>
              <a:ext cx="1463040" cy="1828800"/>
            </a:xfrm>
            <a:prstGeom prst="rect">
              <a:avLst/>
            </a:prstGeom>
            <a:solidFill>
              <a:schemeClr val="bg1"/>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7" name="Rectangle 6">
              <a:extLst>
                <a:ext uri="{FF2B5EF4-FFF2-40B4-BE49-F238E27FC236}">
                  <a16:creationId xmlns:a16="http://schemas.microsoft.com/office/drawing/2014/main" id="{A571941E-08C4-4CB7-A4D5-6BE495A90196}"/>
                </a:ext>
              </a:extLst>
            </p:cNvPr>
            <p:cNvSpPr/>
            <p:nvPr/>
          </p:nvSpPr>
          <p:spPr bwMode="auto">
            <a:xfrm>
              <a:off x="6747104" y="3520440"/>
              <a:ext cx="1463040" cy="365760"/>
            </a:xfrm>
            <a:prstGeom prst="rect">
              <a:avLst/>
            </a:prstGeom>
            <a:gradFill flip="none" rotWithShape="1">
              <a:gsLst>
                <a:gs pos="0">
                  <a:schemeClr val="bg2">
                    <a:lumMod val="60000"/>
                    <a:lumOff val="40000"/>
                  </a:schemeClr>
                </a:gs>
                <a:gs pos="55000">
                  <a:schemeClr val="bg1"/>
                </a:gs>
                <a:gs pos="100000">
                  <a:schemeClr val="bg2">
                    <a:lumMod val="60000"/>
                    <a:lumOff val="40000"/>
                  </a:schemeClr>
                </a:gs>
              </a:gsLst>
              <a:lin ang="0" scaled="1"/>
              <a:tileRect/>
            </a:gra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cxnSp>
          <p:nvCxnSpPr>
            <p:cNvPr id="9" name="Straight Arrow Connector 8">
              <a:extLst>
                <a:ext uri="{FF2B5EF4-FFF2-40B4-BE49-F238E27FC236}">
                  <a16:creationId xmlns:a16="http://schemas.microsoft.com/office/drawing/2014/main" id="{07EC10B5-E638-468E-81AB-3092FB091056}"/>
                </a:ext>
              </a:extLst>
            </p:cNvPr>
            <p:cNvCxnSpPr/>
            <p:nvPr/>
          </p:nvCxnSpPr>
          <p:spPr bwMode="auto">
            <a:xfrm>
              <a:off x="6747104" y="2821126"/>
              <a:ext cx="1463040" cy="0"/>
            </a:xfrm>
            <a:prstGeom prst="straightConnector1">
              <a:avLst/>
            </a:prstGeom>
            <a:noFill/>
            <a:ln w="19050" cap="flat" cmpd="sng" algn="ctr">
              <a:solidFill>
                <a:schemeClr val="tx1"/>
              </a:solidFill>
              <a:prstDash val="solid"/>
              <a:round/>
              <a:headEnd type="triangle" w="med" len="med"/>
              <a:tailEnd type="triangle" w="med" len="med"/>
            </a:ln>
            <a:effectLst/>
          </p:spPr>
        </p:cxnSp>
        <p:sp>
          <p:nvSpPr>
            <p:cNvPr id="10" name="TextBox 9">
              <a:extLst>
                <a:ext uri="{FF2B5EF4-FFF2-40B4-BE49-F238E27FC236}">
                  <a16:creationId xmlns:a16="http://schemas.microsoft.com/office/drawing/2014/main" id="{FBE8D4F6-7E4A-42FD-B579-C101F8783123}"/>
                </a:ext>
              </a:extLst>
            </p:cNvPr>
            <p:cNvSpPr txBox="1"/>
            <p:nvPr/>
          </p:nvSpPr>
          <p:spPr>
            <a:xfrm>
              <a:off x="6993752" y="2470277"/>
              <a:ext cx="947695" cy="369332"/>
            </a:xfrm>
            <a:prstGeom prst="rect">
              <a:avLst/>
            </a:prstGeom>
            <a:noFill/>
          </p:spPr>
          <p:txBody>
            <a:bodyPr wrap="none" rtlCol="0">
              <a:spAutoFit/>
            </a:bodyPr>
            <a:lstStyle/>
            <a:p>
              <a:r>
                <a:rPr lang="en-US" b="0" i="0" dirty="0">
                  <a:solidFill>
                    <a:schemeClr val="tx1"/>
                  </a:solidFill>
                  <a:latin typeface="+mn-lt"/>
                </a:rPr>
                <a:t>100 cm</a:t>
              </a:r>
              <a:r>
                <a:rPr lang="en-US" b="0" i="0" baseline="30000" dirty="0">
                  <a:solidFill>
                    <a:schemeClr val="tx1"/>
                  </a:solidFill>
                  <a:latin typeface="+mn-lt"/>
                </a:rPr>
                <a:t>2</a:t>
              </a:r>
            </a:p>
          </p:txBody>
        </p:sp>
        <p:sp>
          <p:nvSpPr>
            <p:cNvPr id="11" name="TextBox 10">
              <a:extLst>
                <a:ext uri="{FF2B5EF4-FFF2-40B4-BE49-F238E27FC236}">
                  <a16:creationId xmlns:a16="http://schemas.microsoft.com/office/drawing/2014/main" id="{A288F3C4-F20C-46FD-AEBE-C06093FE77AB}"/>
                </a:ext>
              </a:extLst>
            </p:cNvPr>
            <p:cNvSpPr txBox="1"/>
            <p:nvPr/>
          </p:nvSpPr>
          <p:spPr>
            <a:xfrm>
              <a:off x="7141227" y="3052747"/>
              <a:ext cx="652743" cy="369332"/>
            </a:xfrm>
            <a:prstGeom prst="rect">
              <a:avLst/>
            </a:prstGeom>
            <a:noFill/>
          </p:spPr>
          <p:txBody>
            <a:bodyPr wrap="none" rtlCol="0">
              <a:spAutoFit/>
            </a:bodyPr>
            <a:lstStyle/>
            <a:p>
              <a:pPr algn="ctr"/>
              <a:r>
                <a:rPr lang="en-US" b="0" i="0" dirty="0">
                  <a:solidFill>
                    <a:schemeClr val="tx1"/>
                  </a:solidFill>
                  <a:latin typeface="+mn-lt"/>
                </a:rPr>
                <a:t>1 bar</a:t>
              </a:r>
              <a:endParaRPr lang="en-US" b="0" i="0" baseline="30000" dirty="0">
                <a:solidFill>
                  <a:schemeClr val="tx1"/>
                </a:solidFill>
                <a:latin typeface="+mn-lt"/>
              </a:endParaRPr>
            </a:p>
          </p:txBody>
        </p:sp>
        <p:sp>
          <p:nvSpPr>
            <p:cNvPr id="12" name="TextBox 11">
              <a:extLst>
                <a:ext uri="{FF2B5EF4-FFF2-40B4-BE49-F238E27FC236}">
                  <a16:creationId xmlns:a16="http://schemas.microsoft.com/office/drawing/2014/main" id="{F8871B9F-D047-4BB6-9B95-A0356ED358E8}"/>
                </a:ext>
              </a:extLst>
            </p:cNvPr>
            <p:cNvSpPr txBox="1"/>
            <p:nvPr/>
          </p:nvSpPr>
          <p:spPr>
            <a:xfrm>
              <a:off x="7079445" y="3516868"/>
              <a:ext cx="819455" cy="369332"/>
            </a:xfrm>
            <a:prstGeom prst="rect">
              <a:avLst/>
            </a:prstGeom>
            <a:noFill/>
          </p:spPr>
          <p:txBody>
            <a:bodyPr wrap="none" rtlCol="0">
              <a:spAutoFit/>
            </a:bodyPr>
            <a:lstStyle/>
            <a:p>
              <a:pPr algn="ctr"/>
              <a:r>
                <a:rPr lang="en-US" b="0" i="0" dirty="0">
                  <a:solidFill>
                    <a:schemeClr val="tx1"/>
                  </a:solidFill>
                  <a:latin typeface="+mn-lt"/>
                </a:rPr>
                <a:t>120 kg</a:t>
              </a:r>
              <a:endParaRPr lang="en-US" b="0" i="0" baseline="30000" dirty="0">
                <a:solidFill>
                  <a:schemeClr val="tx1"/>
                </a:solidFill>
                <a:latin typeface="+mn-lt"/>
              </a:endParaRPr>
            </a:p>
          </p:txBody>
        </p:sp>
        <p:sp>
          <p:nvSpPr>
            <p:cNvPr id="13" name="TextBox 12">
              <a:extLst>
                <a:ext uri="{FF2B5EF4-FFF2-40B4-BE49-F238E27FC236}">
                  <a16:creationId xmlns:a16="http://schemas.microsoft.com/office/drawing/2014/main" id="{64F6F6AA-197B-4157-8220-A642180C683E}"/>
                </a:ext>
              </a:extLst>
            </p:cNvPr>
            <p:cNvSpPr txBox="1"/>
            <p:nvPr/>
          </p:nvSpPr>
          <p:spPr>
            <a:xfrm>
              <a:off x="7018000" y="4038600"/>
              <a:ext cx="917238" cy="646331"/>
            </a:xfrm>
            <a:prstGeom prst="rect">
              <a:avLst/>
            </a:prstGeom>
            <a:noFill/>
          </p:spPr>
          <p:txBody>
            <a:bodyPr wrap="none" rtlCol="0">
              <a:spAutoFit/>
            </a:bodyPr>
            <a:lstStyle/>
            <a:p>
              <a:pPr algn="ctr"/>
              <a:r>
                <a:rPr lang="en-US" b="0" i="0" dirty="0">
                  <a:solidFill>
                    <a:schemeClr val="tx1"/>
                  </a:solidFill>
                  <a:latin typeface="+mn-lt"/>
                </a:rPr>
                <a:t>Air</a:t>
              </a:r>
            </a:p>
            <a:p>
              <a:pPr algn="ctr"/>
              <a:r>
                <a:rPr lang="en-US" b="0" dirty="0">
                  <a:solidFill>
                    <a:schemeClr val="tx1"/>
                  </a:solidFill>
                  <a:latin typeface="+mn-lt"/>
                </a:rPr>
                <a:t>t</a:t>
              </a:r>
              <a:r>
                <a:rPr lang="en-US" b="0" i="0" baseline="-25000" dirty="0">
                  <a:solidFill>
                    <a:schemeClr val="tx1"/>
                  </a:solidFill>
                  <a:latin typeface="+mn-lt"/>
                </a:rPr>
                <a:t>1</a:t>
              </a:r>
              <a:r>
                <a:rPr lang="en-US" b="0" i="0" dirty="0">
                  <a:solidFill>
                    <a:schemeClr val="tx1"/>
                  </a:solidFill>
                  <a:latin typeface="+mn-lt"/>
                </a:rPr>
                <a:t>=27</a:t>
              </a:r>
              <a:r>
                <a:rPr lang="en-US" b="0" i="0" baseline="30000" dirty="0">
                  <a:solidFill>
                    <a:schemeClr val="tx1"/>
                  </a:solidFill>
                  <a:latin typeface="+mn-lt"/>
                </a:rPr>
                <a:t>o</a:t>
              </a:r>
              <a:r>
                <a:rPr lang="en-US" b="0" i="0" dirty="0">
                  <a:solidFill>
                    <a:schemeClr val="tx1"/>
                  </a:solidFill>
                  <a:latin typeface="+mn-lt"/>
                </a:rPr>
                <a:t>C</a:t>
              </a:r>
            </a:p>
          </p:txBody>
        </p:sp>
        <p:cxnSp>
          <p:nvCxnSpPr>
            <p:cNvPr id="14" name="Straight Arrow Connector 13">
              <a:extLst>
                <a:ext uri="{FF2B5EF4-FFF2-40B4-BE49-F238E27FC236}">
                  <a16:creationId xmlns:a16="http://schemas.microsoft.com/office/drawing/2014/main" id="{D6975E1D-C85E-4046-921D-5B254A1545A1}"/>
                </a:ext>
              </a:extLst>
            </p:cNvPr>
            <p:cNvCxnSpPr>
              <a:cxnSpLocks/>
            </p:cNvCxnSpPr>
            <p:nvPr/>
          </p:nvCxnSpPr>
          <p:spPr bwMode="auto">
            <a:xfrm rot="5400000">
              <a:off x="8156383" y="4385838"/>
              <a:ext cx="908433" cy="0"/>
            </a:xfrm>
            <a:prstGeom prst="straightConnector1">
              <a:avLst/>
            </a:prstGeom>
            <a:noFill/>
            <a:ln w="19050" cap="flat" cmpd="sng" algn="ctr">
              <a:solidFill>
                <a:schemeClr val="tx1"/>
              </a:solidFill>
              <a:prstDash val="solid"/>
              <a:round/>
              <a:headEnd type="triangle" w="med" len="med"/>
              <a:tailEnd type="triangle" w="med" len="med"/>
            </a:ln>
            <a:effectLst/>
          </p:spPr>
        </p:cxnSp>
        <p:sp>
          <p:nvSpPr>
            <p:cNvPr id="15" name="TextBox 14">
              <a:extLst>
                <a:ext uri="{FF2B5EF4-FFF2-40B4-BE49-F238E27FC236}">
                  <a16:creationId xmlns:a16="http://schemas.microsoft.com/office/drawing/2014/main" id="{D6CC95B6-6B7D-47FB-8EEC-22A4D74C8E62}"/>
                </a:ext>
              </a:extLst>
            </p:cNvPr>
            <p:cNvSpPr txBox="1"/>
            <p:nvPr/>
          </p:nvSpPr>
          <p:spPr>
            <a:xfrm>
              <a:off x="8617236" y="4201172"/>
              <a:ext cx="1329210" cy="369332"/>
            </a:xfrm>
            <a:prstGeom prst="rect">
              <a:avLst/>
            </a:prstGeom>
            <a:noFill/>
          </p:spPr>
          <p:txBody>
            <a:bodyPr wrap="none" rtlCol="0">
              <a:spAutoFit/>
            </a:bodyPr>
            <a:lstStyle/>
            <a:p>
              <a:r>
                <a:rPr lang="en-US" b="0" i="0" dirty="0">
                  <a:solidFill>
                    <a:schemeClr val="tx1"/>
                  </a:solidFill>
                  <a:latin typeface="+mn-lt"/>
                </a:rPr>
                <a:t>20 </a:t>
              </a:r>
              <a:r>
                <a:rPr lang="en-US" b="0" i="0" dirty="0">
                  <a:solidFill>
                    <a:schemeClr val="tx1"/>
                  </a:solidFill>
                  <a:latin typeface="+mn-lt"/>
                  <a:sym typeface="Symbol" panose="05050102010706020507" pitchFamily="18" charset="2"/>
                </a:rPr>
                <a:t></a:t>
              </a:r>
              <a:r>
                <a:rPr lang="en-US" b="0" i="0" dirty="0">
                  <a:solidFill>
                    <a:schemeClr val="tx1"/>
                  </a:solidFill>
                  <a:latin typeface="+mn-lt"/>
                </a:rPr>
                <a:t> 40 cm</a:t>
              </a:r>
              <a:endParaRPr lang="en-US" b="0" i="0" baseline="30000" dirty="0">
                <a:solidFill>
                  <a:schemeClr val="tx1"/>
                </a:solidFill>
                <a:latin typeface="+mn-lt"/>
              </a:endParaRPr>
            </a:p>
          </p:txBody>
        </p:sp>
        <p:sp>
          <p:nvSpPr>
            <p:cNvPr id="16" name="Rectangle 15">
              <a:extLst>
                <a:ext uri="{FF2B5EF4-FFF2-40B4-BE49-F238E27FC236}">
                  <a16:creationId xmlns:a16="http://schemas.microsoft.com/office/drawing/2014/main" id="{F69BBA86-D6B3-4C51-B093-7F93FC1FE4B1}"/>
                </a:ext>
              </a:extLst>
            </p:cNvPr>
            <p:cNvSpPr/>
            <p:nvPr/>
          </p:nvSpPr>
          <p:spPr bwMode="auto">
            <a:xfrm>
              <a:off x="5334000" y="3992880"/>
              <a:ext cx="828754" cy="731520"/>
            </a:xfrm>
            <a:prstGeom prst="rect">
              <a:avLst/>
            </a:prstGeom>
            <a:solidFill>
              <a:srgbClr val="FF0000"/>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r>
                <a:rPr kumimoji="0" lang="en-US" sz="1800" i="0" strike="noStrike" cap="none" normalizeH="0" baseline="0" dirty="0">
                  <a:ln>
                    <a:noFill/>
                  </a:ln>
                  <a:solidFill>
                    <a:schemeClr val="bg1"/>
                  </a:solidFill>
                  <a:effectLst>
                    <a:outerShdw blurRad="38100" dist="38100" dir="2700000" algn="tl">
                      <a:srgbClr val="000000">
                        <a:alpha val="43137"/>
                      </a:srgbClr>
                    </a:outerShdw>
                  </a:effectLst>
                  <a:latin typeface="Arial" charset="0"/>
                  <a:cs typeface="Arial" charset="0"/>
                </a:rPr>
                <a:t>527</a:t>
              </a:r>
              <a:r>
                <a:rPr kumimoji="0" lang="en-US" sz="1800" i="0" strike="noStrike" cap="none" normalizeH="0" baseline="30000" dirty="0">
                  <a:ln>
                    <a:noFill/>
                  </a:ln>
                  <a:solidFill>
                    <a:schemeClr val="bg1"/>
                  </a:solidFill>
                  <a:effectLst>
                    <a:outerShdw blurRad="38100" dist="38100" dir="2700000" algn="tl">
                      <a:srgbClr val="000000">
                        <a:alpha val="43137"/>
                      </a:srgbClr>
                    </a:outerShdw>
                  </a:effectLst>
                  <a:latin typeface="Arial" charset="0"/>
                  <a:cs typeface="Arial" charset="0"/>
                </a:rPr>
                <a:t>o</a:t>
              </a:r>
              <a:r>
                <a:rPr kumimoji="0" lang="en-US" sz="1800" i="0" strike="noStrike" cap="none" normalizeH="0" baseline="0" dirty="0">
                  <a:ln>
                    <a:noFill/>
                  </a:ln>
                  <a:solidFill>
                    <a:schemeClr val="bg1"/>
                  </a:solidFill>
                  <a:effectLst>
                    <a:outerShdw blurRad="38100" dist="38100" dir="2700000" algn="tl">
                      <a:srgbClr val="000000">
                        <a:alpha val="43137"/>
                      </a:srgbClr>
                    </a:outerShdw>
                  </a:effectLst>
                  <a:latin typeface="Arial" charset="0"/>
                  <a:cs typeface="Arial" charset="0"/>
                </a:rPr>
                <a:t>C</a:t>
              </a:r>
            </a:p>
          </p:txBody>
        </p:sp>
        <p:sp>
          <p:nvSpPr>
            <p:cNvPr id="17" name="Arrow: Right 16">
              <a:extLst>
                <a:ext uri="{FF2B5EF4-FFF2-40B4-BE49-F238E27FC236}">
                  <a16:creationId xmlns:a16="http://schemas.microsoft.com/office/drawing/2014/main" id="{FE39B224-642F-47F7-B8A6-15B19022F486}"/>
                </a:ext>
              </a:extLst>
            </p:cNvPr>
            <p:cNvSpPr/>
            <p:nvPr/>
          </p:nvSpPr>
          <p:spPr bwMode="auto">
            <a:xfrm>
              <a:off x="6172200" y="4191000"/>
              <a:ext cx="613568" cy="365760"/>
            </a:xfrm>
            <a:prstGeom prst="rightArrow">
              <a:avLst/>
            </a:prstGeom>
            <a:solidFill>
              <a:srgbClr val="FF0000"/>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grpSp>
    </p:spTree>
    <p:custDataLst>
      <p:tags r:id="rId1"/>
    </p:custDataLst>
    <p:extLst>
      <p:ext uri="{BB962C8B-B14F-4D97-AF65-F5344CB8AC3E}">
        <p14:creationId xmlns:p14="http://schemas.microsoft.com/office/powerpoint/2010/main" val="11356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7F7CF-9335-49F2-90A2-D86F039C32DE}"/>
              </a:ext>
            </a:extLst>
          </p:cNvPr>
          <p:cNvSpPr>
            <a:spLocks noGrp="1"/>
          </p:cNvSpPr>
          <p:nvPr>
            <p:ph type="title"/>
          </p:nvPr>
        </p:nvSpPr>
        <p:spPr>
          <a:xfrm>
            <a:off x="3769183" y="132033"/>
            <a:ext cx="2367637" cy="477567"/>
          </a:xfrm>
        </p:spPr>
        <p:txBody>
          <a:bodyPr/>
          <a:lstStyle/>
          <a:p>
            <a:r>
              <a:rPr lang="en-US" dirty="0"/>
              <a:t>Example 7.8 b</a:t>
            </a:r>
          </a:p>
        </p:txBody>
      </p:sp>
      <p:sp>
        <p:nvSpPr>
          <p:cNvPr id="3" name="TextBox 2">
            <a:extLst>
              <a:ext uri="{FF2B5EF4-FFF2-40B4-BE49-F238E27FC236}">
                <a16:creationId xmlns:a16="http://schemas.microsoft.com/office/drawing/2014/main" id="{3C179C1F-F3F1-4EAF-8073-21E909F95C01}"/>
              </a:ext>
            </a:extLst>
          </p:cNvPr>
          <p:cNvSpPr txBox="1"/>
          <p:nvPr/>
        </p:nvSpPr>
        <p:spPr>
          <a:xfrm>
            <a:off x="1" y="526494"/>
            <a:ext cx="6477000" cy="923330"/>
          </a:xfrm>
          <a:prstGeom prst="rect">
            <a:avLst/>
          </a:prstGeom>
          <a:noFill/>
          <a:ln>
            <a:solidFill>
              <a:schemeClr val="tx1"/>
            </a:solidFill>
          </a:ln>
        </p:spPr>
        <p:txBody>
          <a:bodyPr wrap="square">
            <a:spAutoFit/>
          </a:bodyPr>
          <a:lstStyle/>
          <a:p>
            <a:pPr marL="0" marR="0" indent="228600" algn="l" rtl="0">
              <a:spcBef>
                <a:spcPts val="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1: Piston</a:t>
            </a:r>
          </a:p>
          <a:p>
            <a:pPr marL="228600" marR="0" indent="228600" algn="l" rtl="0">
              <a:spcBef>
                <a:spcPts val="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Absolute pressure is the sum of air pressure and piston weight:</a:t>
            </a:r>
          </a:p>
          <a:p>
            <a:pPr marL="228600" marR="0" indent="228600" algn="l" rtl="0">
              <a:spcBef>
                <a:spcPts val="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120*9.8/(100*10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-4</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5</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 = 2.18 bar</a:t>
            </a:r>
          </a:p>
        </p:txBody>
      </p:sp>
      <p:sp>
        <p:nvSpPr>
          <p:cNvPr id="5" name="TextBox 4">
            <a:extLst>
              <a:ext uri="{FF2B5EF4-FFF2-40B4-BE49-F238E27FC236}">
                <a16:creationId xmlns:a16="http://schemas.microsoft.com/office/drawing/2014/main" id="{D76EA2EE-9608-48C3-85FB-79275B3136FC}"/>
              </a:ext>
            </a:extLst>
          </p:cNvPr>
          <p:cNvSpPr txBox="1"/>
          <p:nvPr/>
        </p:nvSpPr>
        <p:spPr>
          <a:xfrm>
            <a:off x="-1" y="1524000"/>
            <a:ext cx="8229601" cy="3416320"/>
          </a:xfrm>
          <a:prstGeom prst="rect">
            <a:avLst/>
          </a:prstGeom>
          <a:noFill/>
          <a:ln>
            <a:solidFill>
              <a:schemeClr val="tx1"/>
            </a:solidFill>
          </a:ln>
        </p:spPr>
        <p:txBody>
          <a:bodyPr wrap="square">
            <a:spAutoFit/>
          </a:bodyPr>
          <a:lstStyle/>
          <a:p>
            <a:pPr marL="0" marR="0" indent="228600" algn="l" rtl="0">
              <a:spcBef>
                <a:spcPts val="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2: Air in cylinder</a:t>
            </a:r>
          </a:p>
          <a:p>
            <a:pPr marL="228600" marR="0" indent="228600" algn="l" rtl="0">
              <a:spcBef>
                <a:spcPts val="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100*10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-4</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20*10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0.002 m</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*4/2 = 0.004 m</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228600" marR="0" indent="228600" algn="l" rtl="0">
              <a:spcBef>
                <a:spcPts val="0"/>
              </a:spcBef>
              <a:spcAft>
                <a:spcPts val="0"/>
              </a:spcAft>
            </a:pP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2.18*10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5</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0.002/ ((8314.5/28.9)*(273+27)) = 0.005052 kg</a:t>
            </a:r>
          </a:p>
          <a:p>
            <a:pPr marL="228600" marR="0" indent="228600" algn="l" rtl="0">
              <a:spcBef>
                <a:spcPts val="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V</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300 * 4/2 = 600 K (isobaric and ideal gas)</a:t>
            </a:r>
          </a:p>
          <a:p>
            <a:pPr marL="228600" marR="0" indent="228600" algn="l" rtl="0">
              <a:spcBef>
                <a:spcPts val="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Work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PdV</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2.18*10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5</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*(0.004 – 0.002) = 436 J</a:t>
            </a:r>
          </a:p>
          <a:p>
            <a:pPr marL="228600" marR="0" indent="228600" algn="l" rtl="0">
              <a:spcBef>
                <a:spcPts val="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Heat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W</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p>
          <a:p>
            <a:pPr marL="1143000" marR="0" lvl="2" indent="-228600" algn="l" rtl="0">
              <a:spcBef>
                <a:spcPts val="0"/>
              </a:spcBef>
              <a:spcAft>
                <a:spcPts val="0"/>
              </a:spcAft>
              <a:buFont typeface="+mj-lt"/>
              <a:buAutoNum type="alphaLcParenR"/>
            </a:pP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Ideal gas:	</a:t>
            </a:r>
            <a:r>
              <a:rPr lang="en-US"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en-US" b="0" i="1"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v</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b="0"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en-US" b="0"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fr-FR"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716.86 * (600 – 300) = 215,357 </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J/kg</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l" rtl="0">
              <a:spcBef>
                <a:spcPts val="0"/>
              </a:spcBef>
              <a:spcAft>
                <a:spcPts val="0"/>
              </a:spcAft>
            </a:pPr>
            <a:r>
              <a:rPr lang="fr-FR"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Q</a:t>
            </a:r>
            <a:r>
              <a:rPr lang="fr-FR" b="0" i="1" baseline="-250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air</a:t>
            </a:r>
            <a:r>
              <a:rPr lang="fr-FR"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fr-FR"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fr-FR"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fr-FR"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fr-FR"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fr-FR"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fr-FR"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fr-FR"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a:t>
            </a:r>
            <a:r>
              <a:rPr lang="fr-FR"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436 + 0.005052 * 215,357 = 1,526 </a:t>
            </a:r>
            <a:r>
              <a:rPr lang="fr-FR"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J</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l" rtl="0">
              <a:spcBef>
                <a:spcPts val="0"/>
              </a:spcBef>
              <a:spcAft>
                <a:spcPts val="0"/>
              </a:spcAft>
            </a:pPr>
            <a:r>
              <a:rPr lang="en-US" b="0" dirty="0">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D</a:t>
            </a:r>
            <a:r>
              <a:rPr lang="fr-FR"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a:t>
            </a:r>
            <a:r>
              <a:rPr lang="fr-FR" b="0" i="1" baseline="-250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air</a:t>
            </a:r>
            <a:r>
              <a:rPr lang="fr-FR"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m</a:t>
            </a:r>
            <a:r>
              <a:rPr lang="fr-FR" b="0" i="1" baseline="-250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air</a:t>
            </a:r>
            <a:r>
              <a:rPr lang="fr-FR"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b="0" i="1"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c</a:t>
            </a:r>
            <a:r>
              <a:rPr lang="fr-FR" b="0" i="1" baseline="-250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P</a:t>
            </a:r>
            <a:r>
              <a:rPr lang="fr-FR"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ln</a:t>
            </a:r>
            <a:r>
              <a:rPr lang="fr-FR"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fr-FR"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fr-FR" b="0"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fr-FR"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fr-FR"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fr-FR" b="0" baseline="-25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a:t>
            </a:r>
            <a:r>
              <a:rPr lang="fr-FR"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 3.5258 J/K</a:t>
            </a:r>
            <a:endPar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l" rtl="0">
              <a:spcBef>
                <a:spcPts val="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b) </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Semi-ideal gas: </a:t>
            </a:r>
            <a:r>
              <a:rPr lang="en-US" b="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 = u</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u</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435.59 – 213.95 = 221.64 kJ/kg</a:t>
            </a:r>
          </a:p>
          <a:p>
            <a:pPr marL="228600" marR="0" indent="457200" algn="justLow" rtl="0">
              <a:spcBef>
                <a:spcPts val="0"/>
              </a:spcBef>
              <a:spcAft>
                <a:spcPts val="0"/>
              </a:spcAft>
            </a:pP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436 + 0.005052*221.64*1,000 = 1,555.63 J</a:t>
            </a:r>
          </a:p>
          <a:p>
            <a:pPr marL="228600" marR="0" indent="457200" algn="justLow" rtl="0">
              <a:spcBef>
                <a:spcPts val="0"/>
              </a:spcBef>
              <a:spcAft>
                <a:spcPts val="0"/>
              </a:spcAft>
            </a:pP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0.005052 *(2.4106 – 1.7015)*1,000 = 3.582 J/K</a:t>
            </a:r>
          </a:p>
        </p:txBody>
      </p:sp>
      <p:sp>
        <p:nvSpPr>
          <p:cNvPr id="6" name="TextBox 5">
            <a:extLst>
              <a:ext uri="{FF2B5EF4-FFF2-40B4-BE49-F238E27FC236}">
                <a16:creationId xmlns:a16="http://schemas.microsoft.com/office/drawing/2014/main" id="{32988CF5-75B1-4D07-821D-A66E38FF1F18}"/>
              </a:ext>
            </a:extLst>
          </p:cNvPr>
          <p:cNvSpPr txBox="1"/>
          <p:nvPr/>
        </p:nvSpPr>
        <p:spPr>
          <a:xfrm>
            <a:off x="38100" y="4937808"/>
            <a:ext cx="3924300" cy="1754326"/>
          </a:xfrm>
          <a:prstGeom prst="rect">
            <a:avLst/>
          </a:prstGeom>
          <a:noFill/>
          <a:ln>
            <a:solidFill>
              <a:schemeClr val="tx1"/>
            </a:solidFill>
          </a:ln>
        </p:spPr>
        <p:txBody>
          <a:bodyPr wrap="square">
            <a:spAutoFit/>
          </a:bodyPr>
          <a:lstStyle/>
          <a:p>
            <a:pPr marR="0" algn="l" rtl="0">
              <a:spcBef>
                <a:spcPts val="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3: Reservoir</a:t>
            </a:r>
          </a:p>
          <a:p>
            <a:pPr marR="0" algn="l" rtl="0">
              <a:spcBef>
                <a:spcPts val="0"/>
              </a:spcBef>
              <a:spcAft>
                <a:spcPts val="0"/>
              </a:spcAft>
            </a:pPr>
            <a:r>
              <a:rPr lang="en-US" b="0" i="1"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p>
          <a:p>
            <a:pPr marR="0" algn="l"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T</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73088" marR="0" lvl="2" indent="-228600" algn="l" rtl="0">
              <a:spcBef>
                <a:spcPts val="0"/>
              </a:spcBef>
              <a:spcAft>
                <a:spcPts val="0"/>
              </a:spcAft>
              <a:buFont typeface="+mj-lt"/>
              <a:buAutoNum type="alphaLcParenR"/>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Ideal gas: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1.9075 J/K</a:t>
            </a:r>
          </a:p>
          <a:p>
            <a:pPr marL="573088" marR="0" lvl="2" indent="-228600" algn="l" rtl="0">
              <a:spcBef>
                <a:spcPts val="0"/>
              </a:spcBef>
              <a:spcAft>
                <a:spcPts val="0"/>
              </a:spcAft>
              <a:buFont typeface="+mj-lt"/>
              <a:buAutoNum type="alphaLcParenR"/>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Semi-ideal gas: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p>
          <a:p>
            <a:pPr marL="344488" marR="0" lvl="2" algn="l" rtl="0">
              <a:spcBef>
                <a:spcPts val="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1.9445 J/K</a:t>
            </a:r>
          </a:p>
        </p:txBody>
      </p:sp>
      <p:sp>
        <p:nvSpPr>
          <p:cNvPr id="7" name="TextBox 6">
            <a:extLst>
              <a:ext uri="{FF2B5EF4-FFF2-40B4-BE49-F238E27FC236}">
                <a16:creationId xmlns:a16="http://schemas.microsoft.com/office/drawing/2014/main" id="{B9808186-B685-4188-9CC0-C22DD78E2387}"/>
              </a:ext>
            </a:extLst>
          </p:cNvPr>
          <p:cNvSpPr txBox="1"/>
          <p:nvPr/>
        </p:nvSpPr>
        <p:spPr>
          <a:xfrm>
            <a:off x="3962400" y="4940320"/>
            <a:ext cx="5943600" cy="1477328"/>
          </a:xfrm>
          <a:prstGeom prst="rect">
            <a:avLst/>
          </a:prstGeom>
          <a:noFill/>
          <a:ln>
            <a:solidFill>
              <a:schemeClr val="tx1"/>
            </a:solidFill>
          </a:ln>
        </p:spPr>
        <p:txBody>
          <a:bodyPr wrap="square">
            <a:spAutoFit/>
          </a:bodyPr>
          <a:lstStyle/>
          <a:p>
            <a:pPr marL="0" marR="0" indent="228600" algn="l" rtl="0">
              <a:spcBef>
                <a:spcPts val="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4: Universe</a:t>
            </a:r>
          </a:p>
          <a:p>
            <a:pPr marL="0" marR="0" indent="457200" algn="l" rtl="0">
              <a:spcBef>
                <a:spcPts val="0"/>
              </a:spcBef>
              <a:spcAft>
                <a:spcPts val="0"/>
              </a:spcAft>
            </a:pP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457200" algn="l" rtl="0">
              <a:spcBef>
                <a:spcPts val="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Ideal gas: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3.5258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1.9075 = 1.6183 J/K</a:t>
            </a:r>
          </a:p>
          <a:p>
            <a:pPr marL="0" marR="0" indent="457200" algn="l" rtl="0">
              <a:spcBef>
                <a:spcPts val="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Semi ideal gas:</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3.582 – 1.9445 = 1.6375 J/K</a:t>
            </a:r>
          </a:p>
          <a:p>
            <a:pPr marL="457200" marR="0" indent="0" algn="l" rtl="0">
              <a:spcBef>
                <a:spcPts val="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(NB.: positive because irreversible)</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custDataLst>
      <p:tags r:id="rId1"/>
    </p:custDataLst>
    <p:extLst>
      <p:ext uri="{BB962C8B-B14F-4D97-AF65-F5344CB8AC3E}">
        <p14:creationId xmlns:p14="http://schemas.microsoft.com/office/powerpoint/2010/main" val="3466308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A54BD-4D88-4B7C-8F58-AE41C1B9AD45}"/>
              </a:ext>
            </a:extLst>
          </p:cNvPr>
          <p:cNvSpPr>
            <a:spLocks noGrp="1"/>
          </p:cNvSpPr>
          <p:nvPr>
            <p:ph type="title"/>
          </p:nvPr>
        </p:nvSpPr>
        <p:spPr>
          <a:xfrm>
            <a:off x="3779603" y="132033"/>
            <a:ext cx="2346798" cy="477567"/>
          </a:xfrm>
        </p:spPr>
        <p:txBody>
          <a:bodyPr/>
          <a:lstStyle/>
          <a:p>
            <a:r>
              <a:rPr lang="en-US" dirty="0"/>
              <a:t>Example 7.9 a</a:t>
            </a:r>
          </a:p>
        </p:txBody>
      </p:sp>
      <p:sp>
        <p:nvSpPr>
          <p:cNvPr id="5" name="TextBox 4">
            <a:extLst>
              <a:ext uri="{FF2B5EF4-FFF2-40B4-BE49-F238E27FC236}">
                <a16:creationId xmlns:a16="http://schemas.microsoft.com/office/drawing/2014/main" id="{D5B9547F-8C44-47D5-A2FE-840794C57A57}"/>
              </a:ext>
            </a:extLst>
          </p:cNvPr>
          <p:cNvSpPr txBox="1"/>
          <p:nvPr/>
        </p:nvSpPr>
        <p:spPr>
          <a:xfrm>
            <a:off x="304800" y="762000"/>
            <a:ext cx="9220200" cy="1200329"/>
          </a:xfrm>
          <a:prstGeom prst="rect">
            <a:avLst/>
          </a:prstGeom>
          <a:solidFill>
            <a:srgbClr val="C8E1FF"/>
          </a:solidFill>
        </p:spPr>
        <p:txBody>
          <a:bodyPr wrap="square">
            <a:spAutoFit/>
          </a:bodyPr>
          <a:lstStyle/>
          <a:p>
            <a:pPr marR="0" rtl="0">
              <a:spcBef>
                <a:spcPts val="600"/>
              </a:spcBef>
              <a:spcAft>
                <a:spcPts val="0"/>
              </a:spcAft>
              <a:tabLst>
                <a:tab pos="990600" algn="l"/>
              </a:tabLs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Water enters a frictionless tube at 2 bar, 50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and a rate of 0.5 kg/s. The tube is heated by an external heat reservoir at 290</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until a dryness fraction (quality) of 0.9 is reached at exit. Find final temperature as well as mechanical power and rate of heat exchanged.  Find the rate of entropy production. </a:t>
            </a:r>
          </a:p>
        </p:txBody>
      </p:sp>
      <p:sp>
        <p:nvSpPr>
          <p:cNvPr id="4" name="TextBox 3">
            <a:extLst>
              <a:ext uri="{FF2B5EF4-FFF2-40B4-BE49-F238E27FC236}">
                <a16:creationId xmlns:a16="http://schemas.microsoft.com/office/drawing/2014/main" id="{03F7F32A-313D-4A5F-A2E4-0D6AED51DE84}"/>
              </a:ext>
            </a:extLst>
          </p:cNvPr>
          <p:cNvSpPr txBox="1"/>
          <p:nvPr/>
        </p:nvSpPr>
        <p:spPr>
          <a:xfrm>
            <a:off x="381000" y="2133600"/>
            <a:ext cx="5943600" cy="3554819"/>
          </a:xfrm>
          <a:prstGeom prst="rect">
            <a:avLst/>
          </a:prstGeom>
          <a:noFill/>
          <a:ln>
            <a:solidFill>
              <a:schemeClr val="tx1"/>
            </a:solidFill>
          </a:ln>
        </p:spPr>
        <p:txBody>
          <a:bodyPr wrap="square">
            <a:spAutoFit/>
          </a:bodyPr>
          <a:lstStyle/>
          <a:p>
            <a:pPr marL="457200" marR="0" indent="0" algn="l" rtl="0">
              <a:spcBef>
                <a:spcPts val="60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Answer</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p>
          <a:p>
            <a:pPr marL="0" marR="0" indent="0"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1) Water (all phases) in the (open steady flow); </a:t>
            </a:r>
          </a:p>
          <a:p>
            <a:pPr marL="0" marR="0" indent="0" algn="justLow"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 Reservoir; 3) Universe</a:t>
            </a:r>
          </a:p>
          <a:p>
            <a:pPr marL="0" marR="0" indent="0"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Energy</a:t>
            </a:r>
          </a:p>
          <a:p>
            <a:pPr marL="0" marR="0" indent="0"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Heat and Enthalpy; No Work.</a:t>
            </a:r>
          </a:p>
          <a:p>
            <a:pPr marL="0" marR="0" indent="0"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Isobaric in a steady flow process</a:t>
            </a:r>
          </a:p>
          <a:p>
            <a:pPr marL="668655" marR="0" indent="-668655"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Inlet steam: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s,in</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a:t>
            </a:r>
          </a:p>
          <a:p>
            <a:pPr marL="668655" marR="0" indent="-668655" algn="justLow"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Outlet steam: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isobaric &amp; dryness fraction</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a:t>
            </a:r>
          </a:p>
          <a:p>
            <a:pPr marL="0" marR="0" indent="0"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Steam tables</a:t>
            </a:r>
          </a:p>
          <a:p>
            <a:pPr marL="0" marR="0" indent="0" algn="justLow" rtl="0">
              <a:spcBef>
                <a:spcPts val="600"/>
              </a:spcBef>
              <a:spcAft>
                <a:spcPts val="0"/>
              </a:spcAft>
            </a:pPr>
            <a:r>
              <a:rPr lang="en-US"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Yes 1: mass flowrate of inlet steam</a:t>
            </a:r>
          </a:p>
        </p:txBody>
      </p:sp>
      <p:grpSp>
        <p:nvGrpSpPr>
          <p:cNvPr id="15" name="Group 14">
            <a:extLst>
              <a:ext uri="{FF2B5EF4-FFF2-40B4-BE49-F238E27FC236}">
                <a16:creationId xmlns:a16="http://schemas.microsoft.com/office/drawing/2014/main" id="{C2BDF739-320D-4921-B805-E6B667942CD7}"/>
              </a:ext>
            </a:extLst>
          </p:cNvPr>
          <p:cNvGrpSpPr/>
          <p:nvPr/>
        </p:nvGrpSpPr>
        <p:grpSpPr>
          <a:xfrm>
            <a:off x="4953000" y="3005451"/>
            <a:ext cx="4741174" cy="1109349"/>
            <a:chOff x="5310471" y="2624451"/>
            <a:chExt cx="4741174" cy="1109349"/>
          </a:xfrm>
        </p:grpSpPr>
        <p:sp>
          <p:nvSpPr>
            <p:cNvPr id="3" name="Rectangle 2">
              <a:extLst>
                <a:ext uri="{FF2B5EF4-FFF2-40B4-BE49-F238E27FC236}">
                  <a16:creationId xmlns:a16="http://schemas.microsoft.com/office/drawing/2014/main" id="{2C573DBA-646C-4FFC-A1CC-7042D97E8A5E}"/>
                </a:ext>
              </a:extLst>
            </p:cNvPr>
            <p:cNvSpPr/>
            <p:nvPr/>
          </p:nvSpPr>
          <p:spPr bwMode="auto">
            <a:xfrm>
              <a:off x="6553200" y="3352800"/>
              <a:ext cx="2590800" cy="381000"/>
            </a:xfrm>
            <a:prstGeom prst="rect">
              <a:avLst/>
            </a:prstGeom>
            <a:gradFill>
              <a:gsLst>
                <a:gs pos="0">
                  <a:schemeClr val="accent1">
                    <a:lumMod val="75000"/>
                  </a:schemeClr>
                </a:gs>
                <a:gs pos="100000">
                  <a:srgbClr val="FF0000"/>
                </a:gs>
              </a:gsLst>
              <a:lin ang="0" scaled="1"/>
            </a:gra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7" name="Arrow: Right 6">
              <a:extLst>
                <a:ext uri="{FF2B5EF4-FFF2-40B4-BE49-F238E27FC236}">
                  <a16:creationId xmlns:a16="http://schemas.microsoft.com/office/drawing/2014/main" id="{E113E060-E996-496F-A0E8-35BAA7A10981}"/>
                </a:ext>
              </a:extLst>
            </p:cNvPr>
            <p:cNvSpPr/>
            <p:nvPr/>
          </p:nvSpPr>
          <p:spPr bwMode="auto">
            <a:xfrm>
              <a:off x="5867400" y="3352800"/>
              <a:ext cx="609600" cy="304800"/>
            </a:xfrm>
            <a:prstGeom prst="rightArrow">
              <a:avLst/>
            </a:prstGeom>
            <a:solidFill>
              <a:schemeClr val="accent1">
                <a:lumMod val="75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8" name="Arrow: Right 7">
              <a:extLst>
                <a:ext uri="{FF2B5EF4-FFF2-40B4-BE49-F238E27FC236}">
                  <a16:creationId xmlns:a16="http://schemas.microsoft.com/office/drawing/2014/main" id="{2217BF8C-145D-4E24-9DF2-6805D19DB9CE}"/>
                </a:ext>
              </a:extLst>
            </p:cNvPr>
            <p:cNvSpPr/>
            <p:nvPr/>
          </p:nvSpPr>
          <p:spPr bwMode="auto">
            <a:xfrm>
              <a:off x="9263161" y="3390900"/>
              <a:ext cx="609600" cy="304800"/>
            </a:xfrm>
            <a:prstGeom prst="rightArrow">
              <a:avLst/>
            </a:prstGeom>
            <a:solidFill>
              <a:srgbClr val="FD012B"/>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9" name="Rectangle 8">
              <a:extLst>
                <a:ext uri="{FF2B5EF4-FFF2-40B4-BE49-F238E27FC236}">
                  <a16:creationId xmlns:a16="http://schemas.microsoft.com/office/drawing/2014/main" id="{06726E9C-06AC-4D50-991A-0C6B3B3E8BDB}"/>
                </a:ext>
              </a:extLst>
            </p:cNvPr>
            <p:cNvSpPr/>
            <p:nvPr/>
          </p:nvSpPr>
          <p:spPr bwMode="auto">
            <a:xfrm>
              <a:off x="7462276" y="2624451"/>
              <a:ext cx="772648" cy="339067"/>
            </a:xfrm>
            <a:prstGeom prst="rect">
              <a:avLst/>
            </a:prstGeom>
            <a:solidFill>
              <a:srgbClr val="FD012B"/>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mn-lt"/>
                  <a:cs typeface="Arial" charset="0"/>
                </a:rPr>
                <a:t>290</a:t>
              </a:r>
              <a:r>
                <a:rPr kumimoji="0" lang="en-US" sz="1800" b="1" i="0" u="none" strike="noStrike" cap="none" normalizeH="0" baseline="30000" dirty="0">
                  <a:ln>
                    <a:noFill/>
                  </a:ln>
                  <a:solidFill>
                    <a:schemeClr val="bg1"/>
                  </a:solidFill>
                  <a:effectLst/>
                  <a:latin typeface="+mn-lt"/>
                  <a:cs typeface="Arial" charset="0"/>
                </a:rPr>
                <a:t>o</a:t>
              </a:r>
              <a:r>
                <a:rPr kumimoji="0" lang="en-US" sz="1800" b="1" i="0" u="none" strike="noStrike" cap="none" normalizeH="0" baseline="0" dirty="0">
                  <a:ln>
                    <a:noFill/>
                  </a:ln>
                  <a:solidFill>
                    <a:schemeClr val="bg1"/>
                  </a:solidFill>
                  <a:effectLst/>
                  <a:latin typeface="+mn-lt"/>
                  <a:cs typeface="Arial" charset="0"/>
                </a:rPr>
                <a:t>C</a:t>
              </a:r>
            </a:p>
          </p:txBody>
        </p:sp>
        <p:cxnSp>
          <p:nvCxnSpPr>
            <p:cNvPr id="11" name="Straight Arrow Connector 10">
              <a:extLst>
                <a:ext uri="{FF2B5EF4-FFF2-40B4-BE49-F238E27FC236}">
                  <a16:creationId xmlns:a16="http://schemas.microsoft.com/office/drawing/2014/main" id="{B783E577-6D6F-4277-9767-4C1E01D9D9B9}"/>
                </a:ext>
              </a:extLst>
            </p:cNvPr>
            <p:cNvCxnSpPr>
              <a:stCxn id="9" idx="2"/>
              <a:endCxn id="3" idx="0"/>
            </p:cNvCxnSpPr>
            <p:nvPr/>
          </p:nvCxnSpPr>
          <p:spPr bwMode="auto">
            <a:xfrm>
              <a:off x="7848600" y="2963518"/>
              <a:ext cx="0" cy="389282"/>
            </a:xfrm>
            <a:prstGeom prst="straightConnector1">
              <a:avLst/>
            </a:prstGeom>
            <a:noFill/>
            <a:ln w="57150" cap="flat" cmpd="sng" algn="ctr">
              <a:solidFill>
                <a:srgbClr val="FD012B"/>
              </a:solidFill>
              <a:prstDash val="solid"/>
              <a:round/>
              <a:headEnd type="none" w="med" len="med"/>
              <a:tailEnd type="triangle"/>
            </a:ln>
            <a:effectLst/>
          </p:spPr>
        </p:cxnSp>
        <p:sp>
          <p:nvSpPr>
            <p:cNvPr id="13" name="Rectangle 12">
              <a:extLst>
                <a:ext uri="{FF2B5EF4-FFF2-40B4-BE49-F238E27FC236}">
                  <a16:creationId xmlns:a16="http://schemas.microsoft.com/office/drawing/2014/main" id="{46A6EBDF-7300-45F0-ABCE-0AB1221026C1}"/>
                </a:ext>
              </a:extLst>
            </p:cNvPr>
            <p:cNvSpPr/>
            <p:nvPr/>
          </p:nvSpPr>
          <p:spPr bwMode="auto">
            <a:xfrm>
              <a:off x="5310471" y="2678799"/>
              <a:ext cx="1631858" cy="588366"/>
            </a:xfrm>
            <a:prstGeom prst="rect">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lang="en-US" b="0" i="0" dirty="0">
                  <a:solidFill>
                    <a:schemeClr val="tx1"/>
                  </a:solidFill>
                  <a:latin typeface="+mn-lt"/>
                  <a:cs typeface="Arial" charset="0"/>
                </a:rPr>
                <a:t>0.5 kg/s of H</a:t>
              </a:r>
              <a:r>
                <a:rPr lang="en-US" b="0" i="0" baseline="-25000" dirty="0">
                  <a:solidFill>
                    <a:schemeClr val="tx1"/>
                  </a:solidFill>
                  <a:latin typeface="+mn-lt"/>
                  <a:cs typeface="Arial" charset="0"/>
                </a:rPr>
                <a:t>2</a:t>
              </a:r>
              <a:r>
                <a:rPr lang="en-US" b="0" i="0" dirty="0">
                  <a:solidFill>
                    <a:schemeClr val="tx1"/>
                  </a:solidFill>
                  <a:latin typeface="+mn-lt"/>
                  <a:cs typeface="Arial" charset="0"/>
                </a:rPr>
                <a:t>O</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charset="0"/>
                </a:rPr>
                <a:t>50</a:t>
              </a:r>
              <a:r>
                <a:rPr kumimoji="0" lang="en-US" sz="1800" b="0" i="0" u="none" strike="noStrike" cap="none" normalizeH="0" baseline="30000" dirty="0">
                  <a:ln>
                    <a:noFill/>
                  </a:ln>
                  <a:solidFill>
                    <a:schemeClr val="tx1"/>
                  </a:solidFill>
                  <a:effectLst/>
                  <a:latin typeface="+mn-lt"/>
                  <a:cs typeface="Arial" charset="0"/>
                </a:rPr>
                <a:t>o</a:t>
              </a:r>
              <a:r>
                <a:rPr kumimoji="0" lang="en-US" sz="1800" b="0" i="0" u="none" strike="noStrike" cap="none" normalizeH="0" baseline="0" dirty="0">
                  <a:ln>
                    <a:noFill/>
                  </a:ln>
                  <a:solidFill>
                    <a:schemeClr val="tx1"/>
                  </a:solidFill>
                  <a:effectLst/>
                  <a:latin typeface="+mn-lt"/>
                  <a:cs typeface="Arial" charset="0"/>
                </a:rPr>
                <a:t>C, 2 bar</a:t>
              </a:r>
            </a:p>
          </p:txBody>
        </p:sp>
        <p:sp>
          <p:nvSpPr>
            <p:cNvPr id="14" name="Rectangle 13">
              <a:extLst>
                <a:ext uri="{FF2B5EF4-FFF2-40B4-BE49-F238E27FC236}">
                  <a16:creationId xmlns:a16="http://schemas.microsoft.com/office/drawing/2014/main" id="{D2A91D94-7BCD-4A83-A378-1DBE5E8BE717}"/>
                </a:ext>
              </a:extLst>
            </p:cNvPr>
            <p:cNvSpPr/>
            <p:nvPr/>
          </p:nvSpPr>
          <p:spPr bwMode="auto">
            <a:xfrm>
              <a:off x="9150756" y="2927183"/>
              <a:ext cx="900889" cy="339067"/>
            </a:xfrm>
            <a:prstGeom prst="rect">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lang="en-US" b="0" dirty="0" err="1">
                  <a:solidFill>
                    <a:schemeClr val="tx1"/>
                  </a:solidFill>
                  <a:latin typeface="+mn-lt"/>
                  <a:cs typeface="Arial" charset="0"/>
                </a:rPr>
                <a:t>x</a:t>
              </a:r>
              <a:r>
                <a:rPr lang="en-US" b="0" baseline="-25000" dirty="0" err="1">
                  <a:solidFill>
                    <a:schemeClr val="tx1"/>
                  </a:solidFill>
                  <a:latin typeface="+mn-lt"/>
                  <a:cs typeface="Arial" charset="0"/>
                </a:rPr>
                <a:t>out</a:t>
              </a:r>
              <a:r>
                <a:rPr lang="en-US" b="0" i="0" dirty="0">
                  <a:solidFill>
                    <a:schemeClr val="tx1"/>
                  </a:solidFill>
                  <a:latin typeface="+mn-lt"/>
                  <a:cs typeface="Arial" charset="0"/>
                </a:rPr>
                <a:t>=0.9</a:t>
              </a:r>
              <a:endParaRPr kumimoji="0" lang="en-US" sz="1800" b="0" i="0" u="none" strike="noStrike" cap="none" normalizeH="0" baseline="0" dirty="0">
                <a:ln>
                  <a:noFill/>
                </a:ln>
                <a:solidFill>
                  <a:schemeClr val="tx1"/>
                </a:solidFill>
                <a:effectLst/>
                <a:latin typeface="+mn-lt"/>
                <a:cs typeface="Arial" charset="0"/>
              </a:endParaRPr>
            </a:p>
          </p:txBody>
        </p:sp>
      </p:grpSp>
    </p:spTree>
    <p:extLst>
      <p:ext uri="{BB962C8B-B14F-4D97-AF65-F5344CB8AC3E}">
        <p14:creationId xmlns:p14="http://schemas.microsoft.com/office/powerpoint/2010/main" val="800501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D6BD2F8-6B39-46E1-9AB1-2596A8051FF8}"/>
              </a:ext>
            </a:extLst>
          </p:cNvPr>
          <p:cNvSpPr>
            <a:spLocks noGrp="1" noChangeArrowheads="1"/>
          </p:cNvSpPr>
          <p:nvPr>
            <p:ph type="title"/>
          </p:nvPr>
        </p:nvSpPr>
        <p:spPr>
          <a:xfrm>
            <a:off x="3823769" y="335097"/>
            <a:ext cx="2077493" cy="477567"/>
          </a:xfrm>
          <a:noFill/>
        </p:spPr>
        <p:txBody>
          <a:bodyPr/>
          <a:lstStyle/>
          <a:p>
            <a:r>
              <a:rPr lang="en-US" altLang="en-US" dirty="0"/>
              <a:t>Example 7.1</a:t>
            </a:r>
            <a:endParaRPr lang="en-US" altLang="en-US" sz="2800" dirty="0"/>
          </a:p>
        </p:txBody>
      </p:sp>
      <p:sp>
        <p:nvSpPr>
          <p:cNvPr id="12" name="TextBox 11">
            <a:extLst>
              <a:ext uri="{FF2B5EF4-FFF2-40B4-BE49-F238E27FC236}">
                <a16:creationId xmlns:a16="http://schemas.microsoft.com/office/drawing/2014/main" id="{7CB008F5-F172-4637-915D-0DC90BD27C48}"/>
              </a:ext>
            </a:extLst>
          </p:cNvPr>
          <p:cNvSpPr txBox="1"/>
          <p:nvPr/>
        </p:nvSpPr>
        <p:spPr>
          <a:xfrm>
            <a:off x="304800" y="838200"/>
            <a:ext cx="6400800" cy="1200329"/>
          </a:xfrm>
          <a:prstGeom prst="rect">
            <a:avLst/>
          </a:prstGeom>
          <a:solidFill>
            <a:srgbClr val="C8E1FF"/>
          </a:solidFill>
        </p:spPr>
        <p:txBody>
          <a:bodyPr wrap="square">
            <a:spAutoFit/>
          </a:bodyPr>
          <a:lstStyle/>
          <a:p>
            <a:pPr marL="0" marR="0" lvl="1" rtl="0">
              <a:spcBef>
                <a:spcPts val="0"/>
              </a:spcBef>
              <a:spcAft>
                <a:spcPts val="0"/>
              </a:spcAft>
              <a:tabLst>
                <a:tab pos="990600" algn="l"/>
              </a:tabLst>
            </a:pP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A heat reservoir at 227</a:t>
            </a:r>
            <a:r>
              <a:rPr lang="en-US" sz="1800" b="0" baseline="300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loses 600J of heat to an ambient air at 27</a:t>
            </a:r>
            <a:r>
              <a:rPr lang="en-US" sz="1800" b="0" baseline="3000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Assuming process within the reservoir is reversible (uniform </a:t>
            </a:r>
            <a:r>
              <a:rPr lang="en-US" sz="1800" b="0" i="1"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 find the entropy change of the reservoir, of air and of the whole universe.</a:t>
            </a:r>
            <a:endParaRPr lang="en-US" sz="1800" b="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nvGrpSpPr>
          <p:cNvPr id="10" name="Group 9">
            <a:extLst>
              <a:ext uri="{FF2B5EF4-FFF2-40B4-BE49-F238E27FC236}">
                <a16:creationId xmlns:a16="http://schemas.microsoft.com/office/drawing/2014/main" id="{8C88F01D-963C-4B52-994C-6ED248632AE9}"/>
              </a:ext>
            </a:extLst>
          </p:cNvPr>
          <p:cNvGrpSpPr/>
          <p:nvPr/>
        </p:nvGrpSpPr>
        <p:grpSpPr>
          <a:xfrm>
            <a:off x="7467600" y="2880360"/>
            <a:ext cx="1524000" cy="1813121"/>
            <a:chOff x="7467600" y="2880360"/>
            <a:chExt cx="1524000" cy="1813121"/>
          </a:xfrm>
        </p:grpSpPr>
        <p:sp>
          <p:nvSpPr>
            <p:cNvPr id="4" name="Rectangle 3">
              <a:extLst>
                <a:ext uri="{FF2B5EF4-FFF2-40B4-BE49-F238E27FC236}">
                  <a16:creationId xmlns:a16="http://schemas.microsoft.com/office/drawing/2014/main" id="{11B1D955-B833-4F88-A055-75AF48B9F3E5}"/>
                </a:ext>
              </a:extLst>
            </p:cNvPr>
            <p:cNvSpPr/>
            <p:nvPr/>
          </p:nvSpPr>
          <p:spPr bwMode="auto">
            <a:xfrm>
              <a:off x="7467600" y="2880360"/>
              <a:ext cx="914400" cy="548640"/>
            </a:xfrm>
            <a:prstGeom prst="rect">
              <a:avLst/>
            </a:prstGeom>
            <a:solidFill>
              <a:srgbClr val="FF0000"/>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r>
                <a:rPr kumimoji="0" lang="en-US" sz="1800" b="1" i="1" u="none" strike="noStrike" cap="none" normalizeH="0" baseline="0" dirty="0">
                  <a:ln>
                    <a:noFill/>
                  </a:ln>
                  <a:solidFill>
                    <a:schemeClr val="bg1"/>
                  </a:solidFill>
                  <a:effectLst/>
                  <a:latin typeface="Arial" charset="0"/>
                  <a:cs typeface="Arial" charset="0"/>
                </a:rPr>
                <a:t>227 </a:t>
              </a:r>
              <a:r>
                <a:rPr kumimoji="0" lang="en-US" sz="1800" b="1" i="1" u="none" strike="noStrike" cap="none" normalizeH="0" baseline="30000" dirty="0" err="1">
                  <a:ln>
                    <a:noFill/>
                  </a:ln>
                  <a:solidFill>
                    <a:schemeClr val="bg1"/>
                  </a:solidFill>
                  <a:effectLst/>
                  <a:latin typeface="Arial" charset="0"/>
                  <a:cs typeface="Arial" charset="0"/>
                </a:rPr>
                <a:t>o</a:t>
              </a:r>
              <a:r>
                <a:rPr kumimoji="0" lang="en-US" sz="1800" b="1" i="1" u="none" strike="noStrike" cap="none" normalizeH="0" baseline="0" dirty="0" err="1">
                  <a:ln>
                    <a:noFill/>
                  </a:ln>
                  <a:solidFill>
                    <a:schemeClr val="bg1"/>
                  </a:solidFill>
                  <a:effectLst/>
                  <a:latin typeface="Arial" charset="0"/>
                  <a:cs typeface="Arial" charset="0"/>
                </a:rPr>
                <a:t>C</a:t>
              </a:r>
              <a:endParaRPr kumimoji="0" lang="en-US" sz="1800" b="1" i="1" u="none" strike="noStrike" cap="none" normalizeH="0" baseline="0" dirty="0">
                <a:ln>
                  <a:noFill/>
                </a:ln>
                <a:solidFill>
                  <a:schemeClr val="bg1"/>
                </a:solidFill>
                <a:effectLst/>
                <a:latin typeface="Arial" charset="0"/>
                <a:cs typeface="Arial" charset="0"/>
              </a:endParaRPr>
            </a:p>
          </p:txBody>
        </p:sp>
        <p:sp>
          <p:nvSpPr>
            <p:cNvPr id="14" name="Rectangle 13">
              <a:extLst>
                <a:ext uri="{FF2B5EF4-FFF2-40B4-BE49-F238E27FC236}">
                  <a16:creationId xmlns:a16="http://schemas.microsoft.com/office/drawing/2014/main" id="{584D41D2-5B74-4A95-88A6-780EBA15D102}"/>
                </a:ext>
              </a:extLst>
            </p:cNvPr>
            <p:cNvSpPr/>
            <p:nvPr/>
          </p:nvSpPr>
          <p:spPr bwMode="auto">
            <a:xfrm>
              <a:off x="7467600" y="4144841"/>
              <a:ext cx="914400" cy="548640"/>
            </a:xfrm>
            <a:prstGeom prst="rect">
              <a:avLst/>
            </a:prstGeom>
            <a:solidFill>
              <a:schemeClr val="accent1">
                <a:lumMod val="75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r>
                <a:rPr kumimoji="0" lang="en-US" sz="1800" b="1" i="1" u="none" strike="noStrike" cap="none" normalizeH="0" baseline="0" dirty="0">
                  <a:ln>
                    <a:noFill/>
                  </a:ln>
                  <a:solidFill>
                    <a:schemeClr val="bg1"/>
                  </a:solidFill>
                  <a:effectLst/>
                  <a:latin typeface="Arial" charset="0"/>
                  <a:cs typeface="Arial" charset="0"/>
                </a:rPr>
                <a:t>27 </a:t>
              </a:r>
              <a:r>
                <a:rPr kumimoji="0" lang="en-US" sz="1800" b="1" i="1" u="none" strike="noStrike" cap="none" normalizeH="0" baseline="30000" dirty="0" err="1">
                  <a:ln>
                    <a:noFill/>
                  </a:ln>
                  <a:solidFill>
                    <a:schemeClr val="bg1"/>
                  </a:solidFill>
                  <a:effectLst/>
                  <a:latin typeface="Arial" charset="0"/>
                  <a:cs typeface="Arial" charset="0"/>
                </a:rPr>
                <a:t>o</a:t>
              </a:r>
              <a:r>
                <a:rPr kumimoji="0" lang="en-US" sz="1800" b="1" i="1" u="none" strike="noStrike" cap="none" normalizeH="0" baseline="0" dirty="0" err="1">
                  <a:ln>
                    <a:noFill/>
                  </a:ln>
                  <a:solidFill>
                    <a:schemeClr val="bg1"/>
                  </a:solidFill>
                  <a:effectLst/>
                  <a:latin typeface="Arial" charset="0"/>
                  <a:cs typeface="Arial" charset="0"/>
                </a:rPr>
                <a:t>C</a:t>
              </a:r>
              <a:endParaRPr kumimoji="0" lang="en-US" sz="1800" b="1" i="1" u="none" strike="noStrike" cap="none" normalizeH="0" baseline="0" dirty="0">
                <a:ln>
                  <a:noFill/>
                </a:ln>
                <a:solidFill>
                  <a:schemeClr val="bg1"/>
                </a:solidFill>
                <a:effectLst/>
                <a:latin typeface="Arial" charset="0"/>
                <a:cs typeface="Arial" charset="0"/>
              </a:endParaRPr>
            </a:p>
          </p:txBody>
        </p:sp>
        <p:sp>
          <p:nvSpPr>
            <p:cNvPr id="5" name="Arrow: Down 4">
              <a:extLst>
                <a:ext uri="{FF2B5EF4-FFF2-40B4-BE49-F238E27FC236}">
                  <a16:creationId xmlns:a16="http://schemas.microsoft.com/office/drawing/2014/main" id="{AF1929F2-128D-4C5B-A922-3CDA69FB1D12}"/>
                </a:ext>
              </a:extLst>
            </p:cNvPr>
            <p:cNvSpPr/>
            <p:nvPr/>
          </p:nvSpPr>
          <p:spPr bwMode="auto">
            <a:xfrm>
              <a:off x="7813967" y="3571247"/>
              <a:ext cx="228600" cy="457200"/>
            </a:xfrm>
            <a:prstGeom prst="downArrow">
              <a:avLst/>
            </a:prstGeom>
            <a:noFill/>
            <a:ln w="28575" cap="flat" cmpd="sng" algn="ctr">
              <a:solidFill>
                <a:srgbClr val="FF6699"/>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16" name="TextBox 15">
              <a:extLst>
                <a:ext uri="{FF2B5EF4-FFF2-40B4-BE49-F238E27FC236}">
                  <a16:creationId xmlns:a16="http://schemas.microsoft.com/office/drawing/2014/main" id="{B0486635-AE8A-49EC-B11B-CF136D8FC9AB}"/>
                </a:ext>
              </a:extLst>
            </p:cNvPr>
            <p:cNvSpPr txBox="1"/>
            <p:nvPr/>
          </p:nvSpPr>
          <p:spPr>
            <a:xfrm>
              <a:off x="7924800" y="3590702"/>
              <a:ext cx="1066800" cy="369332"/>
            </a:xfrm>
            <a:prstGeom prst="rect">
              <a:avLst/>
            </a:prstGeom>
            <a:noFill/>
          </p:spPr>
          <p:txBody>
            <a:bodyPr wrap="square">
              <a:spAutoFit/>
            </a:bodyPr>
            <a:lstStyle/>
            <a:p>
              <a:pPr marL="0" marR="0" lvl="1" algn="ctr" rtl="0">
                <a:spcBef>
                  <a:spcPts val="0"/>
                </a:spcBef>
                <a:spcAft>
                  <a:spcPts val="0"/>
                </a:spcAft>
                <a:tabLst>
                  <a:tab pos="990600" algn="l"/>
                </a:tabLst>
              </a:pPr>
              <a:r>
                <a:rPr lang="en-US" sz="1800" i="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600 J</a:t>
              </a:r>
              <a:endParaRPr lang="en-US" sz="180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sp>
        <p:nvSpPr>
          <p:cNvPr id="19" name="TextBox 18">
            <a:extLst>
              <a:ext uri="{FF2B5EF4-FFF2-40B4-BE49-F238E27FC236}">
                <a16:creationId xmlns:a16="http://schemas.microsoft.com/office/drawing/2014/main" id="{14A74EC4-47E9-4750-9075-934C08D8D29E}"/>
              </a:ext>
            </a:extLst>
          </p:cNvPr>
          <p:cNvSpPr txBox="1"/>
          <p:nvPr/>
        </p:nvSpPr>
        <p:spPr>
          <a:xfrm>
            <a:off x="304800" y="2016174"/>
            <a:ext cx="8534400" cy="2031325"/>
          </a:xfrm>
          <a:prstGeom prst="rect">
            <a:avLst/>
          </a:prstGeom>
          <a:noFill/>
          <a:ln>
            <a:solidFill>
              <a:schemeClr val="tx1"/>
            </a:solidFill>
          </a:ln>
        </p:spPr>
        <p:txBody>
          <a:bodyPr wrap="square">
            <a:spAutoFit/>
          </a:bodyPr>
          <a:lstStyle/>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 systems: 1) The heat reservoir; 2) Ambient air; 3) Universe (sum of all systems)</a:t>
            </a:r>
            <a:endParaRPr lang="en-US" sz="20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Only energy</a:t>
            </a:r>
            <a:endParaRPr lang="en-US" sz="20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Heat</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2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Heat transfer</a:t>
            </a:r>
            <a:endParaRPr lang="en-US" sz="20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Reservoir and air temperatures</a:t>
            </a:r>
            <a:endParaRPr lang="en-US" sz="20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Quantitative expression of the Second Law</a:t>
            </a:r>
            <a:endParaRPr lang="en-US" sz="20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914400" algn="justLow" rtl="0">
              <a:spcBef>
                <a:spcPts val="0"/>
              </a:spcBef>
              <a:spcAft>
                <a:spcPts val="0"/>
              </a:spcAft>
            </a:pP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yes, 1 value: Heat </a:t>
            </a:r>
            <a:endParaRPr lang="en-US" sz="20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2" name="TextBox 21">
            <a:extLst>
              <a:ext uri="{FF2B5EF4-FFF2-40B4-BE49-F238E27FC236}">
                <a16:creationId xmlns:a16="http://schemas.microsoft.com/office/drawing/2014/main" id="{B7C41258-DE3F-4A7C-9098-11E8935B95CD}"/>
              </a:ext>
            </a:extLst>
          </p:cNvPr>
          <p:cNvSpPr txBox="1"/>
          <p:nvPr/>
        </p:nvSpPr>
        <p:spPr>
          <a:xfrm>
            <a:off x="238622" y="4144841"/>
            <a:ext cx="5410200" cy="2308324"/>
          </a:xfrm>
          <a:prstGeom prst="rect">
            <a:avLst/>
          </a:prstGeom>
          <a:noFill/>
        </p:spPr>
        <p:txBody>
          <a:bodyPr wrap="square">
            <a:spAutoFit/>
          </a:bodyPr>
          <a:lstStyle/>
          <a:p>
            <a:pPr marL="58738" marR="0" algn="just" rtl="0">
              <a:spcBef>
                <a:spcPts val="0"/>
              </a:spcBef>
              <a:spcAft>
                <a:spcPts val="0"/>
              </a:spcAft>
            </a:pP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Common model to all systems: </a:t>
            </a:r>
            <a:r>
              <a:rPr lang="en-US" sz="180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800" dirty="0">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S</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80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80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80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80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2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8738" marR="0" algn="just" rtl="0">
              <a:spcBef>
                <a:spcPts val="0"/>
              </a:spcBef>
              <a:spcAft>
                <a:spcPts val="0"/>
              </a:spcAft>
            </a:pPr>
            <a:r>
              <a:rPr lang="en-US" sz="1800" b="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1: Heat reservoir:</a:t>
            </a:r>
            <a:endParaRPr lang="en-US" sz="2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8738" marR="0" algn="just" rtl="0">
              <a:spcBef>
                <a:spcPts val="0"/>
              </a:spcBef>
              <a:spcAft>
                <a:spcPts val="0"/>
              </a:spcAft>
            </a:pP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Within the reservoir </a:t>
            </a: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 (internally reversible).</a:t>
            </a:r>
            <a:endParaRPr lang="en-US" sz="20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8738" marR="0" algn="just" rtl="0">
              <a:spcBef>
                <a:spcPts val="0"/>
              </a:spcBef>
              <a:spcAft>
                <a:spcPts val="0"/>
              </a:spcAft>
              <a:buFont typeface="Symbol" panose="05050102010706020507" pitchFamily="18" charset="2"/>
              <a:buChar char="Þ"/>
            </a:pP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reservoir</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600 / (227+273) = – 1.2 J/K  </a:t>
            </a:r>
          </a:p>
          <a:p>
            <a:pPr marL="58738" marR="0" algn="just" rtl="0">
              <a:spcBef>
                <a:spcPts val="0"/>
              </a:spcBef>
              <a:spcAft>
                <a:spcPts val="0"/>
              </a:spcAft>
            </a:pP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(heat is rejected)</a:t>
            </a:r>
            <a:endParaRPr lang="en-US" sz="20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8738" marR="0" algn="just" rtl="0">
              <a:spcBef>
                <a:spcPts val="0"/>
              </a:spcBef>
              <a:spcAft>
                <a:spcPts val="0"/>
              </a:spcAft>
            </a:pPr>
            <a:r>
              <a:rPr lang="en-US" sz="1800" b="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2: Air:</a:t>
            </a:r>
            <a:endParaRPr lang="en-US" sz="2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8738" marR="0" algn="just" rtl="0">
              <a:spcBef>
                <a:spcPts val="0"/>
              </a:spcBef>
              <a:spcAft>
                <a:spcPts val="0"/>
              </a:spcAft>
            </a:pP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Within air </a:t>
            </a: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 (internally reversible).</a:t>
            </a:r>
            <a:endParaRPr lang="en-US" sz="20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58738" marR="0" algn="just" rtl="0">
              <a:spcBef>
                <a:spcPts val="0"/>
              </a:spcBef>
              <a:spcAft>
                <a:spcPts val="0"/>
              </a:spcAft>
            </a:pP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+600 / (  27+273) = +2.0 J/K  (heat is added)</a:t>
            </a:r>
            <a:endParaRPr lang="en-US" sz="20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3" name="TextBox 22">
            <a:extLst>
              <a:ext uri="{FF2B5EF4-FFF2-40B4-BE49-F238E27FC236}">
                <a16:creationId xmlns:a16="http://schemas.microsoft.com/office/drawing/2014/main" id="{48B2F523-75A1-4253-A840-D88153A4827F}"/>
              </a:ext>
            </a:extLst>
          </p:cNvPr>
          <p:cNvSpPr txBox="1"/>
          <p:nvPr/>
        </p:nvSpPr>
        <p:spPr>
          <a:xfrm>
            <a:off x="5785561" y="5098196"/>
            <a:ext cx="3898324" cy="1477328"/>
          </a:xfrm>
          <a:prstGeom prst="rect">
            <a:avLst/>
          </a:prstGeom>
          <a:noFill/>
        </p:spPr>
        <p:txBody>
          <a:bodyPr wrap="square">
            <a:spAutoFit/>
          </a:bodyPr>
          <a:lstStyle/>
          <a:p>
            <a:pPr marR="0" algn="just" rtl="0">
              <a:spcBef>
                <a:spcPts val="0"/>
              </a:spcBef>
              <a:spcAft>
                <a:spcPts val="0"/>
              </a:spcAft>
            </a:pPr>
            <a:r>
              <a:rPr lang="en-US" sz="1800" b="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3: Universe = Reservoir + Air:</a:t>
            </a:r>
            <a:endParaRPr lang="en-US" sz="2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R="0" algn="just" rtl="0">
              <a:spcBef>
                <a:spcPts val="0"/>
              </a:spcBef>
              <a:spcAft>
                <a:spcPts val="0"/>
              </a:spcAft>
            </a:pP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Total heat = 0 </a:t>
            </a:r>
          </a:p>
          <a:p>
            <a:pPr marR="0" algn="just" rtl="0">
              <a:spcBef>
                <a:spcPts val="0"/>
              </a:spcBef>
              <a:spcAft>
                <a:spcPts val="0"/>
              </a:spcAft>
            </a:pP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(no heat crossing universe boundaries).</a:t>
            </a:r>
            <a:endParaRPr lang="en-US" sz="20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R="0" algn="just" rtl="0">
              <a:spcBef>
                <a:spcPts val="0"/>
              </a:spcBef>
              <a:spcAft>
                <a:spcPts val="0"/>
              </a:spcAft>
            </a:pP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universe</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reservoir</a:t>
            </a:r>
            <a:r>
              <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800" b="0" i="0" dirty="0" err="1">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8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800" b="0"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a:t>
            </a:r>
            <a:r>
              <a:rPr lang="en-US" sz="18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 – 1.2 = 0.8 J/K &gt; 0 (irreversible process)</a:t>
            </a:r>
            <a:endParaRPr lang="en-US" sz="20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custDataLst>
      <p:tags r:id="rId1"/>
    </p:custData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2" grpId="0"/>
      <p:bldP spid="2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7F7CF-9335-49F2-90A2-D86F039C32DE}"/>
              </a:ext>
            </a:extLst>
          </p:cNvPr>
          <p:cNvSpPr>
            <a:spLocks noGrp="1"/>
          </p:cNvSpPr>
          <p:nvPr>
            <p:ph type="title"/>
          </p:nvPr>
        </p:nvSpPr>
        <p:spPr>
          <a:xfrm>
            <a:off x="3769183" y="132033"/>
            <a:ext cx="2367637" cy="477567"/>
          </a:xfrm>
        </p:spPr>
        <p:txBody>
          <a:bodyPr/>
          <a:lstStyle/>
          <a:p>
            <a:r>
              <a:rPr lang="en-US" dirty="0"/>
              <a:t>Example 7.9 b</a:t>
            </a:r>
          </a:p>
        </p:txBody>
      </p:sp>
      <p:sp>
        <p:nvSpPr>
          <p:cNvPr id="3" name="TextBox 2">
            <a:extLst>
              <a:ext uri="{FF2B5EF4-FFF2-40B4-BE49-F238E27FC236}">
                <a16:creationId xmlns:a16="http://schemas.microsoft.com/office/drawing/2014/main" id="{4105EB8E-402F-455B-84FC-DFBDDC1BF867}"/>
              </a:ext>
            </a:extLst>
          </p:cNvPr>
          <p:cNvSpPr txBox="1"/>
          <p:nvPr/>
        </p:nvSpPr>
        <p:spPr>
          <a:xfrm>
            <a:off x="304800" y="4860451"/>
            <a:ext cx="5410200" cy="1431161"/>
          </a:xfrm>
          <a:prstGeom prst="rect">
            <a:avLst/>
          </a:prstGeom>
          <a:noFill/>
        </p:spPr>
        <p:txBody>
          <a:bodyPr wrap="square">
            <a:spAutoFit/>
          </a:bodyPr>
          <a:lstStyle/>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For isobaric flow in a frictionless tube: </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a:t>
            </a: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From first law for a steady flow process:</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0.5 * (2486.4 – 209.5) = 1138.4 kW</a:t>
            </a:r>
          </a:p>
        </p:txBody>
      </p:sp>
      <p:sp>
        <p:nvSpPr>
          <p:cNvPr id="4" name="TextBox 3">
            <a:extLst>
              <a:ext uri="{FF2B5EF4-FFF2-40B4-BE49-F238E27FC236}">
                <a16:creationId xmlns:a16="http://schemas.microsoft.com/office/drawing/2014/main" id="{40A61994-69CD-40B8-923E-5211054F70E8}"/>
              </a:ext>
            </a:extLst>
          </p:cNvPr>
          <p:cNvSpPr txBox="1"/>
          <p:nvPr/>
        </p:nvSpPr>
        <p:spPr>
          <a:xfrm>
            <a:off x="304800" y="762000"/>
            <a:ext cx="5410200" cy="3908762"/>
          </a:xfrm>
          <a:prstGeom prst="rect">
            <a:avLst/>
          </a:prstGeom>
          <a:noFill/>
        </p:spPr>
        <p:txBody>
          <a:bodyPr wrap="square">
            <a:spAutoFit/>
          </a:bodyPr>
          <a:lstStyle/>
          <a:p>
            <a:pPr marR="0" algn="l" rtl="0">
              <a:spcBef>
                <a:spcPts val="60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1: </a:t>
            </a: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inlet, temperature is lower than saturation </a:t>
            </a: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the same pressure. Hence inlet fluid is in liquid state</a:t>
            </a: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Hence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209.5 kJ/kg;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703.7 J/</a:t>
            </a:r>
            <a:r>
              <a:rPr lang="en-US"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For exit conditions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2bar,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0.9: wet steam. </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120.23</a:t>
            </a:r>
            <a:r>
              <a:rPr lang="en-US"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504.68 kJ/kg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2706.6 kJ/kg; </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1.53 kJ/</a:t>
            </a:r>
            <a:r>
              <a:rPr lang="en-US"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7.1271 kJ/</a:t>
            </a:r>
            <a:r>
              <a:rPr lang="en-US"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Hence: </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2486.4 kJ/kg</a:t>
            </a:r>
          </a:p>
          <a:p>
            <a:pPr marR="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6.5674 kJ/</a:t>
            </a:r>
            <a:r>
              <a:rPr lang="en-US"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 name="TextBox 4">
            <a:extLst>
              <a:ext uri="{FF2B5EF4-FFF2-40B4-BE49-F238E27FC236}">
                <a16:creationId xmlns:a16="http://schemas.microsoft.com/office/drawing/2014/main" id="{01A0C023-80E8-44DE-A5AF-553684F362D0}"/>
              </a:ext>
            </a:extLst>
          </p:cNvPr>
          <p:cNvSpPr txBox="1"/>
          <p:nvPr/>
        </p:nvSpPr>
        <p:spPr>
          <a:xfrm>
            <a:off x="4572000" y="4419600"/>
            <a:ext cx="5410200" cy="1077218"/>
          </a:xfrm>
          <a:prstGeom prst="rect">
            <a:avLst/>
          </a:prstGeom>
          <a:noFill/>
        </p:spPr>
        <p:txBody>
          <a:bodyPr wrap="square">
            <a:spAutoFit/>
          </a:bodyPr>
          <a:lstStyle/>
          <a:p>
            <a:pPr marR="0" algn="l" rtl="0">
              <a:spcBef>
                <a:spcPts val="60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System 2: Reservoir</a:t>
            </a:r>
          </a:p>
          <a:p>
            <a:pPr marR="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res</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 1138.4 / (290+273) </a:t>
            </a:r>
          </a:p>
          <a:p>
            <a:pPr marR="0" algn="l" rtl="0">
              <a:spcBef>
                <a:spcPts val="600"/>
              </a:spcBef>
              <a:spcAft>
                <a:spcPts val="0"/>
              </a:spcAft>
            </a:pPr>
            <a:r>
              <a:rPr lang="en-US"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2.022 kW/K</a:t>
            </a:r>
          </a:p>
        </p:txBody>
      </p:sp>
      <p:grpSp>
        <p:nvGrpSpPr>
          <p:cNvPr id="6" name="Group 5">
            <a:extLst>
              <a:ext uri="{FF2B5EF4-FFF2-40B4-BE49-F238E27FC236}">
                <a16:creationId xmlns:a16="http://schemas.microsoft.com/office/drawing/2014/main" id="{96992D32-21BE-428B-B7F4-7C9718ED16F6}"/>
              </a:ext>
            </a:extLst>
          </p:cNvPr>
          <p:cNvGrpSpPr/>
          <p:nvPr/>
        </p:nvGrpSpPr>
        <p:grpSpPr>
          <a:xfrm>
            <a:off x="4953000" y="3005451"/>
            <a:ext cx="4741174" cy="1109349"/>
            <a:chOff x="5310471" y="2624451"/>
            <a:chExt cx="4741174" cy="1109349"/>
          </a:xfrm>
        </p:grpSpPr>
        <p:sp>
          <p:nvSpPr>
            <p:cNvPr id="7" name="Rectangle 6">
              <a:extLst>
                <a:ext uri="{FF2B5EF4-FFF2-40B4-BE49-F238E27FC236}">
                  <a16:creationId xmlns:a16="http://schemas.microsoft.com/office/drawing/2014/main" id="{F5B6B472-5E90-4753-AB52-986B103B7089}"/>
                </a:ext>
              </a:extLst>
            </p:cNvPr>
            <p:cNvSpPr/>
            <p:nvPr/>
          </p:nvSpPr>
          <p:spPr bwMode="auto">
            <a:xfrm>
              <a:off x="6553200" y="3352800"/>
              <a:ext cx="2590800" cy="381000"/>
            </a:xfrm>
            <a:prstGeom prst="rect">
              <a:avLst/>
            </a:prstGeom>
            <a:gradFill>
              <a:gsLst>
                <a:gs pos="0">
                  <a:schemeClr val="accent1">
                    <a:lumMod val="75000"/>
                  </a:schemeClr>
                </a:gs>
                <a:gs pos="100000">
                  <a:srgbClr val="FF0000"/>
                </a:gs>
              </a:gsLst>
              <a:lin ang="0" scaled="1"/>
            </a:gra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8" name="Arrow: Right 7">
              <a:extLst>
                <a:ext uri="{FF2B5EF4-FFF2-40B4-BE49-F238E27FC236}">
                  <a16:creationId xmlns:a16="http://schemas.microsoft.com/office/drawing/2014/main" id="{AE4B0505-A2D5-471C-8C95-EA0952B32DDA}"/>
                </a:ext>
              </a:extLst>
            </p:cNvPr>
            <p:cNvSpPr/>
            <p:nvPr/>
          </p:nvSpPr>
          <p:spPr bwMode="auto">
            <a:xfrm>
              <a:off x="5867400" y="3352800"/>
              <a:ext cx="609600" cy="304800"/>
            </a:xfrm>
            <a:prstGeom prst="rightArrow">
              <a:avLst/>
            </a:prstGeom>
            <a:solidFill>
              <a:schemeClr val="accent1">
                <a:lumMod val="75000"/>
              </a:schemeClr>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9" name="Arrow: Right 8">
              <a:extLst>
                <a:ext uri="{FF2B5EF4-FFF2-40B4-BE49-F238E27FC236}">
                  <a16:creationId xmlns:a16="http://schemas.microsoft.com/office/drawing/2014/main" id="{6A585222-1495-4D0E-861F-E1C5DF979E18}"/>
                </a:ext>
              </a:extLst>
            </p:cNvPr>
            <p:cNvSpPr/>
            <p:nvPr/>
          </p:nvSpPr>
          <p:spPr bwMode="auto">
            <a:xfrm>
              <a:off x="9263161" y="3390900"/>
              <a:ext cx="609600" cy="304800"/>
            </a:xfrm>
            <a:prstGeom prst="rightArrow">
              <a:avLst/>
            </a:prstGeom>
            <a:solidFill>
              <a:srgbClr val="FD012B"/>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10" name="Rectangle 9">
              <a:extLst>
                <a:ext uri="{FF2B5EF4-FFF2-40B4-BE49-F238E27FC236}">
                  <a16:creationId xmlns:a16="http://schemas.microsoft.com/office/drawing/2014/main" id="{85CD3D59-C7E6-45D3-9F67-480825AE7C4B}"/>
                </a:ext>
              </a:extLst>
            </p:cNvPr>
            <p:cNvSpPr/>
            <p:nvPr/>
          </p:nvSpPr>
          <p:spPr bwMode="auto">
            <a:xfrm>
              <a:off x="7462276" y="2624451"/>
              <a:ext cx="772648" cy="339067"/>
            </a:xfrm>
            <a:prstGeom prst="rect">
              <a:avLst/>
            </a:prstGeom>
            <a:solidFill>
              <a:srgbClr val="FD012B"/>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kumimoji="0" lang="en-US" sz="1800" b="1" i="0" u="none" strike="noStrike" cap="none" normalizeH="0" baseline="0" dirty="0">
                  <a:ln>
                    <a:noFill/>
                  </a:ln>
                  <a:solidFill>
                    <a:schemeClr val="bg1"/>
                  </a:solidFill>
                  <a:effectLst/>
                  <a:latin typeface="+mn-lt"/>
                  <a:cs typeface="Arial" charset="0"/>
                </a:rPr>
                <a:t>290</a:t>
              </a:r>
              <a:r>
                <a:rPr kumimoji="0" lang="en-US" sz="1800" b="1" i="0" u="none" strike="noStrike" cap="none" normalizeH="0" baseline="30000" dirty="0">
                  <a:ln>
                    <a:noFill/>
                  </a:ln>
                  <a:solidFill>
                    <a:schemeClr val="bg1"/>
                  </a:solidFill>
                  <a:effectLst/>
                  <a:latin typeface="+mn-lt"/>
                  <a:cs typeface="Arial" charset="0"/>
                </a:rPr>
                <a:t>o</a:t>
              </a:r>
              <a:r>
                <a:rPr kumimoji="0" lang="en-US" sz="1800" b="1" i="0" u="none" strike="noStrike" cap="none" normalizeH="0" baseline="0" dirty="0">
                  <a:ln>
                    <a:noFill/>
                  </a:ln>
                  <a:solidFill>
                    <a:schemeClr val="bg1"/>
                  </a:solidFill>
                  <a:effectLst/>
                  <a:latin typeface="+mn-lt"/>
                  <a:cs typeface="Arial" charset="0"/>
                </a:rPr>
                <a:t>C</a:t>
              </a:r>
            </a:p>
          </p:txBody>
        </p:sp>
        <p:cxnSp>
          <p:nvCxnSpPr>
            <p:cNvPr id="11" name="Straight Arrow Connector 10">
              <a:extLst>
                <a:ext uri="{FF2B5EF4-FFF2-40B4-BE49-F238E27FC236}">
                  <a16:creationId xmlns:a16="http://schemas.microsoft.com/office/drawing/2014/main" id="{FC53B3FC-F265-4E37-A0AB-5746E413C89D}"/>
                </a:ext>
              </a:extLst>
            </p:cNvPr>
            <p:cNvCxnSpPr>
              <a:stCxn id="10" idx="2"/>
              <a:endCxn id="7" idx="0"/>
            </p:cNvCxnSpPr>
            <p:nvPr/>
          </p:nvCxnSpPr>
          <p:spPr bwMode="auto">
            <a:xfrm>
              <a:off x="7848600" y="2963518"/>
              <a:ext cx="0" cy="389282"/>
            </a:xfrm>
            <a:prstGeom prst="straightConnector1">
              <a:avLst/>
            </a:prstGeom>
            <a:noFill/>
            <a:ln w="57150" cap="flat" cmpd="sng" algn="ctr">
              <a:solidFill>
                <a:srgbClr val="FD012B"/>
              </a:solidFill>
              <a:prstDash val="solid"/>
              <a:round/>
              <a:headEnd type="none" w="med" len="med"/>
              <a:tailEnd type="triangle"/>
            </a:ln>
            <a:effectLst/>
          </p:spPr>
        </p:cxnSp>
        <p:sp>
          <p:nvSpPr>
            <p:cNvPr id="12" name="Rectangle 11">
              <a:extLst>
                <a:ext uri="{FF2B5EF4-FFF2-40B4-BE49-F238E27FC236}">
                  <a16:creationId xmlns:a16="http://schemas.microsoft.com/office/drawing/2014/main" id="{91489AEC-CED6-45CD-9F8F-5B2EE37B2BE0}"/>
                </a:ext>
              </a:extLst>
            </p:cNvPr>
            <p:cNvSpPr/>
            <p:nvPr/>
          </p:nvSpPr>
          <p:spPr bwMode="auto">
            <a:xfrm>
              <a:off x="5310471" y="2678799"/>
              <a:ext cx="1631858" cy="588366"/>
            </a:xfrm>
            <a:prstGeom prst="rect">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lang="en-US" b="0" i="0" dirty="0">
                  <a:solidFill>
                    <a:schemeClr val="tx1"/>
                  </a:solidFill>
                  <a:latin typeface="+mn-lt"/>
                  <a:cs typeface="Arial" charset="0"/>
                </a:rPr>
                <a:t>0.5 kg/s of H</a:t>
              </a:r>
              <a:r>
                <a:rPr lang="en-US" b="0" i="0" baseline="-25000" dirty="0">
                  <a:solidFill>
                    <a:schemeClr val="tx1"/>
                  </a:solidFill>
                  <a:latin typeface="+mn-lt"/>
                  <a:cs typeface="Arial" charset="0"/>
                </a:rPr>
                <a:t>2</a:t>
              </a:r>
              <a:r>
                <a:rPr lang="en-US" b="0" i="0" dirty="0">
                  <a:solidFill>
                    <a:schemeClr val="tx1"/>
                  </a:solidFill>
                  <a:latin typeface="+mn-lt"/>
                  <a:cs typeface="Arial" charset="0"/>
                </a:rPr>
                <a:t>O</a:t>
              </a:r>
            </a:p>
            <a:p>
              <a:pPr marL="0" marR="0" indent="0" algn="ctr" defTabSz="914400" rtl="0" eaLnBrk="0" fontAlgn="base" latinLnBrk="0" hangingPunct="0">
                <a:lnSpc>
                  <a:spcPct val="90000"/>
                </a:lnSpc>
                <a:spcBef>
                  <a:spcPct val="0"/>
                </a:spcBef>
                <a:spcAft>
                  <a:spcPct val="0"/>
                </a:spcAft>
                <a:buClrTx/>
                <a:buSzTx/>
                <a:buFontTx/>
                <a:buNone/>
                <a:tabLst/>
              </a:pPr>
              <a:r>
                <a:rPr kumimoji="0" lang="en-US" sz="1800" b="0" i="0" u="none" strike="noStrike" cap="none" normalizeH="0" baseline="0" dirty="0">
                  <a:ln>
                    <a:noFill/>
                  </a:ln>
                  <a:solidFill>
                    <a:schemeClr val="tx1"/>
                  </a:solidFill>
                  <a:effectLst/>
                  <a:latin typeface="+mn-lt"/>
                  <a:cs typeface="Arial" charset="0"/>
                </a:rPr>
                <a:t>50</a:t>
              </a:r>
              <a:r>
                <a:rPr kumimoji="0" lang="en-US" sz="1800" b="0" i="0" u="none" strike="noStrike" cap="none" normalizeH="0" baseline="30000" dirty="0">
                  <a:ln>
                    <a:noFill/>
                  </a:ln>
                  <a:solidFill>
                    <a:schemeClr val="tx1"/>
                  </a:solidFill>
                  <a:effectLst/>
                  <a:latin typeface="+mn-lt"/>
                  <a:cs typeface="Arial" charset="0"/>
                </a:rPr>
                <a:t>o</a:t>
              </a:r>
              <a:r>
                <a:rPr kumimoji="0" lang="en-US" sz="1800" b="0" i="0" u="none" strike="noStrike" cap="none" normalizeH="0" baseline="0" dirty="0">
                  <a:ln>
                    <a:noFill/>
                  </a:ln>
                  <a:solidFill>
                    <a:schemeClr val="tx1"/>
                  </a:solidFill>
                  <a:effectLst/>
                  <a:latin typeface="+mn-lt"/>
                  <a:cs typeface="Arial" charset="0"/>
                </a:rPr>
                <a:t>C, 2 bar</a:t>
              </a:r>
            </a:p>
          </p:txBody>
        </p:sp>
        <p:sp>
          <p:nvSpPr>
            <p:cNvPr id="13" name="Rectangle 12">
              <a:extLst>
                <a:ext uri="{FF2B5EF4-FFF2-40B4-BE49-F238E27FC236}">
                  <a16:creationId xmlns:a16="http://schemas.microsoft.com/office/drawing/2014/main" id="{DAB4CD00-AEF6-4F15-83F1-DE30B04A4AF7}"/>
                </a:ext>
              </a:extLst>
            </p:cNvPr>
            <p:cNvSpPr/>
            <p:nvPr/>
          </p:nvSpPr>
          <p:spPr bwMode="auto">
            <a:xfrm>
              <a:off x="9150756" y="2927183"/>
              <a:ext cx="900889" cy="339067"/>
            </a:xfrm>
            <a:prstGeom prst="rect">
              <a:avLst/>
            </a:prstGeom>
            <a:no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ctr" defTabSz="914400" rtl="0" eaLnBrk="0" fontAlgn="base" latinLnBrk="0" hangingPunct="0">
                <a:lnSpc>
                  <a:spcPct val="90000"/>
                </a:lnSpc>
                <a:spcBef>
                  <a:spcPct val="0"/>
                </a:spcBef>
                <a:spcAft>
                  <a:spcPct val="0"/>
                </a:spcAft>
                <a:buClrTx/>
                <a:buSzTx/>
                <a:buFontTx/>
                <a:buNone/>
                <a:tabLst/>
              </a:pPr>
              <a:r>
                <a:rPr lang="en-US" b="0" dirty="0" err="1">
                  <a:solidFill>
                    <a:schemeClr val="tx1"/>
                  </a:solidFill>
                  <a:latin typeface="+mn-lt"/>
                  <a:cs typeface="Arial" charset="0"/>
                </a:rPr>
                <a:t>x</a:t>
              </a:r>
              <a:r>
                <a:rPr lang="en-US" b="0" baseline="-25000" dirty="0" err="1">
                  <a:solidFill>
                    <a:schemeClr val="tx1"/>
                  </a:solidFill>
                  <a:latin typeface="+mn-lt"/>
                  <a:cs typeface="Arial" charset="0"/>
                </a:rPr>
                <a:t>out</a:t>
              </a:r>
              <a:r>
                <a:rPr lang="en-US" b="0" i="0" dirty="0">
                  <a:solidFill>
                    <a:schemeClr val="tx1"/>
                  </a:solidFill>
                  <a:latin typeface="+mn-lt"/>
                  <a:cs typeface="Arial" charset="0"/>
                </a:rPr>
                <a:t>=0.9</a:t>
              </a:r>
              <a:endParaRPr kumimoji="0" lang="en-US" sz="1800" b="0" i="0" u="none" strike="noStrike" cap="none" normalizeH="0" baseline="0" dirty="0">
                <a:ln>
                  <a:noFill/>
                </a:ln>
                <a:solidFill>
                  <a:schemeClr val="tx1"/>
                </a:solidFill>
                <a:effectLst/>
                <a:latin typeface="+mn-lt"/>
                <a:cs typeface="Arial" charset="0"/>
              </a:endParaRPr>
            </a:p>
          </p:txBody>
        </p:sp>
      </p:grpSp>
    </p:spTree>
    <p:custDataLst>
      <p:tags r:id="rId1"/>
    </p:custDataLst>
    <p:extLst>
      <p:ext uri="{BB962C8B-B14F-4D97-AF65-F5344CB8AC3E}">
        <p14:creationId xmlns:p14="http://schemas.microsoft.com/office/powerpoint/2010/main" val="1738937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5C70D-F1F6-4126-A6B2-AFD6A22DEDEB}"/>
              </a:ext>
            </a:extLst>
          </p:cNvPr>
          <p:cNvSpPr>
            <a:spLocks noGrp="1"/>
          </p:cNvSpPr>
          <p:nvPr>
            <p:ph type="title"/>
          </p:nvPr>
        </p:nvSpPr>
        <p:spPr>
          <a:xfrm>
            <a:off x="3790023" y="132033"/>
            <a:ext cx="2325959" cy="477567"/>
          </a:xfrm>
        </p:spPr>
        <p:txBody>
          <a:bodyPr/>
          <a:lstStyle/>
          <a:p>
            <a:r>
              <a:rPr lang="en-US" dirty="0"/>
              <a:t>Example 7.9 c</a:t>
            </a:r>
          </a:p>
        </p:txBody>
      </p:sp>
      <p:sp>
        <p:nvSpPr>
          <p:cNvPr id="4" name="TextBox 3">
            <a:extLst>
              <a:ext uri="{FF2B5EF4-FFF2-40B4-BE49-F238E27FC236}">
                <a16:creationId xmlns:a16="http://schemas.microsoft.com/office/drawing/2014/main" id="{4D7ECC39-D918-4094-BA9A-468476A1FAB2}"/>
              </a:ext>
            </a:extLst>
          </p:cNvPr>
          <p:cNvSpPr txBox="1"/>
          <p:nvPr/>
        </p:nvSpPr>
        <p:spPr>
          <a:xfrm>
            <a:off x="228600" y="1143000"/>
            <a:ext cx="9220200" cy="4970591"/>
          </a:xfrm>
          <a:prstGeom prst="rect">
            <a:avLst/>
          </a:prstGeom>
          <a:noFill/>
        </p:spPr>
        <p:txBody>
          <a:bodyPr wrap="square">
            <a:spAutoFit/>
          </a:bodyPr>
          <a:lstStyle/>
          <a:p>
            <a:pPr marL="457200" marR="0" indent="0" algn="l" rtl="0">
              <a:spcBef>
                <a:spcPts val="600"/>
              </a:spcBef>
              <a:spcAft>
                <a:spcPts val="0"/>
              </a:spcAft>
            </a:pPr>
            <a:r>
              <a:rPr lang="en-US"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 3 : Universe</a:t>
            </a:r>
          </a:p>
          <a:p>
            <a:pPr marL="457200" marR="0" indent="0" algn="l" rtl="0">
              <a:spcBef>
                <a:spcPts val="600"/>
              </a:spcBef>
              <a:spcAft>
                <a:spcPts val="0"/>
              </a:spcAft>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Rate of entropy production:</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Rate of entropy production is the total rate of entropy increase of the universe</a:t>
            </a:r>
          </a:p>
          <a:p>
            <a:pPr marL="457200" marR="0" indent="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It is composed of two components: change in Reservoir + change in Steam</a:t>
            </a:r>
          </a:p>
          <a:p>
            <a:pPr marL="342900" marR="0" lvl="0" indent="-342900" algn="l" rtl="0">
              <a:spcBef>
                <a:spcPts val="600"/>
              </a:spcBef>
              <a:spcAft>
                <a:spcPts val="0"/>
              </a:spcAft>
              <a:buFont typeface="Symbol" panose="05050102010706020507" pitchFamily="18" charset="2"/>
              <a:buChar char=""/>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Entropy change of the heat reservoir: – 2.022 kW/K</a:t>
            </a:r>
          </a:p>
          <a:p>
            <a:pPr marL="342900" marR="0" lvl="0" indent="-342900" algn="l" rtl="0">
              <a:spcBef>
                <a:spcPts val="600"/>
              </a:spcBef>
              <a:spcAft>
                <a:spcPts val="0"/>
              </a:spcAft>
              <a:buFont typeface="Symbol" panose="05050102010706020507" pitchFamily="18" charset="2"/>
              <a:buChar char=""/>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Entropy change of steam: </a:t>
            </a:r>
          </a:p>
          <a:p>
            <a:pPr marL="685800" marR="0" indent="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latter is composed of two parts: steam inside tube and steam outside tube</a:t>
            </a:r>
          </a:p>
          <a:p>
            <a:pPr marL="742950" marR="0" lvl="1" indent="-285750" algn="l" rtl="0">
              <a:spcBef>
                <a:spcPts val="600"/>
              </a:spcBef>
              <a:spcAft>
                <a:spcPts val="0"/>
              </a:spcAft>
              <a:buFont typeface="Courier New" panose="02070309020205020404" pitchFamily="49" charset="0"/>
              <a:buChar char="o"/>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 inside the tube</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Inside the tube: </a:t>
            </a: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dS</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/dt</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 because steady state</a:t>
            </a:r>
          </a:p>
          <a:p>
            <a:pPr marL="742950" marR="0" lvl="1" indent="-285750" algn="l" rtl="0">
              <a:spcBef>
                <a:spcPts val="600"/>
              </a:spcBef>
              <a:spcAft>
                <a:spcPts val="0"/>
              </a:spcAft>
              <a:buFont typeface="Courier New" panose="02070309020205020404" pitchFamily="49" charset="0"/>
              <a:buChar char="o"/>
            </a:pP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 outside the tube</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457200" algn="l" rtl="0">
              <a:spcBef>
                <a:spcPts val="600"/>
              </a:spcBef>
              <a:spcAft>
                <a:spcPts val="0"/>
              </a:spcAft>
            </a:pP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Outside the tube: 0.5 kg/s have changed their entropy from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to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457200" algn="l" rtl="0">
              <a:spcBef>
                <a:spcPts val="600"/>
              </a:spcBef>
              <a:spcAft>
                <a:spcPts val="0"/>
              </a:spcAft>
            </a:pP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0.5*(6.5674 - 703.7/1000) = 2.932 kW/K</a:t>
            </a:r>
          </a:p>
          <a:p>
            <a:pPr marL="457200" marR="0" indent="0" algn="l" rtl="0">
              <a:spcBef>
                <a:spcPts val="600"/>
              </a:spcBef>
              <a:spcAft>
                <a:spcPts val="0"/>
              </a:spcAft>
            </a:pPr>
            <a:r>
              <a:rPr lang="en-US" b="0" u="sng"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b="0" u="sng"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Total rate of entropy production is:</a:t>
            </a:r>
            <a:endPar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457200" marR="0" indent="457200" algn="l" rtl="0">
              <a:spcBef>
                <a:spcPts val="600"/>
              </a:spcBef>
              <a:spcAft>
                <a:spcPts val="0"/>
              </a:spcAft>
            </a:pPr>
            <a:r>
              <a:rPr lang="en-US"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irrev</a:t>
            </a:r>
            <a:r>
              <a:rPr lang="en-US"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2.932 – 2.022 = 0.91 kW/K</a:t>
            </a:r>
          </a:p>
        </p:txBody>
      </p:sp>
    </p:spTree>
    <p:extLst>
      <p:ext uri="{BB962C8B-B14F-4D97-AF65-F5344CB8AC3E}">
        <p14:creationId xmlns:p14="http://schemas.microsoft.com/office/powerpoint/2010/main" val="2587012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3" name="Straight Connector 52">
            <a:extLst>
              <a:ext uri="{FF2B5EF4-FFF2-40B4-BE49-F238E27FC236}">
                <a16:creationId xmlns:a16="http://schemas.microsoft.com/office/drawing/2014/main" id="{1CA91A80-3F19-473B-B63C-FBE25B2895C5}"/>
              </a:ext>
            </a:extLst>
          </p:cNvPr>
          <p:cNvCxnSpPr>
            <a:cxnSpLocks/>
          </p:cNvCxnSpPr>
          <p:nvPr/>
        </p:nvCxnSpPr>
        <p:spPr>
          <a:xfrm flipV="1">
            <a:off x="6943719" y="5276924"/>
            <a:ext cx="2019861" cy="7246"/>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8" name="Rectangle 38">
            <a:extLst>
              <a:ext uri="{FF2B5EF4-FFF2-40B4-BE49-F238E27FC236}">
                <a16:creationId xmlns:a16="http://schemas.microsoft.com/office/drawing/2014/main" id="{A0AE55F4-BF3A-48AF-90B9-7F0CDF73BAF7}"/>
              </a:ext>
            </a:extLst>
          </p:cNvPr>
          <p:cNvSpPr>
            <a:spLocks noChangeArrowheads="1"/>
          </p:cNvSpPr>
          <p:nvPr/>
        </p:nvSpPr>
        <p:spPr bwMode="auto">
          <a:xfrm>
            <a:off x="123985" y="789228"/>
            <a:ext cx="9224660" cy="2308324"/>
          </a:xfrm>
          <a:prstGeom prst="rect">
            <a:avLst/>
          </a:prstGeom>
          <a:solidFill>
            <a:srgbClr val="C8E1FF"/>
          </a:solidFill>
          <a:ln>
            <a:noFill/>
          </a:ln>
          <a:effectLst/>
        </p:spPr>
        <p:txBody>
          <a:bodyPr vert="horz" wrap="square" lIns="91440" tIns="45720" rIns="91440" bIns="45720" numCol="1" anchor="ctr" anchorCtr="0" compatLnSpc="1">
            <a:prstTxWarp prst="textNoShape">
              <a:avLst/>
            </a:prstTxWarp>
            <a:spAutoFit/>
          </a:bodyPr>
          <a:lstStyle>
            <a:lvl1pPr>
              <a:tabLst>
                <a:tab pos="990600" algn="l"/>
              </a:tabLst>
              <a:defRPr>
                <a:solidFill>
                  <a:schemeClr val="tx1"/>
                </a:solidFill>
                <a:latin typeface="Arial" panose="020B0604020202020204" pitchFamily="34" charset="0"/>
              </a:defRPr>
            </a:lvl1pPr>
            <a:lvl2pPr>
              <a:tabLst>
                <a:tab pos="990600" algn="l"/>
              </a:tabLst>
              <a:defRPr>
                <a:solidFill>
                  <a:schemeClr val="tx1"/>
                </a:solidFill>
                <a:latin typeface="Arial" panose="020B0604020202020204" pitchFamily="34" charset="0"/>
              </a:defRPr>
            </a:lvl2pPr>
            <a:lvl3pPr>
              <a:tabLst>
                <a:tab pos="990600" algn="l"/>
              </a:tabLst>
              <a:defRPr>
                <a:solidFill>
                  <a:schemeClr val="tx1"/>
                </a:solidFill>
                <a:latin typeface="Arial" panose="020B0604020202020204" pitchFamily="34" charset="0"/>
              </a:defRPr>
            </a:lvl3pPr>
            <a:lvl4pPr>
              <a:tabLst>
                <a:tab pos="990600" algn="l"/>
              </a:tabLst>
              <a:defRPr>
                <a:solidFill>
                  <a:schemeClr val="tx1"/>
                </a:solidFill>
                <a:latin typeface="Arial" panose="020B0604020202020204" pitchFamily="34" charset="0"/>
              </a:defRPr>
            </a:lvl4pPr>
            <a:lvl5pPr>
              <a:tabLst>
                <a:tab pos="990600" algn="l"/>
              </a:tabLst>
              <a:defRPr>
                <a:solidFill>
                  <a:schemeClr val="tx1"/>
                </a:solidFill>
                <a:latin typeface="Arial" panose="020B0604020202020204" pitchFamily="34" charset="0"/>
              </a:defRPr>
            </a:lvl5pPr>
            <a:lvl6pPr eaLnBrk="0" fontAlgn="base" hangingPunct="0">
              <a:spcBef>
                <a:spcPct val="0"/>
              </a:spcBef>
              <a:spcAft>
                <a:spcPct val="0"/>
              </a:spcAft>
              <a:tabLst>
                <a:tab pos="990600" algn="l"/>
              </a:tabLst>
              <a:defRPr>
                <a:solidFill>
                  <a:schemeClr val="tx1"/>
                </a:solidFill>
                <a:latin typeface="Arial" panose="020B0604020202020204" pitchFamily="34" charset="0"/>
              </a:defRPr>
            </a:lvl6pPr>
            <a:lvl7pPr eaLnBrk="0" fontAlgn="base" hangingPunct="0">
              <a:spcBef>
                <a:spcPct val="0"/>
              </a:spcBef>
              <a:spcAft>
                <a:spcPct val="0"/>
              </a:spcAft>
              <a:tabLst>
                <a:tab pos="990600" algn="l"/>
              </a:tabLst>
              <a:defRPr>
                <a:solidFill>
                  <a:schemeClr val="tx1"/>
                </a:solidFill>
                <a:latin typeface="Arial" panose="020B0604020202020204" pitchFamily="34" charset="0"/>
              </a:defRPr>
            </a:lvl7pPr>
            <a:lvl8pPr eaLnBrk="0" fontAlgn="base" hangingPunct="0">
              <a:spcBef>
                <a:spcPct val="0"/>
              </a:spcBef>
              <a:spcAft>
                <a:spcPct val="0"/>
              </a:spcAft>
              <a:tabLst>
                <a:tab pos="990600" algn="l"/>
              </a:tabLst>
              <a:defRPr>
                <a:solidFill>
                  <a:schemeClr val="tx1"/>
                </a:solidFill>
                <a:latin typeface="Arial" panose="020B0604020202020204" pitchFamily="34" charset="0"/>
              </a:defRPr>
            </a:lvl8pPr>
            <a:lvl9pPr eaLnBrk="0" fontAlgn="base" hangingPunct="0">
              <a:spcBef>
                <a:spcPct val="0"/>
              </a:spcBef>
              <a:spcAft>
                <a:spcPct val="0"/>
              </a:spcAft>
              <a:tabLst>
                <a:tab pos="9906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A cycle is performed on 1 kg of air as shown in figure. Process 12: Reversible isobaric heating from 11 bar and 60 </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º</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C to 280 </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º</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C; Process 23: Irreversible adiabatic expansion to 0.7 bar and 4.5 </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º</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C; Process 34: Reversible isothermal cooling; Process 41: Isentropic compression. Calculate the entropy change, the internal entropy production and </a:t>
            </a:r>
            <a:r>
              <a:rPr kumimoji="0" lang="en-US" altLang="en-US" b="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Ʃ</a:t>
            </a:r>
            <a:r>
              <a:rPr kumimoji="0" lang="en-US" altLang="en-US" b="0" u="none" strike="noStrike" cap="none" normalizeH="0" baseline="-30000" dirty="0" err="1">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i</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 q</a:t>
            </a:r>
            <a:r>
              <a:rPr kumimoji="0" lang="en-US" altLang="en-US" b="0" u="none" strike="noStrike" cap="none" normalizeH="0" baseline="-3000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i</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 /</a:t>
            </a:r>
            <a:r>
              <a:rPr kumimoji="0" lang="en-US" altLang="en-US" b="0" u="none" strike="noStrike" cap="none" normalizeH="0" baseline="0" dirty="0" err="1">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T</a:t>
            </a:r>
            <a:r>
              <a:rPr kumimoji="0" lang="en-US" altLang="en-US" b="0" u="none" strike="noStrike" cap="none" normalizeH="0" baseline="-30000" dirty="0" err="1">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i</a:t>
            </a:r>
            <a:r>
              <a:rPr kumimoji="0" lang="en-US" altLang="en-US" b="0" u="none" strike="noStrike" cap="none" normalizeH="0" baseline="0" dirty="0">
                <a:ln>
                  <a:noFill/>
                </a:ln>
                <a:solidFill>
                  <a:srgbClr val="000000"/>
                </a:solidFill>
                <a:effectLst/>
                <a:latin typeface="Arial" panose="020B0604020202020204" pitchFamily="34" charset="0"/>
                <a:ea typeface="Times New Roman" panose="02020603050405020304" pitchFamily="18" charset="0"/>
                <a:cs typeface="Simplified Arabic" panose="02020603050405020304" pitchFamily="18" charset="-78"/>
              </a:rPr>
              <a:t> for each process as well as for the cycle, assuming that air behaves as: a) Ideal gas; b) Semi-ideal gas. Find also the efficiency of the cycle 1234 and that of the reversible cycle 123'4, and compare both to the Carnot's efficiency between the same maximum and minimum temperature </a:t>
            </a:r>
            <a:endParaRPr kumimoji="0" lang="en-US" altLang="en-US" b="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p:txBody>
      </p:sp>
      <p:sp>
        <p:nvSpPr>
          <p:cNvPr id="2" name="Title 1">
            <a:extLst>
              <a:ext uri="{FF2B5EF4-FFF2-40B4-BE49-F238E27FC236}">
                <a16:creationId xmlns:a16="http://schemas.microsoft.com/office/drawing/2014/main" id="{B59730A5-CA98-4673-B1FB-64227D89FB9D}"/>
              </a:ext>
            </a:extLst>
          </p:cNvPr>
          <p:cNvSpPr>
            <a:spLocks noGrp="1"/>
          </p:cNvSpPr>
          <p:nvPr>
            <p:ph type="title"/>
          </p:nvPr>
        </p:nvSpPr>
        <p:spPr>
          <a:xfrm>
            <a:off x="3778017" y="331923"/>
            <a:ext cx="2346797" cy="477567"/>
          </a:xfrm>
        </p:spPr>
        <p:txBody>
          <a:bodyPr/>
          <a:lstStyle/>
          <a:p>
            <a:r>
              <a:rPr lang="en-US" dirty="0"/>
              <a:t>Example 7.2 a</a:t>
            </a:r>
          </a:p>
        </p:txBody>
      </p:sp>
      <p:sp>
        <p:nvSpPr>
          <p:cNvPr id="23" name="TextBox 18">
            <a:extLst>
              <a:ext uri="{FF2B5EF4-FFF2-40B4-BE49-F238E27FC236}">
                <a16:creationId xmlns:a16="http://schemas.microsoft.com/office/drawing/2014/main" id="{11AC9656-94B9-4769-AC01-DE1CEB9072FE}"/>
              </a:ext>
            </a:extLst>
          </p:cNvPr>
          <p:cNvSpPr txBox="1"/>
          <p:nvPr/>
        </p:nvSpPr>
        <p:spPr>
          <a:xfrm>
            <a:off x="6416816" y="3427379"/>
            <a:ext cx="603050" cy="461665"/>
          </a:xfrm>
          <a:prstGeom prst="rect">
            <a:avLst/>
          </a:prstGeom>
          <a:noFill/>
        </p:spPr>
        <p:txBody>
          <a:bodyPr wrap="none" rtlCol="0">
            <a:spAutoFit/>
          </a:bodyPr>
          <a:lstStyle/>
          <a:p>
            <a:pPr marL="0" marR="0" indent="228600" algn="justLow" rtl="0">
              <a:spcBef>
                <a:spcPts val="0"/>
              </a:spcBef>
              <a:spcAft>
                <a:spcPts val="0"/>
              </a:spcAft>
            </a:pPr>
            <a:r>
              <a:rPr lang="en-US"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4" name="TextBox 19">
            <a:extLst>
              <a:ext uri="{FF2B5EF4-FFF2-40B4-BE49-F238E27FC236}">
                <a16:creationId xmlns:a16="http://schemas.microsoft.com/office/drawing/2014/main" id="{91CC9A7A-1F2D-4415-A6C3-E81830B3A705}"/>
              </a:ext>
            </a:extLst>
          </p:cNvPr>
          <p:cNvSpPr txBox="1"/>
          <p:nvPr/>
        </p:nvSpPr>
        <p:spPr>
          <a:xfrm>
            <a:off x="9155775" y="5628961"/>
            <a:ext cx="304892" cy="461665"/>
          </a:xfrm>
          <a:prstGeom prst="rect">
            <a:avLst/>
          </a:prstGeom>
          <a:noFill/>
        </p:spPr>
        <p:txBody>
          <a:bodyPr wrap="none" rtlCol="0">
            <a:spAutoFit/>
          </a:bodyPr>
          <a:lstStyle/>
          <a:p>
            <a:pPr marR="0" algn="justLow" rtl="0">
              <a:spcBef>
                <a:spcPts val="0"/>
              </a:spcBef>
              <a:spcAft>
                <a:spcPts val="0"/>
              </a:spcAft>
            </a:pPr>
            <a:r>
              <a:rPr lang="en-US"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5" name="TextBox 20">
            <a:extLst>
              <a:ext uri="{FF2B5EF4-FFF2-40B4-BE49-F238E27FC236}">
                <a16:creationId xmlns:a16="http://schemas.microsoft.com/office/drawing/2014/main" id="{1F9BDF82-ED10-4807-95A2-6B828BF3CF9F}"/>
              </a:ext>
            </a:extLst>
          </p:cNvPr>
          <p:cNvSpPr txBox="1"/>
          <p:nvPr/>
        </p:nvSpPr>
        <p:spPr>
          <a:xfrm>
            <a:off x="6928963" y="4430339"/>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6" name="TextBox 21">
            <a:extLst>
              <a:ext uri="{FF2B5EF4-FFF2-40B4-BE49-F238E27FC236}">
                <a16:creationId xmlns:a16="http://schemas.microsoft.com/office/drawing/2014/main" id="{B11E2B37-2686-466C-8C11-B53B6CE4865C}"/>
              </a:ext>
            </a:extLst>
          </p:cNvPr>
          <p:cNvSpPr txBox="1"/>
          <p:nvPr/>
        </p:nvSpPr>
        <p:spPr>
          <a:xfrm>
            <a:off x="8529744" y="4037281"/>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7" name="TextBox 24">
            <a:extLst>
              <a:ext uri="{FF2B5EF4-FFF2-40B4-BE49-F238E27FC236}">
                <a16:creationId xmlns:a16="http://schemas.microsoft.com/office/drawing/2014/main" id="{B4AF7514-87AB-400A-BCE1-4451549D3793}"/>
              </a:ext>
            </a:extLst>
          </p:cNvPr>
          <p:cNvSpPr txBox="1"/>
          <p:nvPr/>
        </p:nvSpPr>
        <p:spPr>
          <a:xfrm>
            <a:off x="8725020" y="5192362"/>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8" name="TextBox 23">
            <a:extLst>
              <a:ext uri="{FF2B5EF4-FFF2-40B4-BE49-F238E27FC236}">
                <a16:creationId xmlns:a16="http://schemas.microsoft.com/office/drawing/2014/main" id="{8B9EFCC9-0475-4D9C-9F99-6E13984779B1}"/>
              </a:ext>
            </a:extLst>
          </p:cNvPr>
          <p:cNvSpPr txBox="1"/>
          <p:nvPr/>
        </p:nvSpPr>
        <p:spPr>
          <a:xfrm>
            <a:off x="8344098" y="5192362"/>
            <a:ext cx="441819" cy="461665"/>
          </a:xfrm>
          <a:prstGeom prst="rect">
            <a:avLst/>
          </a:prstGeom>
          <a:noFill/>
        </p:spPr>
        <p:txBody>
          <a:bodyPr wrap="square" rtlCol="0">
            <a:spAutoFit/>
          </a:bodyPr>
          <a:lstStyle/>
          <a:p>
            <a:pPr marR="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9" name="TextBox 22">
            <a:extLst>
              <a:ext uri="{FF2B5EF4-FFF2-40B4-BE49-F238E27FC236}">
                <a16:creationId xmlns:a16="http://schemas.microsoft.com/office/drawing/2014/main" id="{C442A17A-167B-4CFF-B29C-BF86E7A2693C}"/>
              </a:ext>
            </a:extLst>
          </p:cNvPr>
          <p:cNvSpPr txBox="1"/>
          <p:nvPr/>
        </p:nvSpPr>
        <p:spPr>
          <a:xfrm>
            <a:off x="7241062" y="5247890"/>
            <a:ext cx="338554" cy="461665"/>
          </a:xfrm>
          <a:prstGeom prst="rect">
            <a:avLst/>
          </a:prstGeom>
          <a:noFill/>
        </p:spPr>
        <p:txBody>
          <a:bodyPr wrap="none" rtlCol="0">
            <a:spAutoFit/>
          </a:bodyPr>
          <a:lstStyle/>
          <a:p>
            <a:pPr marR="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30" name="Straight Arrow Connector 29">
            <a:extLst>
              <a:ext uri="{FF2B5EF4-FFF2-40B4-BE49-F238E27FC236}">
                <a16:creationId xmlns:a16="http://schemas.microsoft.com/office/drawing/2014/main" id="{1A481D6A-1E02-40BB-8F89-88B6874FF436}"/>
              </a:ext>
            </a:extLst>
          </p:cNvPr>
          <p:cNvCxnSpPr/>
          <p:nvPr/>
        </p:nvCxnSpPr>
        <p:spPr>
          <a:xfrm>
            <a:off x="6802570" y="5741184"/>
            <a:ext cx="2422950" cy="1366"/>
          </a:xfrm>
          <a:prstGeom prst="straightConnector1">
            <a:avLst/>
          </a:prstGeom>
          <a:solidFill>
            <a:schemeClr val="bg1"/>
          </a:solidFill>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D63B3357-BCEC-47BF-B1AF-B3F33619EC2B}"/>
              </a:ext>
            </a:extLst>
          </p:cNvPr>
          <p:cNvCxnSpPr>
            <a:cxnSpLocks/>
          </p:cNvCxnSpPr>
          <p:nvPr/>
        </p:nvCxnSpPr>
        <p:spPr>
          <a:xfrm flipV="1">
            <a:off x="6932857" y="3744930"/>
            <a:ext cx="28282" cy="2193542"/>
          </a:xfrm>
          <a:prstGeom prst="straightConnector1">
            <a:avLst/>
          </a:prstGeom>
          <a:solidFill>
            <a:schemeClr val="bg1"/>
          </a:solidFill>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816A451-1940-4A37-972A-E435C6E86552}"/>
              </a:ext>
            </a:extLst>
          </p:cNvPr>
          <p:cNvCxnSpPr/>
          <p:nvPr/>
        </p:nvCxnSpPr>
        <p:spPr>
          <a:xfrm rot="5400000" flipH="1" flipV="1">
            <a:off x="7301155" y="5053070"/>
            <a:ext cx="458742" cy="1365"/>
          </a:xfrm>
          <a:prstGeom prst="line">
            <a:avLst/>
          </a:prstGeom>
          <a:solidFill>
            <a:schemeClr val="bg1"/>
          </a:solid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CEF3821-3001-4C12-8C38-1BC43836EBAC}"/>
              </a:ext>
            </a:extLst>
          </p:cNvPr>
          <p:cNvCxnSpPr/>
          <p:nvPr/>
        </p:nvCxnSpPr>
        <p:spPr>
          <a:xfrm>
            <a:off x="7522907" y="5282441"/>
            <a:ext cx="1440673" cy="1366"/>
          </a:xfrm>
          <a:prstGeom prst="line">
            <a:avLst/>
          </a:prstGeom>
          <a:solidFill>
            <a:schemeClr val="bg1"/>
          </a:solidFill>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85519F00-2CDA-46C2-95F5-52C4EE9E5C3F}"/>
              </a:ext>
            </a:extLst>
          </p:cNvPr>
          <p:cNvCxnSpPr/>
          <p:nvPr/>
        </p:nvCxnSpPr>
        <p:spPr>
          <a:xfrm rot="5400000" flipH="1" flipV="1">
            <a:off x="8242163" y="4758164"/>
            <a:ext cx="1049238" cy="683"/>
          </a:xfrm>
          <a:prstGeom prst="line">
            <a:avLst/>
          </a:prstGeom>
          <a:solidFill>
            <a:schemeClr val="bg1"/>
          </a:solidFill>
          <a:ln w="19050">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Freeform 1587">
            <a:extLst>
              <a:ext uri="{FF2B5EF4-FFF2-40B4-BE49-F238E27FC236}">
                <a16:creationId xmlns:a16="http://schemas.microsoft.com/office/drawing/2014/main" id="{452F9793-9719-4929-87B8-BF0B6038F737}"/>
              </a:ext>
            </a:extLst>
          </p:cNvPr>
          <p:cNvSpPr/>
          <p:nvPr/>
        </p:nvSpPr>
        <p:spPr>
          <a:xfrm>
            <a:off x="7527000" y="4225693"/>
            <a:ext cx="1240124" cy="593909"/>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no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36" name="Freeform 1588">
            <a:extLst>
              <a:ext uri="{FF2B5EF4-FFF2-40B4-BE49-F238E27FC236}">
                <a16:creationId xmlns:a16="http://schemas.microsoft.com/office/drawing/2014/main" id="{4F2B1188-0FB8-4A28-90DF-944A61E0E395}"/>
              </a:ext>
            </a:extLst>
          </p:cNvPr>
          <p:cNvSpPr/>
          <p:nvPr/>
        </p:nvSpPr>
        <p:spPr>
          <a:xfrm>
            <a:off x="8767124" y="4233886"/>
            <a:ext cx="167806" cy="1048556"/>
          </a:xfrm>
          <a:custGeom>
            <a:avLst/>
            <a:gdLst>
              <a:gd name="connsiteX0" fmla="*/ 0 w 195263"/>
              <a:gd name="connsiteY0" fmla="*/ 0 h 1219200"/>
              <a:gd name="connsiteX1" fmla="*/ 38100 w 195263"/>
              <a:gd name="connsiteY1" fmla="*/ 566738 h 1219200"/>
              <a:gd name="connsiteX2" fmla="*/ 90488 w 195263"/>
              <a:gd name="connsiteY2" fmla="*/ 947738 h 1219200"/>
              <a:gd name="connsiteX3" fmla="*/ 195263 w 195263"/>
              <a:gd name="connsiteY3" fmla="*/ 1219200 h 1219200"/>
            </a:gdLst>
            <a:ahLst/>
            <a:cxnLst>
              <a:cxn ang="0">
                <a:pos x="connsiteX0" y="connsiteY0"/>
              </a:cxn>
              <a:cxn ang="0">
                <a:pos x="connsiteX1" y="connsiteY1"/>
              </a:cxn>
              <a:cxn ang="0">
                <a:pos x="connsiteX2" y="connsiteY2"/>
              </a:cxn>
              <a:cxn ang="0">
                <a:pos x="connsiteX3" y="connsiteY3"/>
              </a:cxn>
            </a:cxnLst>
            <a:rect l="l" t="t" r="r" b="b"/>
            <a:pathLst>
              <a:path w="195263" h="1219200">
                <a:moveTo>
                  <a:pt x="0" y="0"/>
                </a:moveTo>
                <a:cubicBezTo>
                  <a:pt x="11509" y="204391"/>
                  <a:pt x="23019" y="408782"/>
                  <a:pt x="38100" y="566738"/>
                </a:cubicBezTo>
                <a:cubicBezTo>
                  <a:pt x="53181" y="724694"/>
                  <a:pt x="64294" y="838994"/>
                  <a:pt x="90488" y="947738"/>
                </a:cubicBezTo>
                <a:cubicBezTo>
                  <a:pt x="116682" y="1056482"/>
                  <a:pt x="155972" y="1137841"/>
                  <a:pt x="195263" y="1219200"/>
                </a:cubicBezTo>
              </a:path>
            </a:pathLst>
          </a:custGeom>
          <a:no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41" name="TextBox 40">
            <a:extLst>
              <a:ext uri="{FF2B5EF4-FFF2-40B4-BE49-F238E27FC236}">
                <a16:creationId xmlns:a16="http://schemas.microsoft.com/office/drawing/2014/main" id="{ED9354C1-3625-4660-BA35-BA8AC4693F5F}"/>
              </a:ext>
            </a:extLst>
          </p:cNvPr>
          <p:cNvSpPr txBox="1"/>
          <p:nvPr/>
        </p:nvSpPr>
        <p:spPr>
          <a:xfrm>
            <a:off x="167864" y="3116186"/>
            <a:ext cx="5947059" cy="3416320"/>
          </a:xfrm>
          <a:prstGeom prst="rect">
            <a:avLst/>
          </a:prstGeom>
          <a:noFill/>
          <a:ln>
            <a:solidFill>
              <a:schemeClr val="tx1"/>
            </a:solidFill>
          </a:ln>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Answer: </a:t>
            </a:r>
            <a:endParaRPr kumimoji="0" lang="en-US" altLang="en-US" sz="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System</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Air (closed system)</a:t>
            </a:r>
            <a:endParaRPr kumimoji="0" lang="en-US"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Conservation</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Only energy</a:t>
            </a:r>
            <a:endParaRPr kumimoji="0" lang="en-US"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Energies</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Heat, Work and Internal energy.</a:t>
            </a:r>
            <a:endParaRPr kumimoji="0" lang="en-US"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Process</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A cycle composed of 4 given processes</a:t>
            </a:r>
            <a:endParaRPr kumimoji="0" lang="en-US" altLang="en-US" sz="2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Properties</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a:t>
            </a:r>
            <a:r>
              <a:rPr kumimoji="0" lang="en-US" altLang="en-US" sz="180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State 1</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a:t>
            </a:r>
            <a:r>
              <a:rPr kumimoji="0" lang="en-US" altLang="en-US" sz="18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P</a:t>
            </a:r>
            <a:r>
              <a:rPr kumimoji="0" lang="en-US" altLang="en-US" sz="18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1</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a:t>
            </a:r>
            <a:r>
              <a:rPr kumimoji="0" lang="en-US" altLang="en-US" sz="18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T</a:t>
            </a:r>
            <a:r>
              <a:rPr kumimoji="0" lang="en-US" altLang="en-US" sz="1800" b="0" i="0" u="none" strike="noStrike" cap="none" normalizeH="0" baseline="-3000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1</a:t>
            </a:r>
            <a:r>
              <a:rPr kumimoji="0" lang="en-US" altLang="en-US" sz="1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Simplified Arabic" panose="02020603050405020304" pitchFamily="18" charset="-78"/>
              </a:rPr>
              <a:t> given </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sz="18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complete; </a:t>
            </a:r>
            <a:endPar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State 2</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given, process 1-2 isobaric: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sz="18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complete; </a:t>
            </a:r>
            <a:endPar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State 3</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given </a:t>
            </a:r>
            <a:r>
              <a:rPr kumimoji="0" lang="en-US" altLang="en-US" sz="18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complete; </a:t>
            </a:r>
            <a:endPar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State 4</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process 3-4 is isothermal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4</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Process 4-1 is isentropic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sz="1800"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4</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sz="18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complete</a:t>
            </a:r>
            <a:endPar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Model</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Second Law + ideal gas or semi-ideal gas for air</a:t>
            </a:r>
            <a:endPar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sz="180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Extensive</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yes, 1 value: mass </a:t>
            </a:r>
            <a:r>
              <a:rPr kumimoji="0" lang="en-US" altLang="en-US" sz="1800"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m</a:t>
            </a:r>
            <a:r>
              <a:rPr kumimoji="0" lang="en-US" altLang="en-US" sz="18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1kg</a:t>
            </a:r>
            <a:endParaRPr kumimoji="0" lang="en-US" altLang="en-US" sz="2000"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p:txBody>
      </p:sp>
      <p:sp>
        <p:nvSpPr>
          <p:cNvPr id="42" name="TextBox 20">
            <a:extLst>
              <a:ext uri="{FF2B5EF4-FFF2-40B4-BE49-F238E27FC236}">
                <a16:creationId xmlns:a16="http://schemas.microsoft.com/office/drawing/2014/main" id="{4FEA423F-DFD5-41FF-A7F3-6C7B3FE6CDD8}"/>
              </a:ext>
            </a:extLst>
          </p:cNvPr>
          <p:cNvSpPr txBox="1"/>
          <p:nvPr/>
        </p:nvSpPr>
        <p:spPr>
          <a:xfrm rot="20103689">
            <a:off x="7506737" y="4355150"/>
            <a:ext cx="1007520" cy="369332"/>
          </a:xfrm>
          <a:prstGeom prst="rect">
            <a:avLst/>
          </a:prstGeom>
          <a:noFill/>
        </p:spPr>
        <p:txBody>
          <a:bodyPr wrap="none" rtlCol="0">
            <a:spAutoFit/>
          </a:bodyPr>
          <a:lstStyle/>
          <a:p>
            <a:pPr marL="0" marR="0" indent="22860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11 bar</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45" name="Straight Connector 44">
            <a:extLst>
              <a:ext uri="{FF2B5EF4-FFF2-40B4-BE49-F238E27FC236}">
                <a16:creationId xmlns:a16="http://schemas.microsoft.com/office/drawing/2014/main" id="{0ECD8730-D98B-4B99-B293-3120A4829F22}"/>
              </a:ext>
            </a:extLst>
          </p:cNvPr>
          <p:cNvCxnSpPr/>
          <p:nvPr/>
        </p:nvCxnSpPr>
        <p:spPr>
          <a:xfrm>
            <a:off x="6923382" y="4831379"/>
            <a:ext cx="610986" cy="1366"/>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2C40F81-AAC8-44D1-9533-1866A89B5D21}"/>
              </a:ext>
            </a:extLst>
          </p:cNvPr>
          <p:cNvCxnSpPr>
            <a:cxnSpLocks/>
            <a:endCxn id="35" idx="4"/>
          </p:cNvCxnSpPr>
          <p:nvPr/>
        </p:nvCxnSpPr>
        <p:spPr>
          <a:xfrm>
            <a:off x="6923382" y="4223181"/>
            <a:ext cx="1843742" cy="2512"/>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1" name="TextBox 18">
            <a:extLst>
              <a:ext uri="{FF2B5EF4-FFF2-40B4-BE49-F238E27FC236}">
                <a16:creationId xmlns:a16="http://schemas.microsoft.com/office/drawing/2014/main" id="{C829F031-6BA5-444D-AAF7-0BB2BB31DB63}"/>
              </a:ext>
            </a:extLst>
          </p:cNvPr>
          <p:cNvSpPr txBox="1"/>
          <p:nvPr/>
        </p:nvSpPr>
        <p:spPr>
          <a:xfrm>
            <a:off x="6227530" y="4615059"/>
            <a:ext cx="646331"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60</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2" name="TextBox 18">
            <a:extLst>
              <a:ext uri="{FF2B5EF4-FFF2-40B4-BE49-F238E27FC236}">
                <a16:creationId xmlns:a16="http://schemas.microsoft.com/office/drawing/2014/main" id="{AE1FC7D0-4188-4016-92D7-25E8E05137D8}"/>
              </a:ext>
            </a:extLst>
          </p:cNvPr>
          <p:cNvSpPr txBox="1"/>
          <p:nvPr/>
        </p:nvSpPr>
        <p:spPr>
          <a:xfrm>
            <a:off x="6128057" y="3999080"/>
            <a:ext cx="761747"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280</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4" name="TextBox 18">
            <a:extLst>
              <a:ext uri="{FF2B5EF4-FFF2-40B4-BE49-F238E27FC236}">
                <a16:creationId xmlns:a16="http://schemas.microsoft.com/office/drawing/2014/main" id="{C06AE8B9-5B88-462F-9261-97B15CE34A41}"/>
              </a:ext>
            </a:extLst>
          </p:cNvPr>
          <p:cNvSpPr txBox="1"/>
          <p:nvPr/>
        </p:nvSpPr>
        <p:spPr>
          <a:xfrm>
            <a:off x="6282675" y="5058598"/>
            <a:ext cx="704039"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4.5</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55" name="Freeform 1587">
            <a:extLst>
              <a:ext uri="{FF2B5EF4-FFF2-40B4-BE49-F238E27FC236}">
                <a16:creationId xmlns:a16="http://schemas.microsoft.com/office/drawing/2014/main" id="{F58B2094-84CE-4ECC-828C-0E63FEEDFD57}"/>
              </a:ext>
            </a:extLst>
          </p:cNvPr>
          <p:cNvSpPr/>
          <p:nvPr/>
        </p:nvSpPr>
        <p:spPr>
          <a:xfrm>
            <a:off x="8702229" y="5033409"/>
            <a:ext cx="611788" cy="291922"/>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no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56" name="TextBox 20">
            <a:extLst>
              <a:ext uri="{FF2B5EF4-FFF2-40B4-BE49-F238E27FC236}">
                <a16:creationId xmlns:a16="http://schemas.microsoft.com/office/drawing/2014/main" id="{1AA03A3E-7681-4638-A703-36119573B920}"/>
              </a:ext>
            </a:extLst>
          </p:cNvPr>
          <p:cNvSpPr txBox="1"/>
          <p:nvPr/>
        </p:nvSpPr>
        <p:spPr>
          <a:xfrm rot="20103689">
            <a:off x="8914973" y="4733806"/>
            <a:ext cx="825867"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0.7 bar</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57" name="Straight Connector 56">
            <a:extLst>
              <a:ext uri="{FF2B5EF4-FFF2-40B4-BE49-F238E27FC236}">
                <a16:creationId xmlns:a16="http://schemas.microsoft.com/office/drawing/2014/main" id="{A27E73DF-D1E3-42DA-90BB-B70445B58B46}"/>
              </a:ext>
            </a:extLst>
          </p:cNvPr>
          <p:cNvCxnSpPr/>
          <p:nvPr/>
        </p:nvCxnSpPr>
        <p:spPr>
          <a:xfrm rot="5400000" flipH="1" flipV="1">
            <a:off x="7305680" y="5496076"/>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B7E90CCE-8A58-41A9-A9FC-F508D359BC6E}"/>
              </a:ext>
            </a:extLst>
          </p:cNvPr>
          <p:cNvCxnSpPr/>
          <p:nvPr/>
        </p:nvCxnSpPr>
        <p:spPr>
          <a:xfrm rot="5400000" flipH="1" flipV="1">
            <a:off x="8538088" y="5514664"/>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1FED2F60-89E3-4E2E-9054-D67DC4437336}"/>
              </a:ext>
            </a:extLst>
          </p:cNvPr>
          <p:cNvCxnSpPr/>
          <p:nvPr/>
        </p:nvCxnSpPr>
        <p:spPr>
          <a:xfrm rot="5400000" flipH="1" flipV="1">
            <a:off x="8717824" y="5509049"/>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60" name="Oval 59">
            <a:extLst>
              <a:ext uri="{FF2B5EF4-FFF2-40B4-BE49-F238E27FC236}">
                <a16:creationId xmlns:a16="http://schemas.microsoft.com/office/drawing/2014/main" id="{7E7EB74B-B05E-46BA-8766-F5F9BF689E65}"/>
              </a:ext>
            </a:extLst>
          </p:cNvPr>
          <p:cNvSpPr/>
          <p:nvPr/>
        </p:nvSpPr>
        <p:spPr bwMode="auto">
          <a:xfrm>
            <a:off x="7515319" y="4800300"/>
            <a:ext cx="45719" cy="45719"/>
          </a:xfrm>
          <a:prstGeom prst="ellipse">
            <a:avLst/>
          </a:prstGeom>
          <a:solidFill>
            <a:schemeClr val="tx1"/>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Tree>
    <p:extLst>
      <p:ext uri="{BB962C8B-B14F-4D97-AF65-F5344CB8AC3E}">
        <p14:creationId xmlns:p14="http://schemas.microsoft.com/office/powerpoint/2010/main" val="4263741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childTnLst>
                          </p:cTn>
                        </p:par>
                        <p:par>
                          <p:cTn id="8" fill="hold">
                            <p:stCondLst>
                              <p:cond delay="500"/>
                            </p:stCondLst>
                            <p:childTnLst>
                              <p:par>
                                <p:cTn id="9" presetID="17" presetClass="entr" presetSubtype="8" fill="hold" nodeType="afterEffect">
                                  <p:stCondLst>
                                    <p:cond delay="0"/>
                                  </p:stCondLst>
                                  <p:childTnLst>
                                    <p:set>
                                      <p:cBhvr>
                                        <p:cTn id="10" dur="1" fill="hold">
                                          <p:stCondLst>
                                            <p:cond delay="0"/>
                                          </p:stCondLst>
                                        </p:cTn>
                                        <p:tgtEl>
                                          <p:spTgt spid="46"/>
                                        </p:tgtEl>
                                        <p:attrNameLst>
                                          <p:attrName>style.visibility</p:attrName>
                                        </p:attrNameLst>
                                      </p:cBhvr>
                                      <p:to>
                                        <p:strVal val="visible"/>
                                      </p:to>
                                    </p:set>
                                    <p:anim calcmode="lin" valueType="num">
                                      <p:cBhvr>
                                        <p:cTn id="11" dur="500" fill="hold"/>
                                        <p:tgtEl>
                                          <p:spTgt spid="46"/>
                                        </p:tgtEl>
                                        <p:attrNameLst>
                                          <p:attrName>ppt_x</p:attrName>
                                        </p:attrNameLst>
                                      </p:cBhvr>
                                      <p:tavLst>
                                        <p:tav tm="0">
                                          <p:val>
                                            <p:strVal val="#ppt_x-#ppt_w/2"/>
                                          </p:val>
                                        </p:tav>
                                        <p:tav tm="100000">
                                          <p:val>
                                            <p:strVal val="#ppt_x"/>
                                          </p:val>
                                        </p:tav>
                                      </p:tavLst>
                                    </p:anim>
                                    <p:anim calcmode="lin" valueType="num">
                                      <p:cBhvr>
                                        <p:cTn id="12" dur="500" fill="hold"/>
                                        <p:tgtEl>
                                          <p:spTgt spid="46"/>
                                        </p:tgtEl>
                                        <p:attrNameLst>
                                          <p:attrName>ppt_y</p:attrName>
                                        </p:attrNameLst>
                                      </p:cBhvr>
                                      <p:tavLst>
                                        <p:tav tm="0">
                                          <p:val>
                                            <p:strVal val="#ppt_y"/>
                                          </p:val>
                                        </p:tav>
                                        <p:tav tm="100000">
                                          <p:val>
                                            <p:strVal val="#ppt_y"/>
                                          </p:val>
                                        </p:tav>
                                      </p:tavLst>
                                    </p:anim>
                                    <p:anim calcmode="lin" valueType="num">
                                      <p:cBhvr>
                                        <p:cTn id="13" dur="500" fill="hold"/>
                                        <p:tgtEl>
                                          <p:spTgt spid="46"/>
                                        </p:tgtEl>
                                        <p:attrNameLst>
                                          <p:attrName>ppt_w</p:attrName>
                                        </p:attrNameLst>
                                      </p:cBhvr>
                                      <p:tavLst>
                                        <p:tav tm="0">
                                          <p:val>
                                            <p:fltVal val="0"/>
                                          </p:val>
                                        </p:tav>
                                        <p:tav tm="100000">
                                          <p:val>
                                            <p:strVal val="#ppt_w"/>
                                          </p:val>
                                        </p:tav>
                                      </p:tavLst>
                                    </p:anim>
                                    <p:anim calcmode="lin" valueType="num">
                                      <p:cBhvr>
                                        <p:cTn id="14" dur="500" fill="hold"/>
                                        <p:tgtEl>
                                          <p:spTgt spid="46"/>
                                        </p:tgtEl>
                                        <p:attrNameLst>
                                          <p:attrName>ppt_h</p:attrName>
                                        </p:attrNameLst>
                                      </p:cBhvr>
                                      <p:tavLst>
                                        <p:tav tm="0">
                                          <p:val>
                                            <p:strVal val="#ppt_h"/>
                                          </p:val>
                                        </p:tav>
                                        <p:tav tm="100000">
                                          <p:val>
                                            <p:strVal val="#ppt_h"/>
                                          </p:val>
                                        </p:tav>
                                      </p:tavLst>
                                    </p:anim>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26"/>
                                        </p:tgtEl>
                                        <p:attrNameLst>
                                          <p:attrName>style.visibility</p:attrName>
                                        </p:attrNameLst>
                                      </p:cBhvr>
                                      <p:to>
                                        <p:strVal val="visible"/>
                                      </p:to>
                                    </p:set>
                                    <p:animEffect transition="in" filter="fade">
                                      <p:cBhvr>
                                        <p:cTn id="18" dur="500"/>
                                        <p:tgtEl>
                                          <p:spTgt spid="2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4"/>
                                        </p:tgtEl>
                                        <p:attrNameLst>
                                          <p:attrName>style.visibility</p:attrName>
                                        </p:attrNameLst>
                                      </p:cBhvr>
                                      <p:to>
                                        <p:strVal val="visible"/>
                                      </p:to>
                                    </p:set>
                                    <p:animEffect transition="in" filter="fade">
                                      <p:cBhvr>
                                        <p:cTn id="23" dur="500"/>
                                        <p:tgtEl>
                                          <p:spTgt spid="54"/>
                                        </p:tgtEl>
                                      </p:cBhvr>
                                    </p:animEffect>
                                  </p:childTnLst>
                                </p:cTn>
                              </p:par>
                            </p:childTnLst>
                          </p:cTn>
                        </p:par>
                        <p:par>
                          <p:cTn id="24" fill="hold">
                            <p:stCondLst>
                              <p:cond delay="500"/>
                            </p:stCondLst>
                            <p:childTnLst>
                              <p:par>
                                <p:cTn id="25" presetID="17" presetClass="entr" presetSubtype="8" fill="hold" nodeType="afterEffect">
                                  <p:stCondLst>
                                    <p:cond delay="0"/>
                                  </p:stCondLst>
                                  <p:childTnLst>
                                    <p:set>
                                      <p:cBhvr>
                                        <p:cTn id="26" dur="1" fill="hold">
                                          <p:stCondLst>
                                            <p:cond delay="0"/>
                                          </p:stCondLst>
                                        </p:cTn>
                                        <p:tgtEl>
                                          <p:spTgt spid="53"/>
                                        </p:tgtEl>
                                        <p:attrNameLst>
                                          <p:attrName>style.visibility</p:attrName>
                                        </p:attrNameLst>
                                      </p:cBhvr>
                                      <p:to>
                                        <p:strVal val="visible"/>
                                      </p:to>
                                    </p:set>
                                    <p:anim calcmode="lin" valueType="num">
                                      <p:cBhvr>
                                        <p:cTn id="27" dur="500" fill="hold"/>
                                        <p:tgtEl>
                                          <p:spTgt spid="53"/>
                                        </p:tgtEl>
                                        <p:attrNameLst>
                                          <p:attrName>ppt_x</p:attrName>
                                        </p:attrNameLst>
                                      </p:cBhvr>
                                      <p:tavLst>
                                        <p:tav tm="0">
                                          <p:val>
                                            <p:strVal val="#ppt_x-#ppt_w/2"/>
                                          </p:val>
                                        </p:tav>
                                        <p:tav tm="100000">
                                          <p:val>
                                            <p:strVal val="#ppt_x"/>
                                          </p:val>
                                        </p:tav>
                                      </p:tavLst>
                                    </p:anim>
                                    <p:anim calcmode="lin" valueType="num">
                                      <p:cBhvr>
                                        <p:cTn id="28" dur="500" fill="hold"/>
                                        <p:tgtEl>
                                          <p:spTgt spid="53"/>
                                        </p:tgtEl>
                                        <p:attrNameLst>
                                          <p:attrName>ppt_y</p:attrName>
                                        </p:attrNameLst>
                                      </p:cBhvr>
                                      <p:tavLst>
                                        <p:tav tm="0">
                                          <p:val>
                                            <p:strVal val="#ppt_y"/>
                                          </p:val>
                                        </p:tav>
                                        <p:tav tm="100000">
                                          <p:val>
                                            <p:strVal val="#ppt_y"/>
                                          </p:val>
                                        </p:tav>
                                      </p:tavLst>
                                    </p:anim>
                                    <p:anim calcmode="lin" valueType="num">
                                      <p:cBhvr>
                                        <p:cTn id="29" dur="500" fill="hold"/>
                                        <p:tgtEl>
                                          <p:spTgt spid="53"/>
                                        </p:tgtEl>
                                        <p:attrNameLst>
                                          <p:attrName>ppt_w</p:attrName>
                                        </p:attrNameLst>
                                      </p:cBhvr>
                                      <p:tavLst>
                                        <p:tav tm="0">
                                          <p:val>
                                            <p:fltVal val="0"/>
                                          </p:val>
                                        </p:tav>
                                        <p:tav tm="100000">
                                          <p:val>
                                            <p:strVal val="#ppt_w"/>
                                          </p:val>
                                        </p:tav>
                                      </p:tavLst>
                                    </p:anim>
                                    <p:anim calcmode="lin" valueType="num">
                                      <p:cBhvr>
                                        <p:cTn id="30" dur="500" fill="hold"/>
                                        <p:tgtEl>
                                          <p:spTgt spid="53"/>
                                        </p:tgtEl>
                                        <p:attrNameLst>
                                          <p:attrName>ppt_h</p:attrName>
                                        </p:attrNameLst>
                                      </p:cBhvr>
                                      <p:tavLst>
                                        <p:tav tm="0">
                                          <p:val>
                                            <p:strVal val="#ppt_h"/>
                                          </p:val>
                                        </p:tav>
                                        <p:tav tm="100000">
                                          <p:val>
                                            <p:strVal val="#ppt_h"/>
                                          </p:val>
                                        </p:tav>
                                      </p:tavLst>
                                    </p:anim>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55"/>
                                        </p:tgtEl>
                                        <p:attrNameLst>
                                          <p:attrName>style.visibility</p:attrName>
                                        </p:attrNameLst>
                                      </p:cBhvr>
                                      <p:to>
                                        <p:strVal val="visible"/>
                                      </p:to>
                                    </p:set>
                                    <p:animEffect transition="in" filter="fade">
                                      <p:cBhvr>
                                        <p:cTn id="34" dur="500"/>
                                        <p:tgtEl>
                                          <p:spTgt spid="55"/>
                                        </p:tgtEl>
                                      </p:cBhvr>
                                    </p:animEffect>
                                  </p:childTnLst>
                                </p:cTn>
                              </p:par>
                            </p:childTnLst>
                          </p:cTn>
                        </p:par>
                        <p:par>
                          <p:cTn id="35" fill="hold">
                            <p:stCondLst>
                              <p:cond delay="1500"/>
                            </p:stCondLst>
                            <p:childTnLst>
                              <p:par>
                                <p:cTn id="36" presetID="10" presetClass="entr" presetSubtype="0" fill="hold" grpId="0" nodeType="afterEffect">
                                  <p:stCondLst>
                                    <p:cond delay="0"/>
                                  </p:stCondLst>
                                  <p:childTnLst>
                                    <p:set>
                                      <p:cBhvr>
                                        <p:cTn id="37" dur="1" fill="hold">
                                          <p:stCondLst>
                                            <p:cond delay="0"/>
                                          </p:stCondLst>
                                        </p:cTn>
                                        <p:tgtEl>
                                          <p:spTgt spid="56"/>
                                        </p:tgtEl>
                                        <p:attrNameLst>
                                          <p:attrName>style.visibility</p:attrName>
                                        </p:attrNameLst>
                                      </p:cBhvr>
                                      <p:to>
                                        <p:strVal val="visible"/>
                                      </p:to>
                                    </p:set>
                                    <p:animEffect transition="in" filter="fade">
                                      <p:cBhvr>
                                        <p:cTn id="38" dur="500"/>
                                        <p:tgtEl>
                                          <p:spTgt spid="56"/>
                                        </p:tgtEl>
                                      </p:cBhvr>
                                    </p:animEffect>
                                  </p:childTnLst>
                                </p:cTn>
                              </p:par>
                            </p:childTnLst>
                          </p:cTn>
                        </p:par>
                        <p:par>
                          <p:cTn id="39" fill="hold">
                            <p:stCondLst>
                              <p:cond delay="2000"/>
                            </p:stCondLst>
                            <p:childTnLst>
                              <p:par>
                                <p:cTn id="40" presetID="10" presetClass="entr" presetSubtype="0" fill="hold" grpId="0" nodeType="afterEffect">
                                  <p:stCondLst>
                                    <p:cond delay="0"/>
                                  </p:stCondLst>
                                  <p:childTnLst>
                                    <p:set>
                                      <p:cBhvr>
                                        <p:cTn id="41" dur="1" fill="hold">
                                          <p:stCondLst>
                                            <p:cond delay="0"/>
                                          </p:stCondLst>
                                        </p:cTn>
                                        <p:tgtEl>
                                          <p:spTgt spid="27"/>
                                        </p:tgtEl>
                                        <p:attrNameLst>
                                          <p:attrName>style.visibility</p:attrName>
                                        </p:attrNameLst>
                                      </p:cBhvr>
                                      <p:to>
                                        <p:strVal val="visible"/>
                                      </p:to>
                                    </p:set>
                                    <p:animEffect transition="in" filter="fade">
                                      <p:cBhvr>
                                        <p:cTn id="42" dur="500"/>
                                        <p:tgtEl>
                                          <p:spTgt spid="27"/>
                                        </p:tgtEl>
                                      </p:cBhvr>
                                    </p:animEffect>
                                  </p:childTnLst>
                                </p:cTn>
                              </p:par>
                            </p:childTnLst>
                          </p:cTn>
                        </p:par>
                        <p:par>
                          <p:cTn id="43" fill="hold">
                            <p:stCondLst>
                              <p:cond delay="2500"/>
                            </p:stCondLst>
                            <p:childTnLst>
                              <p:par>
                                <p:cTn id="44" presetID="10" presetClass="entr" presetSubtype="0" fill="hold" nodeType="afterEffect">
                                  <p:stCondLst>
                                    <p:cond delay="0"/>
                                  </p:stCondLst>
                                  <p:childTnLst>
                                    <p:set>
                                      <p:cBhvr>
                                        <p:cTn id="45" dur="1" fill="hold">
                                          <p:stCondLst>
                                            <p:cond delay="0"/>
                                          </p:stCondLst>
                                        </p:cTn>
                                        <p:tgtEl>
                                          <p:spTgt spid="59"/>
                                        </p:tgtEl>
                                        <p:attrNameLst>
                                          <p:attrName>style.visibility</p:attrName>
                                        </p:attrNameLst>
                                      </p:cBhvr>
                                      <p:to>
                                        <p:strVal val="visible"/>
                                      </p:to>
                                    </p:set>
                                    <p:animEffect transition="in" filter="fade">
                                      <p:cBhvr>
                                        <p:cTn id="46" dur="500"/>
                                        <p:tgtEl>
                                          <p:spTgt spid="59"/>
                                        </p:tgtEl>
                                      </p:cBhvr>
                                    </p:animEffect>
                                  </p:childTnLst>
                                </p:cTn>
                              </p:par>
                            </p:childTnLst>
                          </p:cTn>
                        </p:par>
                      </p:childTnLst>
                    </p:cTn>
                  </p:par>
                  <p:par>
                    <p:cTn id="47" fill="hold">
                      <p:stCondLst>
                        <p:cond delay="indefinite"/>
                      </p:stCondLst>
                      <p:childTnLst>
                        <p:par>
                          <p:cTn id="48" fill="hold">
                            <p:stCondLst>
                              <p:cond delay="0"/>
                            </p:stCondLst>
                            <p:childTnLst>
                              <p:par>
                                <p:cTn id="49" presetID="17" presetClass="entr" presetSubtype="1" fill="hold" grpId="0" nodeType="clickEffect">
                                  <p:stCondLst>
                                    <p:cond delay="0"/>
                                  </p:stCondLst>
                                  <p:childTnLst>
                                    <p:set>
                                      <p:cBhvr>
                                        <p:cTn id="50" dur="1" fill="hold">
                                          <p:stCondLst>
                                            <p:cond delay="0"/>
                                          </p:stCondLst>
                                        </p:cTn>
                                        <p:tgtEl>
                                          <p:spTgt spid="36"/>
                                        </p:tgtEl>
                                        <p:attrNameLst>
                                          <p:attrName>style.visibility</p:attrName>
                                        </p:attrNameLst>
                                      </p:cBhvr>
                                      <p:to>
                                        <p:strVal val="visible"/>
                                      </p:to>
                                    </p:set>
                                    <p:anim calcmode="lin" valueType="num">
                                      <p:cBhvr>
                                        <p:cTn id="51" dur="500" fill="hold"/>
                                        <p:tgtEl>
                                          <p:spTgt spid="36"/>
                                        </p:tgtEl>
                                        <p:attrNameLst>
                                          <p:attrName>ppt_x</p:attrName>
                                        </p:attrNameLst>
                                      </p:cBhvr>
                                      <p:tavLst>
                                        <p:tav tm="0">
                                          <p:val>
                                            <p:strVal val="#ppt_x"/>
                                          </p:val>
                                        </p:tav>
                                        <p:tav tm="100000">
                                          <p:val>
                                            <p:strVal val="#ppt_x"/>
                                          </p:val>
                                        </p:tav>
                                      </p:tavLst>
                                    </p:anim>
                                    <p:anim calcmode="lin" valueType="num">
                                      <p:cBhvr>
                                        <p:cTn id="52" dur="500" fill="hold"/>
                                        <p:tgtEl>
                                          <p:spTgt spid="36"/>
                                        </p:tgtEl>
                                        <p:attrNameLst>
                                          <p:attrName>ppt_y</p:attrName>
                                        </p:attrNameLst>
                                      </p:cBhvr>
                                      <p:tavLst>
                                        <p:tav tm="0">
                                          <p:val>
                                            <p:strVal val="#ppt_y-#ppt_h/2"/>
                                          </p:val>
                                        </p:tav>
                                        <p:tav tm="100000">
                                          <p:val>
                                            <p:strVal val="#ppt_y"/>
                                          </p:val>
                                        </p:tav>
                                      </p:tavLst>
                                    </p:anim>
                                    <p:anim calcmode="lin" valueType="num">
                                      <p:cBhvr>
                                        <p:cTn id="53" dur="500" fill="hold"/>
                                        <p:tgtEl>
                                          <p:spTgt spid="36"/>
                                        </p:tgtEl>
                                        <p:attrNameLst>
                                          <p:attrName>ppt_w</p:attrName>
                                        </p:attrNameLst>
                                      </p:cBhvr>
                                      <p:tavLst>
                                        <p:tav tm="0">
                                          <p:val>
                                            <p:strVal val="#ppt_w"/>
                                          </p:val>
                                        </p:tav>
                                        <p:tav tm="100000">
                                          <p:val>
                                            <p:strVal val="#ppt_w"/>
                                          </p:val>
                                        </p:tav>
                                      </p:tavLst>
                                    </p:anim>
                                    <p:anim calcmode="lin" valueType="num">
                                      <p:cBhvr>
                                        <p:cTn id="54" dur="500" fill="hold"/>
                                        <p:tgtEl>
                                          <p:spTgt spid="36"/>
                                        </p:tgtEl>
                                        <p:attrNameLst>
                                          <p:attrName>ppt_h</p:attrName>
                                        </p:attrNameLst>
                                      </p:cBhvr>
                                      <p:tavLst>
                                        <p:tav tm="0">
                                          <p:val>
                                            <p:fltVal val="0"/>
                                          </p:val>
                                        </p:tav>
                                        <p:tav tm="100000">
                                          <p:val>
                                            <p:strVal val="#ppt_h"/>
                                          </p:val>
                                        </p:tav>
                                      </p:tavLst>
                                    </p:anim>
                                  </p:childTnLst>
                                </p:cTn>
                              </p:par>
                            </p:childTnLst>
                          </p:cTn>
                        </p:par>
                      </p:childTnLst>
                    </p:cTn>
                  </p:par>
                  <p:par>
                    <p:cTn id="55" fill="hold">
                      <p:stCondLst>
                        <p:cond delay="indefinite"/>
                      </p:stCondLst>
                      <p:childTnLst>
                        <p:par>
                          <p:cTn id="56" fill="hold">
                            <p:stCondLst>
                              <p:cond delay="0"/>
                            </p:stCondLst>
                            <p:childTnLst>
                              <p:par>
                                <p:cTn id="57" presetID="17" presetClass="entr" presetSubtype="2" fill="hold" nodeType="clickEffect">
                                  <p:stCondLst>
                                    <p:cond delay="0"/>
                                  </p:stCondLst>
                                  <p:childTnLst>
                                    <p:set>
                                      <p:cBhvr>
                                        <p:cTn id="58" dur="1" fill="hold">
                                          <p:stCondLst>
                                            <p:cond delay="0"/>
                                          </p:stCondLst>
                                        </p:cTn>
                                        <p:tgtEl>
                                          <p:spTgt spid="33"/>
                                        </p:tgtEl>
                                        <p:attrNameLst>
                                          <p:attrName>style.visibility</p:attrName>
                                        </p:attrNameLst>
                                      </p:cBhvr>
                                      <p:to>
                                        <p:strVal val="visible"/>
                                      </p:to>
                                    </p:set>
                                    <p:anim calcmode="lin" valueType="num">
                                      <p:cBhvr>
                                        <p:cTn id="59" dur="500" fill="hold"/>
                                        <p:tgtEl>
                                          <p:spTgt spid="33"/>
                                        </p:tgtEl>
                                        <p:attrNameLst>
                                          <p:attrName>ppt_x</p:attrName>
                                        </p:attrNameLst>
                                      </p:cBhvr>
                                      <p:tavLst>
                                        <p:tav tm="0">
                                          <p:val>
                                            <p:strVal val="#ppt_x+#ppt_w/2"/>
                                          </p:val>
                                        </p:tav>
                                        <p:tav tm="100000">
                                          <p:val>
                                            <p:strVal val="#ppt_x"/>
                                          </p:val>
                                        </p:tav>
                                      </p:tavLst>
                                    </p:anim>
                                    <p:anim calcmode="lin" valueType="num">
                                      <p:cBhvr>
                                        <p:cTn id="60" dur="500" fill="hold"/>
                                        <p:tgtEl>
                                          <p:spTgt spid="33"/>
                                        </p:tgtEl>
                                        <p:attrNameLst>
                                          <p:attrName>ppt_y</p:attrName>
                                        </p:attrNameLst>
                                      </p:cBhvr>
                                      <p:tavLst>
                                        <p:tav tm="0">
                                          <p:val>
                                            <p:strVal val="#ppt_y"/>
                                          </p:val>
                                        </p:tav>
                                        <p:tav tm="100000">
                                          <p:val>
                                            <p:strVal val="#ppt_y"/>
                                          </p:val>
                                        </p:tav>
                                      </p:tavLst>
                                    </p:anim>
                                    <p:anim calcmode="lin" valueType="num">
                                      <p:cBhvr>
                                        <p:cTn id="61" dur="500" fill="hold"/>
                                        <p:tgtEl>
                                          <p:spTgt spid="33"/>
                                        </p:tgtEl>
                                        <p:attrNameLst>
                                          <p:attrName>ppt_w</p:attrName>
                                        </p:attrNameLst>
                                      </p:cBhvr>
                                      <p:tavLst>
                                        <p:tav tm="0">
                                          <p:val>
                                            <p:fltVal val="0"/>
                                          </p:val>
                                        </p:tav>
                                        <p:tav tm="100000">
                                          <p:val>
                                            <p:strVal val="#ppt_w"/>
                                          </p:val>
                                        </p:tav>
                                      </p:tavLst>
                                    </p:anim>
                                    <p:anim calcmode="lin" valueType="num">
                                      <p:cBhvr>
                                        <p:cTn id="62" dur="500" fill="hold"/>
                                        <p:tgtEl>
                                          <p:spTgt spid="33"/>
                                        </p:tgtEl>
                                        <p:attrNameLst>
                                          <p:attrName>ppt_h</p:attrName>
                                        </p:attrNameLst>
                                      </p:cBhvr>
                                      <p:tavLst>
                                        <p:tav tm="0">
                                          <p:val>
                                            <p:strVal val="#ppt_h"/>
                                          </p:val>
                                        </p:tav>
                                        <p:tav tm="100000">
                                          <p:val>
                                            <p:strVal val="#ppt_h"/>
                                          </p:val>
                                        </p:tav>
                                      </p:tavLst>
                                    </p:anim>
                                  </p:childTnLst>
                                </p:cTn>
                              </p:par>
                            </p:childTnLst>
                          </p:cTn>
                        </p:par>
                        <p:par>
                          <p:cTn id="63" fill="hold">
                            <p:stCondLst>
                              <p:cond delay="500"/>
                            </p:stCondLst>
                            <p:childTnLst>
                              <p:par>
                                <p:cTn id="64" presetID="10" presetClass="entr" presetSubtype="0" fill="hold" grpId="0" nodeType="afterEffect">
                                  <p:stCondLst>
                                    <p:cond delay="0"/>
                                  </p:stCondLst>
                                  <p:childTnLst>
                                    <p:set>
                                      <p:cBhvr>
                                        <p:cTn id="65" dur="1" fill="hold">
                                          <p:stCondLst>
                                            <p:cond delay="0"/>
                                          </p:stCondLst>
                                        </p:cTn>
                                        <p:tgtEl>
                                          <p:spTgt spid="29"/>
                                        </p:tgtEl>
                                        <p:attrNameLst>
                                          <p:attrName>style.visibility</p:attrName>
                                        </p:attrNameLst>
                                      </p:cBhvr>
                                      <p:to>
                                        <p:strVal val="visible"/>
                                      </p:to>
                                    </p:set>
                                    <p:animEffect transition="in" filter="fade">
                                      <p:cBhvr>
                                        <p:cTn id="66" dur="500"/>
                                        <p:tgtEl>
                                          <p:spTgt spid="29"/>
                                        </p:tgtEl>
                                      </p:cBhvr>
                                    </p:animEffect>
                                  </p:childTnLst>
                                </p:cTn>
                              </p:par>
                            </p:childTnLst>
                          </p:cTn>
                        </p:par>
                        <p:par>
                          <p:cTn id="67" fill="hold">
                            <p:stCondLst>
                              <p:cond delay="1000"/>
                            </p:stCondLst>
                            <p:childTnLst>
                              <p:par>
                                <p:cTn id="68" presetID="17" presetClass="entr" presetSubtype="1" fill="hold" nodeType="afterEffect">
                                  <p:stCondLst>
                                    <p:cond delay="0"/>
                                  </p:stCondLst>
                                  <p:childTnLst>
                                    <p:set>
                                      <p:cBhvr>
                                        <p:cTn id="69" dur="1" fill="hold">
                                          <p:stCondLst>
                                            <p:cond delay="0"/>
                                          </p:stCondLst>
                                        </p:cTn>
                                        <p:tgtEl>
                                          <p:spTgt spid="57"/>
                                        </p:tgtEl>
                                        <p:attrNameLst>
                                          <p:attrName>style.visibility</p:attrName>
                                        </p:attrNameLst>
                                      </p:cBhvr>
                                      <p:to>
                                        <p:strVal val="visible"/>
                                      </p:to>
                                    </p:set>
                                    <p:anim calcmode="lin" valueType="num">
                                      <p:cBhvr>
                                        <p:cTn id="70" dur="500" fill="hold"/>
                                        <p:tgtEl>
                                          <p:spTgt spid="57"/>
                                        </p:tgtEl>
                                        <p:attrNameLst>
                                          <p:attrName>ppt_x</p:attrName>
                                        </p:attrNameLst>
                                      </p:cBhvr>
                                      <p:tavLst>
                                        <p:tav tm="0">
                                          <p:val>
                                            <p:strVal val="#ppt_x"/>
                                          </p:val>
                                        </p:tav>
                                        <p:tav tm="100000">
                                          <p:val>
                                            <p:strVal val="#ppt_x"/>
                                          </p:val>
                                        </p:tav>
                                      </p:tavLst>
                                    </p:anim>
                                    <p:anim calcmode="lin" valueType="num">
                                      <p:cBhvr>
                                        <p:cTn id="71" dur="500" fill="hold"/>
                                        <p:tgtEl>
                                          <p:spTgt spid="57"/>
                                        </p:tgtEl>
                                        <p:attrNameLst>
                                          <p:attrName>ppt_y</p:attrName>
                                        </p:attrNameLst>
                                      </p:cBhvr>
                                      <p:tavLst>
                                        <p:tav tm="0">
                                          <p:val>
                                            <p:strVal val="#ppt_y-#ppt_h/2"/>
                                          </p:val>
                                        </p:tav>
                                        <p:tav tm="100000">
                                          <p:val>
                                            <p:strVal val="#ppt_y"/>
                                          </p:val>
                                        </p:tav>
                                      </p:tavLst>
                                    </p:anim>
                                    <p:anim calcmode="lin" valueType="num">
                                      <p:cBhvr>
                                        <p:cTn id="72" dur="500" fill="hold"/>
                                        <p:tgtEl>
                                          <p:spTgt spid="57"/>
                                        </p:tgtEl>
                                        <p:attrNameLst>
                                          <p:attrName>ppt_w</p:attrName>
                                        </p:attrNameLst>
                                      </p:cBhvr>
                                      <p:tavLst>
                                        <p:tav tm="0">
                                          <p:val>
                                            <p:strVal val="#ppt_w"/>
                                          </p:val>
                                        </p:tav>
                                        <p:tav tm="100000">
                                          <p:val>
                                            <p:strVal val="#ppt_w"/>
                                          </p:val>
                                        </p:tav>
                                      </p:tavLst>
                                    </p:anim>
                                    <p:anim calcmode="lin" valueType="num">
                                      <p:cBhvr>
                                        <p:cTn id="73" dur="500" fill="hold"/>
                                        <p:tgtEl>
                                          <p:spTgt spid="57"/>
                                        </p:tgtEl>
                                        <p:attrNameLst>
                                          <p:attrName>ppt_h</p:attrName>
                                        </p:attrNameLst>
                                      </p:cBhvr>
                                      <p:tavLst>
                                        <p:tav tm="0">
                                          <p:val>
                                            <p:fltVal val="0"/>
                                          </p:val>
                                        </p:tav>
                                        <p:tav tm="100000">
                                          <p:val>
                                            <p:strVal val="#ppt_h"/>
                                          </p:val>
                                        </p:tav>
                                      </p:tavLst>
                                    </p:anim>
                                  </p:childTnLst>
                                </p:cTn>
                              </p:par>
                            </p:childTnLst>
                          </p:cTn>
                        </p:par>
                      </p:childTnLst>
                    </p:cTn>
                  </p:par>
                  <p:par>
                    <p:cTn id="74" fill="hold">
                      <p:stCondLst>
                        <p:cond delay="indefinite"/>
                      </p:stCondLst>
                      <p:childTnLst>
                        <p:par>
                          <p:cTn id="75" fill="hold">
                            <p:stCondLst>
                              <p:cond delay="0"/>
                            </p:stCondLst>
                            <p:childTnLst>
                              <p:par>
                                <p:cTn id="76" presetID="17" presetClass="entr" presetSubtype="4" fill="hold" nodeType="clickEffect">
                                  <p:stCondLst>
                                    <p:cond delay="0"/>
                                  </p:stCondLst>
                                  <p:childTnLst>
                                    <p:set>
                                      <p:cBhvr>
                                        <p:cTn id="77" dur="1" fill="hold">
                                          <p:stCondLst>
                                            <p:cond delay="0"/>
                                          </p:stCondLst>
                                        </p:cTn>
                                        <p:tgtEl>
                                          <p:spTgt spid="32"/>
                                        </p:tgtEl>
                                        <p:attrNameLst>
                                          <p:attrName>style.visibility</p:attrName>
                                        </p:attrNameLst>
                                      </p:cBhvr>
                                      <p:to>
                                        <p:strVal val="visible"/>
                                      </p:to>
                                    </p:set>
                                    <p:anim calcmode="lin" valueType="num">
                                      <p:cBhvr>
                                        <p:cTn id="78" dur="500" fill="hold"/>
                                        <p:tgtEl>
                                          <p:spTgt spid="32"/>
                                        </p:tgtEl>
                                        <p:attrNameLst>
                                          <p:attrName>ppt_x</p:attrName>
                                        </p:attrNameLst>
                                      </p:cBhvr>
                                      <p:tavLst>
                                        <p:tav tm="0">
                                          <p:val>
                                            <p:strVal val="#ppt_x"/>
                                          </p:val>
                                        </p:tav>
                                        <p:tav tm="100000">
                                          <p:val>
                                            <p:strVal val="#ppt_x"/>
                                          </p:val>
                                        </p:tav>
                                      </p:tavLst>
                                    </p:anim>
                                    <p:anim calcmode="lin" valueType="num">
                                      <p:cBhvr>
                                        <p:cTn id="79" dur="500" fill="hold"/>
                                        <p:tgtEl>
                                          <p:spTgt spid="32"/>
                                        </p:tgtEl>
                                        <p:attrNameLst>
                                          <p:attrName>ppt_y</p:attrName>
                                        </p:attrNameLst>
                                      </p:cBhvr>
                                      <p:tavLst>
                                        <p:tav tm="0">
                                          <p:val>
                                            <p:strVal val="#ppt_y+#ppt_h/2"/>
                                          </p:val>
                                        </p:tav>
                                        <p:tav tm="100000">
                                          <p:val>
                                            <p:strVal val="#ppt_y"/>
                                          </p:val>
                                        </p:tav>
                                      </p:tavLst>
                                    </p:anim>
                                    <p:anim calcmode="lin" valueType="num">
                                      <p:cBhvr>
                                        <p:cTn id="80" dur="500" fill="hold"/>
                                        <p:tgtEl>
                                          <p:spTgt spid="32"/>
                                        </p:tgtEl>
                                        <p:attrNameLst>
                                          <p:attrName>ppt_w</p:attrName>
                                        </p:attrNameLst>
                                      </p:cBhvr>
                                      <p:tavLst>
                                        <p:tav tm="0">
                                          <p:val>
                                            <p:strVal val="#ppt_w"/>
                                          </p:val>
                                        </p:tav>
                                        <p:tav tm="100000">
                                          <p:val>
                                            <p:strVal val="#ppt_w"/>
                                          </p:val>
                                        </p:tav>
                                      </p:tavLst>
                                    </p:anim>
                                    <p:anim calcmode="lin" valueType="num">
                                      <p:cBhvr>
                                        <p:cTn id="81" dur="500" fill="hold"/>
                                        <p:tgtEl>
                                          <p:spTgt spid="32"/>
                                        </p:tgtEl>
                                        <p:attrNameLst>
                                          <p:attrName>ppt_h</p:attrName>
                                        </p:attrNameLst>
                                      </p:cBhvr>
                                      <p:tavLst>
                                        <p:tav tm="0">
                                          <p:val>
                                            <p:fltVal val="0"/>
                                          </p:val>
                                        </p:tav>
                                        <p:tav tm="100000">
                                          <p:val>
                                            <p:strVal val="#ppt_h"/>
                                          </p:val>
                                        </p:tav>
                                      </p:tavLst>
                                    </p:anim>
                                  </p:childTnLst>
                                </p:cTn>
                              </p:par>
                            </p:childTnLst>
                          </p:cTn>
                        </p:par>
                      </p:childTnLst>
                    </p:cTn>
                  </p:par>
                  <p:par>
                    <p:cTn id="82" fill="hold">
                      <p:stCondLst>
                        <p:cond delay="indefinite"/>
                      </p:stCondLst>
                      <p:childTnLst>
                        <p:par>
                          <p:cTn id="83" fill="hold">
                            <p:stCondLst>
                              <p:cond delay="0"/>
                            </p:stCondLst>
                            <p:childTnLst>
                              <p:par>
                                <p:cTn id="84" presetID="17" presetClass="entr" presetSubtype="1" fill="hold" nodeType="clickEffect">
                                  <p:stCondLst>
                                    <p:cond delay="0"/>
                                  </p:stCondLst>
                                  <p:childTnLst>
                                    <p:set>
                                      <p:cBhvr>
                                        <p:cTn id="85" dur="1" fill="hold">
                                          <p:stCondLst>
                                            <p:cond delay="0"/>
                                          </p:stCondLst>
                                        </p:cTn>
                                        <p:tgtEl>
                                          <p:spTgt spid="34"/>
                                        </p:tgtEl>
                                        <p:attrNameLst>
                                          <p:attrName>style.visibility</p:attrName>
                                        </p:attrNameLst>
                                      </p:cBhvr>
                                      <p:to>
                                        <p:strVal val="visible"/>
                                      </p:to>
                                    </p:set>
                                    <p:anim calcmode="lin" valueType="num">
                                      <p:cBhvr>
                                        <p:cTn id="86" dur="500" fill="hold"/>
                                        <p:tgtEl>
                                          <p:spTgt spid="34"/>
                                        </p:tgtEl>
                                        <p:attrNameLst>
                                          <p:attrName>ppt_x</p:attrName>
                                        </p:attrNameLst>
                                      </p:cBhvr>
                                      <p:tavLst>
                                        <p:tav tm="0">
                                          <p:val>
                                            <p:strVal val="#ppt_x"/>
                                          </p:val>
                                        </p:tav>
                                        <p:tav tm="100000">
                                          <p:val>
                                            <p:strVal val="#ppt_x"/>
                                          </p:val>
                                        </p:tav>
                                      </p:tavLst>
                                    </p:anim>
                                    <p:anim calcmode="lin" valueType="num">
                                      <p:cBhvr>
                                        <p:cTn id="87" dur="500" fill="hold"/>
                                        <p:tgtEl>
                                          <p:spTgt spid="34"/>
                                        </p:tgtEl>
                                        <p:attrNameLst>
                                          <p:attrName>ppt_y</p:attrName>
                                        </p:attrNameLst>
                                      </p:cBhvr>
                                      <p:tavLst>
                                        <p:tav tm="0">
                                          <p:val>
                                            <p:strVal val="#ppt_y-#ppt_h/2"/>
                                          </p:val>
                                        </p:tav>
                                        <p:tav tm="100000">
                                          <p:val>
                                            <p:strVal val="#ppt_y"/>
                                          </p:val>
                                        </p:tav>
                                      </p:tavLst>
                                    </p:anim>
                                    <p:anim calcmode="lin" valueType="num">
                                      <p:cBhvr>
                                        <p:cTn id="88" dur="500" fill="hold"/>
                                        <p:tgtEl>
                                          <p:spTgt spid="34"/>
                                        </p:tgtEl>
                                        <p:attrNameLst>
                                          <p:attrName>ppt_w</p:attrName>
                                        </p:attrNameLst>
                                      </p:cBhvr>
                                      <p:tavLst>
                                        <p:tav tm="0">
                                          <p:val>
                                            <p:strVal val="#ppt_w"/>
                                          </p:val>
                                        </p:tav>
                                        <p:tav tm="100000">
                                          <p:val>
                                            <p:strVal val="#ppt_w"/>
                                          </p:val>
                                        </p:tav>
                                      </p:tavLst>
                                    </p:anim>
                                    <p:anim calcmode="lin" valueType="num">
                                      <p:cBhvr>
                                        <p:cTn id="89" dur="500" fill="hold"/>
                                        <p:tgtEl>
                                          <p:spTgt spid="34"/>
                                        </p:tgtEl>
                                        <p:attrNameLst>
                                          <p:attrName>ppt_h</p:attrName>
                                        </p:attrNameLst>
                                      </p:cBhvr>
                                      <p:tavLst>
                                        <p:tav tm="0">
                                          <p:val>
                                            <p:fltVal val="0"/>
                                          </p:val>
                                        </p:tav>
                                        <p:tav tm="100000">
                                          <p:val>
                                            <p:strVal val="#ppt_h"/>
                                          </p:val>
                                        </p:tav>
                                      </p:tavLst>
                                    </p:anim>
                                  </p:childTnLst>
                                </p:cTn>
                              </p:par>
                            </p:childTnLst>
                          </p:cTn>
                        </p:par>
                        <p:par>
                          <p:cTn id="90" fill="hold">
                            <p:stCondLst>
                              <p:cond delay="500"/>
                            </p:stCondLst>
                            <p:childTnLst>
                              <p:par>
                                <p:cTn id="91" presetID="17" presetClass="entr" presetSubtype="10" fill="hold" nodeType="afterEffect">
                                  <p:stCondLst>
                                    <p:cond delay="0"/>
                                  </p:stCondLst>
                                  <p:childTnLst>
                                    <p:set>
                                      <p:cBhvr>
                                        <p:cTn id="92" dur="1" fill="hold">
                                          <p:stCondLst>
                                            <p:cond delay="0"/>
                                          </p:stCondLst>
                                        </p:cTn>
                                        <p:tgtEl>
                                          <p:spTgt spid="58"/>
                                        </p:tgtEl>
                                        <p:attrNameLst>
                                          <p:attrName>style.visibility</p:attrName>
                                        </p:attrNameLst>
                                      </p:cBhvr>
                                      <p:to>
                                        <p:strVal val="visible"/>
                                      </p:to>
                                    </p:set>
                                    <p:anim calcmode="lin" valueType="num">
                                      <p:cBhvr>
                                        <p:cTn id="93" dur="500" fill="hold"/>
                                        <p:tgtEl>
                                          <p:spTgt spid="58"/>
                                        </p:tgtEl>
                                        <p:attrNameLst>
                                          <p:attrName>ppt_w</p:attrName>
                                        </p:attrNameLst>
                                      </p:cBhvr>
                                      <p:tavLst>
                                        <p:tav tm="0">
                                          <p:val>
                                            <p:fltVal val="0"/>
                                          </p:val>
                                        </p:tav>
                                        <p:tav tm="100000">
                                          <p:val>
                                            <p:strVal val="#ppt_w"/>
                                          </p:val>
                                        </p:tav>
                                      </p:tavLst>
                                    </p:anim>
                                    <p:anim calcmode="lin" valueType="num">
                                      <p:cBhvr>
                                        <p:cTn id="94" dur="500" fill="hold"/>
                                        <p:tgtEl>
                                          <p:spTgt spid="58"/>
                                        </p:tgtEl>
                                        <p:attrNameLst>
                                          <p:attrName>ppt_h</p:attrName>
                                        </p:attrNameLst>
                                      </p:cBhvr>
                                      <p:tavLst>
                                        <p:tav tm="0">
                                          <p:val>
                                            <p:strVal val="#ppt_h"/>
                                          </p:val>
                                        </p:tav>
                                        <p:tav tm="100000">
                                          <p:val>
                                            <p:strVal val="#ppt_h"/>
                                          </p:val>
                                        </p:tav>
                                      </p:tavLst>
                                    </p:anim>
                                  </p:childTnLst>
                                </p:cTn>
                              </p:par>
                            </p:childTnLst>
                          </p:cTn>
                        </p:par>
                        <p:par>
                          <p:cTn id="95" fill="hold">
                            <p:stCondLst>
                              <p:cond delay="1000"/>
                            </p:stCondLst>
                            <p:childTnLst>
                              <p:par>
                                <p:cTn id="96" presetID="10" presetClass="entr" presetSubtype="0" fill="hold" grpId="0" nodeType="afterEffect">
                                  <p:stCondLst>
                                    <p:cond delay="0"/>
                                  </p:stCondLst>
                                  <p:childTnLst>
                                    <p:set>
                                      <p:cBhvr>
                                        <p:cTn id="97" dur="1" fill="hold">
                                          <p:stCondLst>
                                            <p:cond delay="0"/>
                                          </p:stCondLst>
                                        </p:cTn>
                                        <p:tgtEl>
                                          <p:spTgt spid="28"/>
                                        </p:tgtEl>
                                        <p:attrNameLst>
                                          <p:attrName>style.visibility</p:attrName>
                                        </p:attrNameLst>
                                      </p:cBhvr>
                                      <p:to>
                                        <p:strVal val="visible"/>
                                      </p:to>
                                    </p:set>
                                    <p:animEffect transition="in" filter="fade">
                                      <p:cBhvr>
                                        <p:cTn id="98" dur="500"/>
                                        <p:tgtEl>
                                          <p:spTgt spid="28"/>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ntr" presetSubtype="0" fill="hold" grpId="0" nodeType="clickEffect">
                                  <p:stCondLst>
                                    <p:cond delay="0"/>
                                  </p:stCondLst>
                                  <p:childTnLst>
                                    <p:set>
                                      <p:cBhvr>
                                        <p:cTn id="102" dur="1" fill="hold">
                                          <p:stCondLst>
                                            <p:cond delay="0"/>
                                          </p:stCondLst>
                                        </p:cTn>
                                        <p:tgtEl>
                                          <p:spTgt spid="41"/>
                                        </p:tgtEl>
                                        <p:attrNameLst>
                                          <p:attrName>style.visibility</p:attrName>
                                        </p:attrNameLst>
                                      </p:cBhvr>
                                      <p:to>
                                        <p:strVal val="visible"/>
                                      </p:to>
                                    </p:set>
                                    <p:animEffect transition="in" filter="fade">
                                      <p:cBhvr>
                                        <p:cTn id="103"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28" grpId="0"/>
      <p:bldP spid="29" grpId="0"/>
      <p:bldP spid="36" grpId="0" animBg="1"/>
      <p:bldP spid="41" grpId="0" animBg="1"/>
      <p:bldP spid="52" grpId="0"/>
      <p:bldP spid="54" grpId="0"/>
      <p:bldP spid="55" grpId="0" animBg="1"/>
      <p:bldP spid="5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D40AD4-D644-4B73-9A44-787FE46F22F5}"/>
              </a:ext>
            </a:extLst>
          </p:cNvPr>
          <p:cNvSpPr>
            <a:spLocks noGrp="1"/>
          </p:cNvSpPr>
          <p:nvPr>
            <p:ph type="title"/>
          </p:nvPr>
        </p:nvSpPr>
        <p:spPr>
          <a:xfrm>
            <a:off x="3767600" y="331923"/>
            <a:ext cx="2367637" cy="477567"/>
          </a:xfrm>
        </p:spPr>
        <p:txBody>
          <a:bodyPr/>
          <a:lstStyle/>
          <a:p>
            <a:r>
              <a:rPr lang="en-US" dirty="0"/>
              <a:t>Example 7.2 b</a:t>
            </a:r>
          </a:p>
        </p:txBody>
      </p:sp>
      <p:sp>
        <p:nvSpPr>
          <p:cNvPr id="6" name="TextBox 5">
            <a:extLst>
              <a:ext uri="{FF2B5EF4-FFF2-40B4-BE49-F238E27FC236}">
                <a16:creationId xmlns:a16="http://schemas.microsoft.com/office/drawing/2014/main" id="{92486269-B80C-44E5-B669-1DC979C9BBE2}"/>
              </a:ext>
            </a:extLst>
          </p:cNvPr>
          <p:cNvSpPr txBox="1"/>
          <p:nvPr/>
        </p:nvSpPr>
        <p:spPr>
          <a:xfrm>
            <a:off x="5134135" y="3578155"/>
            <a:ext cx="4756792" cy="1754326"/>
          </a:xfrm>
          <a:prstGeom prst="rect">
            <a:avLst/>
          </a:prstGeom>
          <a:noFill/>
          <a:ln>
            <a:solidFill>
              <a:schemeClr val="tx1"/>
            </a:solidFill>
          </a:ln>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1" i="0" u="sng"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In general:</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We need to use both forms of the second law:</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0"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dh</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vdp</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fr-FR"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c</a:t>
            </a:r>
            <a:r>
              <a:rPr kumimoji="0" lang="fr-FR"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1.005 kJ/</a:t>
            </a:r>
            <a:r>
              <a:rPr kumimoji="0" lang="fr-FR"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fr-FR"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fr-FR"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c</a:t>
            </a:r>
            <a:r>
              <a:rPr kumimoji="0" lang="fr-FR"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fr-FR"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fr-FR"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fr-FR"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fr-FR"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fr-FR"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R</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fr-FR"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fr-FR"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fr-FR"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fr-FR"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fr-FR"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R</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values are obtained from air tables as a function of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p:txBody>
      </p:sp>
      <p:sp>
        <p:nvSpPr>
          <p:cNvPr id="7" name="TextBox 6">
            <a:extLst>
              <a:ext uri="{FF2B5EF4-FFF2-40B4-BE49-F238E27FC236}">
                <a16:creationId xmlns:a16="http://schemas.microsoft.com/office/drawing/2014/main" id="{F02C56C6-29D0-4F3D-854B-D62FB4CCD37A}"/>
              </a:ext>
            </a:extLst>
          </p:cNvPr>
          <p:cNvSpPr txBox="1"/>
          <p:nvPr/>
        </p:nvSpPr>
        <p:spPr>
          <a:xfrm>
            <a:off x="350854" y="2382348"/>
            <a:ext cx="6164027" cy="2308324"/>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Process 2-3: Irreversible adiabatic </a:t>
            </a:r>
            <a:r>
              <a:rPr kumimoji="0" lang="en-US" altLang="en-US"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1" i="0"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1"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1"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0</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c</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R</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1.005 * ln (277.5/553) – (8.3143/28.97)* ln (0.7/11)</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0.0975 kJ/</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R</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1.624 – 2.324 – (8.3143/28.97)* ln (0.7/11)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0.0905 kJ/</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p:txBody>
      </p:sp>
      <p:sp>
        <p:nvSpPr>
          <p:cNvPr id="8" name="TextBox 7">
            <a:extLst>
              <a:ext uri="{FF2B5EF4-FFF2-40B4-BE49-F238E27FC236}">
                <a16:creationId xmlns:a16="http://schemas.microsoft.com/office/drawing/2014/main" id="{39CC0CC7-3806-4EF7-AC18-FB730F183959}"/>
              </a:ext>
            </a:extLst>
          </p:cNvPr>
          <p:cNvSpPr txBox="1"/>
          <p:nvPr/>
        </p:nvSpPr>
        <p:spPr>
          <a:xfrm>
            <a:off x="386023" y="682095"/>
            <a:ext cx="6164027" cy="1754326"/>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Process 1-2: Reversible isobaric </a:t>
            </a:r>
            <a:r>
              <a:rPr kumimoji="0" lang="en-US" altLang="en-US"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1"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r>
              <a:rPr kumimoji="0" lang="en-US" altLang="en-US" b="1"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0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c</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ln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1.005 ln (553/333)</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0.5098 kJ/</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0"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o</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2.324 – 1.807 = 0.517 kJ/</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(from air tables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p:txBody>
      </p:sp>
      <p:sp>
        <p:nvSpPr>
          <p:cNvPr id="9" name="TextBox 8">
            <a:extLst>
              <a:ext uri="{FF2B5EF4-FFF2-40B4-BE49-F238E27FC236}">
                <a16:creationId xmlns:a16="http://schemas.microsoft.com/office/drawing/2014/main" id="{82A0BB61-57F5-49CA-A423-2620A881845D}"/>
              </a:ext>
            </a:extLst>
          </p:cNvPr>
          <p:cNvSpPr txBox="1"/>
          <p:nvPr/>
        </p:nvSpPr>
        <p:spPr>
          <a:xfrm>
            <a:off x="315685" y="4455318"/>
            <a:ext cx="6164027" cy="203132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endPar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Process 3-4: Reversible isothermal </a:t>
            </a:r>
            <a:r>
              <a:rPr kumimoji="0" lang="en-US" altLang="en-US"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1"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r>
              <a:rPr kumimoji="0" lang="en-US" altLang="en-US" b="1"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0</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None/>
              <a:tabLst>
                <a:tab pos="990600" algn="l"/>
              </a:tabLst>
            </a:pP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But,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4</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1"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4</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2</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1</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4</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- 0.0975 – 0.5098 = – 0.6073 kJ/</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4</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0"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3</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0.0905 – 0.517  = – 0.6075 kJ/</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kg.K</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0"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q</a:t>
            </a:r>
            <a:r>
              <a:rPr kumimoji="0" lang="en-US" altLang="en-US" b="0"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0"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0"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a:p>
            <a:pPr marL="0" marR="0" lvl="0" indent="0" algn="l" defTabSz="914400" rtl="0" eaLnBrk="0" fontAlgn="base" latinLnBrk="0" hangingPunct="0">
              <a:lnSpc>
                <a:spcPct val="100000"/>
              </a:lnSpc>
              <a:spcBef>
                <a:spcPct val="0"/>
              </a:spcBef>
              <a:spcAft>
                <a:spcPct val="0"/>
              </a:spcAft>
              <a:buClrTx/>
              <a:buSzTx/>
              <a:buFontTx/>
              <a:buChar char="•"/>
              <a:tabLst>
                <a:tab pos="990600" algn="l"/>
              </a:tabLst>
            </a:pP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Process 4-1: Isentropic compression  </a:t>
            </a:r>
            <a:r>
              <a:rPr kumimoji="0" lang="en-US" altLang="en-US"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 </a:t>
            </a:r>
            <a:r>
              <a:rPr kumimoji="0" lang="en-US" altLang="en-US"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Ʃ</a:t>
            </a:r>
            <a:r>
              <a:rPr kumimoji="0" lang="en-US" altLang="en-US" b="1" i="0"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1"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q</a:t>
            </a:r>
            <a:r>
              <a:rPr kumimoji="0" lang="en-US" altLang="en-US" b="1" i="1"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T</a:t>
            </a:r>
            <a:r>
              <a:rPr kumimoji="0" lang="en-US" altLang="en-US" b="1"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a:t>
            </a:r>
            <a:r>
              <a:rPr kumimoji="0" lang="en-US" altLang="en-US" b="1"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Δ</a:t>
            </a:r>
            <a:r>
              <a:rPr kumimoji="0" lang="en-US" altLang="en-US" b="1" i="1" u="none" strike="noStrike" cap="none" normalizeH="0" baseline="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s</a:t>
            </a:r>
            <a:r>
              <a:rPr kumimoji="0" lang="en-US" altLang="en-US" b="1" i="1" u="none" strike="noStrike" cap="none" normalizeH="0" baseline="-30000" dirty="0" err="1">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irrev</a:t>
            </a:r>
            <a:r>
              <a:rPr kumimoji="0" lang="en-US" altLang="en-US" b="1" i="0" u="none" strike="noStrike" cap="none" normalizeH="0" baseline="-3000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 </a:t>
            </a:r>
            <a:r>
              <a:rPr kumimoji="0" lang="en-US" altLang="en-US" b="1"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=0 </a:t>
            </a:r>
            <a:endParaRPr kumimoji="0" lang="en-US" altLang="en-US" b="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sym typeface="Symbol" panose="05050102010706020507" pitchFamily="18" charset="2"/>
            </a:endParaRPr>
          </a:p>
        </p:txBody>
      </p:sp>
      <p:grpSp>
        <p:nvGrpSpPr>
          <p:cNvPr id="3" name="Group 2">
            <a:extLst>
              <a:ext uri="{FF2B5EF4-FFF2-40B4-BE49-F238E27FC236}">
                <a16:creationId xmlns:a16="http://schemas.microsoft.com/office/drawing/2014/main" id="{01DBBFB1-DC5B-45F5-B387-2A530530C923}"/>
              </a:ext>
            </a:extLst>
          </p:cNvPr>
          <p:cNvGrpSpPr/>
          <p:nvPr/>
        </p:nvGrpSpPr>
        <p:grpSpPr>
          <a:xfrm>
            <a:off x="6096000" y="570706"/>
            <a:ext cx="3642662" cy="2555864"/>
            <a:chOff x="5908889" y="3263849"/>
            <a:chExt cx="3642662" cy="2555864"/>
          </a:xfrm>
        </p:grpSpPr>
        <p:cxnSp>
          <p:nvCxnSpPr>
            <p:cNvPr id="10" name="Straight Connector 9">
              <a:extLst>
                <a:ext uri="{FF2B5EF4-FFF2-40B4-BE49-F238E27FC236}">
                  <a16:creationId xmlns:a16="http://schemas.microsoft.com/office/drawing/2014/main" id="{5DA47912-3C2D-4B85-B868-F188C6248443}"/>
                </a:ext>
              </a:extLst>
            </p:cNvPr>
            <p:cNvCxnSpPr>
              <a:cxnSpLocks/>
            </p:cNvCxnSpPr>
            <p:nvPr/>
          </p:nvCxnSpPr>
          <p:spPr>
            <a:xfrm flipV="1">
              <a:off x="6724551" y="5113394"/>
              <a:ext cx="2019861" cy="7246"/>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1" name="TextBox 18">
              <a:extLst>
                <a:ext uri="{FF2B5EF4-FFF2-40B4-BE49-F238E27FC236}">
                  <a16:creationId xmlns:a16="http://schemas.microsoft.com/office/drawing/2014/main" id="{7E09F9F1-7B7A-49ED-9B73-75E2E3E2700F}"/>
                </a:ext>
              </a:extLst>
            </p:cNvPr>
            <p:cNvSpPr txBox="1"/>
            <p:nvPr/>
          </p:nvSpPr>
          <p:spPr>
            <a:xfrm>
              <a:off x="6197648" y="3263849"/>
              <a:ext cx="603050" cy="461665"/>
            </a:xfrm>
            <a:prstGeom prst="rect">
              <a:avLst/>
            </a:prstGeom>
            <a:noFill/>
          </p:spPr>
          <p:txBody>
            <a:bodyPr wrap="none" rtlCol="0">
              <a:spAutoFit/>
            </a:bodyPr>
            <a:lstStyle/>
            <a:p>
              <a:pPr marL="0" marR="0" indent="228600" algn="justLow" rtl="0">
                <a:spcBef>
                  <a:spcPts val="0"/>
                </a:spcBef>
                <a:spcAft>
                  <a:spcPts val="0"/>
                </a:spcAft>
              </a:pPr>
              <a:r>
                <a:rPr lang="en-US"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2" name="TextBox 19">
              <a:extLst>
                <a:ext uri="{FF2B5EF4-FFF2-40B4-BE49-F238E27FC236}">
                  <a16:creationId xmlns:a16="http://schemas.microsoft.com/office/drawing/2014/main" id="{484003E5-DA53-4C7A-AB71-1692E5730247}"/>
                </a:ext>
              </a:extLst>
            </p:cNvPr>
            <p:cNvSpPr txBox="1"/>
            <p:nvPr/>
          </p:nvSpPr>
          <p:spPr>
            <a:xfrm>
              <a:off x="9015827" y="5358048"/>
              <a:ext cx="535724" cy="461665"/>
            </a:xfrm>
            <a:prstGeom prst="rect">
              <a:avLst/>
            </a:prstGeom>
            <a:noFill/>
          </p:spPr>
          <p:txBody>
            <a:bodyPr wrap="none" rtlCol="0">
              <a:spAutoFit/>
            </a:bodyPr>
            <a:lstStyle/>
            <a:p>
              <a:pPr marL="0" marR="0" indent="228600" algn="justLow" rtl="0">
                <a:spcBef>
                  <a:spcPts val="0"/>
                </a:spcBef>
                <a:spcAft>
                  <a:spcPts val="0"/>
                </a:spcAft>
              </a:pPr>
              <a:r>
                <a:rPr lang="en-US"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3" name="TextBox 20">
              <a:extLst>
                <a:ext uri="{FF2B5EF4-FFF2-40B4-BE49-F238E27FC236}">
                  <a16:creationId xmlns:a16="http://schemas.microsoft.com/office/drawing/2014/main" id="{E1A0E9FA-142E-4E5A-8C2B-CF12997775ED}"/>
                </a:ext>
              </a:extLst>
            </p:cNvPr>
            <p:cNvSpPr txBox="1"/>
            <p:nvPr/>
          </p:nvSpPr>
          <p:spPr>
            <a:xfrm>
              <a:off x="6709795" y="4266809"/>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4" name="TextBox 21">
              <a:extLst>
                <a:ext uri="{FF2B5EF4-FFF2-40B4-BE49-F238E27FC236}">
                  <a16:creationId xmlns:a16="http://schemas.microsoft.com/office/drawing/2014/main" id="{D9833749-80F8-4CF8-A53E-9940449F2752}"/>
                </a:ext>
              </a:extLst>
            </p:cNvPr>
            <p:cNvSpPr txBox="1"/>
            <p:nvPr/>
          </p:nvSpPr>
          <p:spPr>
            <a:xfrm>
              <a:off x="8310576" y="3873751"/>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5" name="TextBox 24">
              <a:extLst>
                <a:ext uri="{FF2B5EF4-FFF2-40B4-BE49-F238E27FC236}">
                  <a16:creationId xmlns:a16="http://schemas.microsoft.com/office/drawing/2014/main" id="{021B85DE-BCF5-4993-B6B8-6E78577C0463}"/>
                </a:ext>
              </a:extLst>
            </p:cNvPr>
            <p:cNvSpPr txBox="1"/>
            <p:nvPr/>
          </p:nvSpPr>
          <p:spPr>
            <a:xfrm>
              <a:off x="8505852" y="5028832"/>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6" name="TextBox 23">
              <a:extLst>
                <a:ext uri="{FF2B5EF4-FFF2-40B4-BE49-F238E27FC236}">
                  <a16:creationId xmlns:a16="http://schemas.microsoft.com/office/drawing/2014/main" id="{7617B964-F0BC-4E3B-AB24-5EAEB1862C74}"/>
                </a:ext>
              </a:extLst>
            </p:cNvPr>
            <p:cNvSpPr txBox="1"/>
            <p:nvPr/>
          </p:nvSpPr>
          <p:spPr>
            <a:xfrm>
              <a:off x="8124930" y="5028832"/>
              <a:ext cx="441819" cy="461665"/>
            </a:xfrm>
            <a:prstGeom prst="rect">
              <a:avLst/>
            </a:prstGeom>
            <a:noFill/>
          </p:spPr>
          <p:txBody>
            <a:bodyPr wrap="square" rtlCol="0">
              <a:spAutoFit/>
            </a:bodyPr>
            <a:lstStyle/>
            <a:p>
              <a:pPr marR="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7" name="TextBox 22">
              <a:extLst>
                <a:ext uri="{FF2B5EF4-FFF2-40B4-BE49-F238E27FC236}">
                  <a16:creationId xmlns:a16="http://schemas.microsoft.com/office/drawing/2014/main" id="{3513744F-AE24-4AA8-8DC0-C3C7F414CFDA}"/>
                </a:ext>
              </a:extLst>
            </p:cNvPr>
            <p:cNvSpPr txBox="1"/>
            <p:nvPr/>
          </p:nvSpPr>
          <p:spPr>
            <a:xfrm>
              <a:off x="7021894" y="5084360"/>
              <a:ext cx="338554" cy="461665"/>
            </a:xfrm>
            <a:prstGeom prst="rect">
              <a:avLst/>
            </a:prstGeom>
            <a:noFill/>
          </p:spPr>
          <p:txBody>
            <a:bodyPr wrap="none" rtlCol="0">
              <a:spAutoFit/>
            </a:bodyPr>
            <a:lstStyle/>
            <a:p>
              <a:pPr marR="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18" name="Straight Arrow Connector 17">
              <a:extLst>
                <a:ext uri="{FF2B5EF4-FFF2-40B4-BE49-F238E27FC236}">
                  <a16:creationId xmlns:a16="http://schemas.microsoft.com/office/drawing/2014/main" id="{2EDBA8C9-5038-47ED-B8B6-55D66C5BF05B}"/>
                </a:ext>
              </a:extLst>
            </p:cNvPr>
            <p:cNvCxnSpPr/>
            <p:nvPr/>
          </p:nvCxnSpPr>
          <p:spPr>
            <a:xfrm>
              <a:off x="6583402" y="5577654"/>
              <a:ext cx="2422950" cy="1366"/>
            </a:xfrm>
            <a:prstGeom prst="straightConnector1">
              <a:avLst/>
            </a:prstGeom>
            <a:solidFill>
              <a:schemeClr val="bg1"/>
            </a:solidFill>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A8AB7B1A-E1F6-4E72-A46C-56A834284841}"/>
                </a:ext>
              </a:extLst>
            </p:cNvPr>
            <p:cNvCxnSpPr>
              <a:cxnSpLocks/>
            </p:cNvCxnSpPr>
            <p:nvPr/>
          </p:nvCxnSpPr>
          <p:spPr>
            <a:xfrm flipV="1">
              <a:off x="6713689" y="3581400"/>
              <a:ext cx="28282" cy="2193542"/>
            </a:xfrm>
            <a:prstGeom prst="straightConnector1">
              <a:avLst/>
            </a:prstGeom>
            <a:solidFill>
              <a:schemeClr val="bg1"/>
            </a:solidFill>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8B877B8-09B4-4406-BC92-E54CC99601DE}"/>
                </a:ext>
              </a:extLst>
            </p:cNvPr>
            <p:cNvCxnSpPr/>
            <p:nvPr/>
          </p:nvCxnSpPr>
          <p:spPr>
            <a:xfrm rot="5400000" flipH="1" flipV="1">
              <a:off x="7081987" y="4889540"/>
              <a:ext cx="458742" cy="1365"/>
            </a:xfrm>
            <a:prstGeom prst="line">
              <a:avLst/>
            </a:prstGeom>
            <a:solidFill>
              <a:schemeClr val="bg1"/>
            </a:solid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859167-88E9-4384-9554-C3C576FE0F45}"/>
                </a:ext>
              </a:extLst>
            </p:cNvPr>
            <p:cNvCxnSpPr/>
            <p:nvPr/>
          </p:nvCxnSpPr>
          <p:spPr>
            <a:xfrm>
              <a:off x="7303739" y="5118911"/>
              <a:ext cx="1440673" cy="1366"/>
            </a:xfrm>
            <a:prstGeom prst="line">
              <a:avLst/>
            </a:prstGeom>
            <a:solidFill>
              <a:schemeClr val="bg1"/>
            </a:solidFill>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C93FCFB3-4AF4-49EB-8CCD-041D7C9B8607}"/>
                </a:ext>
              </a:extLst>
            </p:cNvPr>
            <p:cNvCxnSpPr/>
            <p:nvPr/>
          </p:nvCxnSpPr>
          <p:spPr>
            <a:xfrm rot="5400000" flipH="1" flipV="1">
              <a:off x="8022995" y="4594634"/>
              <a:ext cx="1049238" cy="683"/>
            </a:xfrm>
            <a:prstGeom prst="line">
              <a:avLst/>
            </a:prstGeom>
            <a:solidFill>
              <a:schemeClr val="bg1"/>
            </a:solidFill>
            <a:ln w="19050">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3" name="Freeform 1587">
              <a:extLst>
                <a:ext uri="{FF2B5EF4-FFF2-40B4-BE49-F238E27FC236}">
                  <a16:creationId xmlns:a16="http://schemas.microsoft.com/office/drawing/2014/main" id="{7D0F92F4-BEEE-4063-8637-24B773F794AE}"/>
                </a:ext>
              </a:extLst>
            </p:cNvPr>
            <p:cNvSpPr/>
            <p:nvPr/>
          </p:nvSpPr>
          <p:spPr>
            <a:xfrm>
              <a:off x="7307832" y="4062163"/>
              <a:ext cx="1240124" cy="593909"/>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no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24" name="Freeform 1588">
              <a:extLst>
                <a:ext uri="{FF2B5EF4-FFF2-40B4-BE49-F238E27FC236}">
                  <a16:creationId xmlns:a16="http://schemas.microsoft.com/office/drawing/2014/main" id="{5061127A-25A5-4385-AA46-84714CCEB979}"/>
                </a:ext>
              </a:extLst>
            </p:cNvPr>
            <p:cNvSpPr/>
            <p:nvPr/>
          </p:nvSpPr>
          <p:spPr>
            <a:xfrm>
              <a:off x="8547956" y="4070356"/>
              <a:ext cx="167806" cy="1048556"/>
            </a:xfrm>
            <a:custGeom>
              <a:avLst/>
              <a:gdLst>
                <a:gd name="connsiteX0" fmla="*/ 0 w 195263"/>
                <a:gd name="connsiteY0" fmla="*/ 0 h 1219200"/>
                <a:gd name="connsiteX1" fmla="*/ 38100 w 195263"/>
                <a:gd name="connsiteY1" fmla="*/ 566738 h 1219200"/>
                <a:gd name="connsiteX2" fmla="*/ 90488 w 195263"/>
                <a:gd name="connsiteY2" fmla="*/ 947738 h 1219200"/>
                <a:gd name="connsiteX3" fmla="*/ 195263 w 195263"/>
                <a:gd name="connsiteY3" fmla="*/ 1219200 h 1219200"/>
              </a:gdLst>
              <a:ahLst/>
              <a:cxnLst>
                <a:cxn ang="0">
                  <a:pos x="connsiteX0" y="connsiteY0"/>
                </a:cxn>
                <a:cxn ang="0">
                  <a:pos x="connsiteX1" y="connsiteY1"/>
                </a:cxn>
                <a:cxn ang="0">
                  <a:pos x="connsiteX2" y="connsiteY2"/>
                </a:cxn>
                <a:cxn ang="0">
                  <a:pos x="connsiteX3" y="connsiteY3"/>
                </a:cxn>
              </a:cxnLst>
              <a:rect l="l" t="t" r="r" b="b"/>
              <a:pathLst>
                <a:path w="195263" h="1219200">
                  <a:moveTo>
                    <a:pt x="0" y="0"/>
                  </a:moveTo>
                  <a:cubicBezTo>
                    <a:pt x="11509" y="204391"/>
                    <a:pt x="23019" y="408782"/>
                    <a:pt x="38100" y="566738"/>
                  </a:cubicBezTo>
                  <a:cubicBezTo>
                    <a:pt x="53181" y="724694"/>
                    <a:pt x="64294" y="838994"/>
                    <a:pt x="90488" y="947738"/>
                  </a:cubicBezTo>
                  <a:cubicBezTo>
                    <a:pt x="116682" y="1056482"/>
                    <a:pt x="155972" y="1137841"/>
                    <a:pt x="195263" y="1219200"/>
                  </a:cubicBezTo>
                </a:path>
              </a:pathLst>
            </a:custGeom>
            <a:no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25" name="TextBox 20">
              <a:extLst>
                <a:ext uri="{FF2B5EF4-FFF2-40B4-BE49-F238E27FC236}">
                  <a16:creationId xmlns:a16="http://schemas.microsoft.com/office/drawing/2014/main" id="{454B481E-9FA5-4464-BEE3-82C381FA4A34}"/>
                </a:ext>
              </a:extLst>
            </p:cNvPr>
            <p:cNvSpPr txBox="1"/>
            <p:nvPr/>
          </p:nvSpPr>
          <p:spPr>
            <a:xfrm rot="20103689">
              <a:off x="7287569" y="4191620"/>
              <a:ext cx="1007520" cy="369332"/>
            </a:xfrm>
            <a:prstGeom prst="rect">
              <a:avLst/>
            </a:prstGeom>
            <a:noFill/>
          </p:spPr>
          <p:txBody>
            <a:bodyPr wrap="none" rtlCol="0">
              <a:spAutoFit/>
            </a:bodyPr>
            <a:lstStyle/>
            <a:p>
              <a:pPr marL="0" marR="0" indent="22860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11 bar</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26" name="Straight Connector 25">
              <a:extLst>
                <a:ext uri="{FF2B5EF4-FFF2-40B4-BE49-F238E27FC236}">
                  <a16:creationId xmlns:a16="http://schemas.microsoft.com/office/drawing/2014/main" id="{13DB92CD-FDB4-4D82-8B1C-87E2E64C7CDA}"/>
                </a:ext>
              </a:extLst>
            </p:cNvPr>
            <p:cNvCxnSpPr/>
            <p:nvPr/>
          </p:nvCxnSpPr>
          <p:spPr>
            <a:xfrm>
              <a:off x="6704214" y="4667849"/>
              <a:ext cx="610986" cy="1366"/>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8653048-74D1-4FA6-89CA-7354613CBA22}"/>
                </a:ext>
              </a:extLst>
            </p:cNvPr>
            <p:cNvCxnSpPr>
              <a:cxnSpLocks/>
              <a:endCxn id="23" idx="4"/>
            </p:cNvCxnSpPr>
            <p:nvPr/>
          </p:nvCxnSpPr>
          <p:spPr>
            <a:xfrm>
              <a:off x="6704214" y="4059651"/>
              <a:ext cx="1843742" cy="2512"/>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8" name="TextBox 18">
              <a:extLst>
                <a:ext uri="{FF2B5EF4-FFF2-40B4-BE49-F238E27FC236}">
                  <a16:creationId xmlns:a16="http://schemas.microsoft.com/office/drawing/2014/main" id="{0FFBA0DC-6302-41E3-885A-2277301500A9}"/>
                </a:ext>
              </a:extLst>
            </p:cNvPr>
            <p:cNvSpPr txBox="1"/>
            <p:nvPr/>
          </p:nvSpPr>
          <p:spPr>
            <a:xfrm>
              <a:off x="6008362" y="4451529"/>
              <a:ext cx="646331"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60</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9" name="TextBox 18">
              <a:extLst>
                <a:ext uri="{FF2B5EF4-FFF2-40B4-BE49-F238E27FC236}">
                  <a16:creationId xmlns:a16="http://schemas.microsoft.com/office/drawing/2014/main" id="{34E5BCC9-F535-4532-87AA-1C4055203C27}"/>
                </a:ext>
              </a:extLst>
            </p:cNvPr>
            <p:cNvSpPr txBox="1"/>
            <p:nvPr/>
          </p:nvSpPr>
          <p:spPr>
            <a:xfrm>
              <a:off x="5908889" y="3835550"/>
              <a:ext cx="761747"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280</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30" name="TextBox 18">
              <a:extLst>
                <a:ext uri="{FF2B5EF4-FFF2-40B4-BE49-F238E27FC236}">
                  <a16:creationId xmlns:a16="http://schemas.microsoft.com/office/drawing/2014/main" id="{D12559A8-5034-4B56-A8EC-B1DAD003C2CF}"/>
                </a:ext>
              </a:extLst>
            </p:cNvPr>
            <p:cNvSpPr txBox="1"/>
            <p:nvPr/>
          </p:nvSpPr>
          <p:spPr>
            <a:xfrm>
              <a:off x="6063507" y="4895068"/>
              <a:ext cx="704039"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4.5</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31" name="Freeform 1587">
              <a:extLst>
                <a:ext uri="{FF2B5EF4-FFF2-40B4-BE49-F238E27FC236}">
                  <a16:creationId xmlns:a16="http://schemas.microsoft.com/office/drawing/2014/main" id="{B3ECF77E-780F-474C-B643-79BADC58F009}"/>
                </a:ext>
              </a:extLst>
            </p:cNvPr>
            <p:cNvSpPr/>
            <p:nvPr/>
          </p:nvSpPr>
          <p:spPr>
            <a:xfrm>
              <a:off x="8483061" y="4869879"/>
              <a:ext cx="611788" cy="291922"/>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no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32" name="TextBox 20">
              <a:extLst>
                <a:ext uri="{FF2B5EF4-FFF2-40B4-BE49-F238E27FC236}">
                  <a16:creationId xmlns:a16="http://schemas.microsoft.com/office/drawing/2014/main" id="{0BB68904-B20C-4518-B56F-E513917A1357}"/>
                </a:ext>
              </a:extLst>
            </p:cNvPr>
            <p:cNvSpPr txBox="1"/>
            <p:nvPr/>
          </p:nvSpPr>
          <p:spPr>
            <a:xfrm rot="20103689">
              <a:off x="8695805" y="4570276"/>
              <a:ext cx="825867"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0.7 bar</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33" name="Straight Connector 32">
              <a:extLst>
                <a:ext uri="{FF2B5EF4-FFF2-40B4-BE49-F238E27FC236}">
                  <a16:creationId xmlns:a16="http://schemas.microsoft.com/office/drawing/2014/main" id="{96F77476-B691-4C10-8A1B-844C937FA4BD}"/>
                </a:ext>
              </a:extLst>
            </p:cNvPr>
            <p:cNvCxnSpPr/>
            <p:nvPr/>
          </p:nvCxnSpPr>
          <p:spPr>
            <a:xfrm rot="5400000" flipH="1" flipV="1">
              <a:off x="7086512" y="5332546"/>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5E83320E-9B0C-44E9-B500-8B1081BC5C44}"/>
                </a:ext>
              </a:extLst>
            </p:cNvPr>
            <p:cNvCxnSpPr/>
            <p:nvPr/>
          </p:nvCxnSpPr>
          <p:spPr>
            <a:xfrm rot="5400000" flipH="1" flipV="1">
              <a:off x="8318920" y="5351134"/>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F944316-C88C-4B4F-8375-5D5C44789633}"/>
                </a:ext>
              </a:extLst>
            </p:cNvPr>
            <p:cNvCxnSpPr/>
            <p:nvPr/>
          </p:nvCxnSpPr>
          <p:spPr>
            <a:xfrm rot="5400000" flipH="1" flipV="1">
              <a:off x="8498656" y="5345519"/>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E5E374A3-5689-4F5C-90A2-30C76D16D8C5}"/>
                </a:ext>
              </a:extLst>
            </p:cNvPr>
            <p:cNvSpPr/>
            <p:nvPr/>
          </p:nvSpPr>
          <p:spPr bwMode="auto">
            <a:xfrm>
              <a:off x="7296151" y="4636770"/>
              <a:ext cx="45719" cy="45719"/>
            </a:xfrm>
            <a:prstGeom prst="ellipse">
              <a:avLst/>
            </a:prstGeom>
            <a:solidFill>
              <a:schemeClr val="tx1"/>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grpSp>
    </p:spTree>
    <p:extLst>
      <p:ext uri="{BB962C8B-B14F-4D97-AF65-F5344CB8AC3E}">
        <p14:creationId xmlns:p14="http://schemas.microsoft.com/office/powerpoint/2010/main" val="131533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83186-5C3E-40F0-BA8E-231962263B64}"/>
              </a:ext>
            </a:extLst>
          </p:cNvPr>
          <p:cNvSpPr>
            <a:spLocks noGrp="1"/>
          </p:cNvSpPr>
          <p:nvPr>
            <p:ph type="title"/>
          </p:nvPr>
        </p:nvSpPr>
        <p:spPr>
          <a:xfrm>
            <a:off x="3788435" y="331923"/>
            <a:ext cx="2325959" cy="477567"/>
          </a:xfrm>
        </p:spPr>
        <p:txBody>
          <a:bodyPr/>
          <a:lstStyle/>
          <a:p>
            <a:r>
              <a:rPr lang="en-US" dirty="0"/>
              <a:t>Example 7.2 c</a:t>
            </a:r>
          </a:p>
        </p:txBody>
      </p:sp>
      <p:sp>
        <p:nvSpPr>
          <p:cNvPr id="5" name="Rectangle 15">
            <a:extLst>
              <a:ext uri="{FF2B5EF4-FFF2-40B4-BE49-F238E27FC236}">
                <a16:creationId xmlns:a16="http://schemas.microsoft.com/office/drawing/2014/main" id="{4F87CECD-330D-4B45-BFC1-F642070153F7}"/>
              </a:ext>
            </a:extLst>
          </p:cNvPr>
          <p:cNvSpPr>
            <a:spLocks noChangeArrowheads="1"/>
          </p:cNvSpPr>
          <p:nvPr/>
        </p:nvSpPr>
        <p:spPr bwMode="auto">
          <a:xfrm>
            <a:off x="76200" y="1143000"/>
            <a:ext cx="52578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For the cycle 1234: </a:t>
            </a:r>
            <a:r>
              <a:rPr kumimoji="0" lang="en-US" altLang="en-US" sz="1600" b="1"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a:t>
            </a:r>
            <a:r>
              <a:rPr kumimoji="0" lang="en-US" altLang="en-US" sz="1600" b="1"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1"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0 because it is a cycle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Ʃ</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i</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0.5098 + 0 – 0.6073 + 0 = – 0.0975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N.B.: Above quantity is negative because cycle is irreversible – Clausius inequality</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irrev</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0 + 0.0975 + 0+ 0 = 0.0975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N.B.: Above quantity is positive because irreversible</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1.005 * (553 – 333) = 221.1 kJ/kg</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34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3</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(reversible isothermal)</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277.5 * 0.6073 = 168.5 kJ/kg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irrev</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1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1 – (168.7/221.1) = 23.8 %</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Ʃ</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i</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0.517 + 0 - 0.6075 + 0 = – 0.0905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err="1">
                <a:ln>
                  <a:noFill/>
                </a:ln>
                <a:solidFill>
                  <a:schemeClr val="tx1"/>
                </a:solidFill>
                <a:effectLst/>
                <a:ea typeface="Times New Roman" panose="02020603050405020304" pitchFamily="18" charset="0"/>
                <a:cs typeface="Times New Roman" panose="02020603050405020304" pitchFamily="18" charset="0"/>
              </a:rPr>
              <a:t>Δ</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irrev</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0 + 0.0905 + 0+ 0 = 0.0905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557.9 – 333.4 = 224.5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34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3</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277.5 * 0.6075 = 168.6 kJ/kg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irrev</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1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1 – (168.6/224.5) = 24.9 %</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endParaRPr>
          </a:p>
        </p:txBody>
      </p:sp>
      <p:sp>
        <p:nvSpPr>
          <p:cNvPr id="20" name="Rectangle 23">
            <a:extLst>
              <a:ext uri="{FF2B5EF4-FFF2-40B4-BE49-F238E27FC236}">
                <a16:creationId xmlns:a16="http://schemas.microsoft.com/office/drawing/2014/main" id="{8DF9F5D0-E73B-4023-B93A-B6B265624256}"/>
              </a:ext>
            </a:extLst>
          </p:cNvPr>
          <p:cNvSpPr>
            <a:spLocks noChangeArrowheads="1"/>
          </p:cNvSpPr>
          <p:nvPr/>
        </p:nvSpPr>
        <p:spPr bwMode="auto">
          <a:xfrm>
            <a:off x="531199" y="5813554"/>
            <a:ext cx="76962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rPr>
              <a:t>N.B. Cycle efficiency is lower than Carnot, because heat is added at an average temperature that is lower than the highest temperature based on which Carnot efficiency has been calculated. </a:t>
            </a:r>
            <a:endParaRPr kumimoji="0" lang="en-US" altLang="en-US" sz="1600" b="0" i="0" u="none" strike="noStrike" cap="none" normalizeH="0" baseline="0" dirty="0">
              <a:ln>
                <a:noFill/>
              </a:ln>
              <a:solidFill>
                <a:schemeClr val="tx1"/>
              </a:solidFill>
              <a:effectLst/>
              <a:latin typeface="Arial" panose="020B0604020202020204" pitchFamily="34" charset="0"/>
            </a:endParaRPr>
          </a:p>
        </p:txBody>
      </p:sp>
      <p:sp>
        <p:nvSpPr>
          <p:cNvPr id="21" name="Rectangle 15">
            <a:extLst>
              <a:ext uri="{FF2B5EF4-FFF2-40B4-BE49-F238E27FC236}">
                <a16:creationId xmlns:a16="http://schemas.microsoft.com/office/drawing/2014/main" id="{FE684F6E-05CF-4361-8C04-66E318DB5CDA}"/>
              </a:ext>
            </a:extLst>
          </p:cNvPr>
          <p:cNvSpPr>
            <a:spLocks noChangeArrowheads="1"/>
          </p:cNvSpPr>
          <p:nvPr/>
        </p:nvSpPr>
        <p:spPr bwMode="auto">
          <a:xfrm>
            <a:off x="4951414" y="1993814"/>
            <a:ext cx="4648200"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For the cycle 123’4</a:t>
            </a:r>
            <a:r>
              <a:rPr kumimoji="0" lang="en-US" altLang="en-US" sz="1600" b="1"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as before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34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600" b="0" i="0" dirty="0">
                <a:ea typeface="Times New Roman" panose="02020603050405020304" pitchFamily="18" charset="0"/>
                <a:cs typeface="Simplified Arabic" panose="02020603050405020304" pitchFamily="18" charset="-78"/>
              </a:rPr>
              <a:t>     </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since 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3'</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2</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4</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s</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1</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221.1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277.5 * 0.5098 = 141.5 kJ/kg</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kumimoji="0" lang="en-US" altLang="en-US" sz="1600" b="0" i="0"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rev</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1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1 – (141.5/221.1) = 36 %</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ea typeface="Times New Roman" panose="02020603050405020304" pitchFamily="18" charset="0"/>
                <a:cs typeface="Times New Roman" panose="02020603050405020304" pitchFamily="18" charset="0"/>
              </a:rPr>
              <a:t>N.B. reversible efficiency is greater than irreversible cycle efficiency – Carnot principle</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224.5 kJ/</a:t>
            </a:r>
            <a:r>
              <a:rPr kumimoji="0" lang="en-US" altLang="en-US" sz="1600" b="0" i="0"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kg.K</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277.5 * 0.517 = 143.5 kJ/kg</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kumimoji="0" lang="en-US" altLang="en-US" sz="1600" b="0" i="0"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rev</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1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err="1">
                <a:ln>
                  <a:noFill/>
                </a:ln>
                <a:solidFill>
                  <a:schemeClr val="tx1"/>
                </a:solidFill>
                <a:effectLst/>
                <a:ea typeface="Times New Roman" panose="02020603050405020304" pitchFamily="18" charset="0"/>
                <a:cs typeface="Simplified Arabic" panose="02020603050405020304" pitchFamily="18" charset="-78"/>
              </a:rPr>
              <a:t>q</a:t>
            </a:r>
            <a:r>
              <a:rPr kumimoji="0" lang="en-US" altLang="en-US" sz="1600" b="0" i="1"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1 – (143.5/224.5) = 36.1 %</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Carnot cycle efficiency between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553 K,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277.5 K is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1" u="none" strike="noStrike" cap="none" normalizeH="0" baseline="0" dirty="0" err="1">
                <a:ln>
                  <a:noFill/>
                </a:ln>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kumimoji="0" lang="en-US" altLang="en-US" sz="1600" b="0" i="0" u="none" strike="noStrike" cap="none" normalizeH="0" baseline="-30000" dirty="0" err="1">
                <a:ln>
                  <a:noFill/>
                </a:ln>
                <a:solidFill>
                  <a:schemeClr val="tx1"/>
                </a:solidFill>
                <a:effectLst/>
                <a:ea typeface="Times New Roman" panose="02020603050405020304" pitchFamily="18" charset="0"/>
                <a:cs typeface="Simplified Arabic" panose="02020603050405020304" pitchFamily="18" charset="-78"/>
              </a:rPr>
              <a:t>carnot</a:t>
            </a:r>
            <a:r>
              <a:rPr kumimoji="0" lang="en-US" altLang="en-US" sz="1600" b="0" i="0"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 </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1 – (</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c</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a:t>
            </a:r>
            <a:r>
              <a:rPr kumimoji="0" lang="en-US" altLang="en-US" sz="1600" b="0" i="1"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T</a:t>
            </a:r>
            <a:r>
              <a:rPr kumimoji="0" lang="en-US" altLang="en-US" sz="1600" b="0" i="1" u="none" strike="noStrike" cap="none" normalizeH="0" baseline="-30000" dirty="0">
                <a:ln>
                  <a:noFill/>
                </a:ln>
                <a:solidFill>
                  <a:schemeClr val="tx1"/>
                </a:solidFill>
                <a:effectLst/>
                <a:ea typeface="Times New Roman" panose="02020603050405020304" pitchFamily="18" charset="0"/>
                <a:cs typeface="Simplified Arabic" panose="02020603050405020304" pitchFamily="18" charset="-78"/>
              </a:rPr>
              <a:t>h</a:t>
            </a:r>
            <a:r>
              <a:rPr kumimoji="0" lang="en-US" altLang="en-US" sz="1600" b="0" i="0" u="none" strike="noStrike" cap="none" normalizeH="0" baseline="0" dirty="0">
                <a:ln>
                  <a:noFill/>
                </a:ln>
                <a:solidFill>
                  <a:schemeClr val="tx1"/>
                </a:solidFill>
                <a:effectLst/>
                <a:ea typeface="Times New Roman" panose="02020603050405020304" pitchFamily="18" charset="0"/>
                <a:cs typeface="Simplified Arabic" panose="02020603050405020304" pitchFamily="18" charset="-78"/>
              </a:rPr>
              <a:t>) = 1- (277.5/553) = 49.8 %</a:t>
            </a:r>
            <a:endParaRPr kumimoji="0" lang="en-US" altLang="en-US" sz="1600" b="0" i="0" u="none" strike="noStrike" cap="none" normalizeH="0" baseline="0" dirty="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a:ln>
                <a:noFill/>
              </a:ln>
              <a:solidFill>
                <a:schemeClr val="tx1"/>
              </a:solidFill>
              <a:effectLst/>
            </a:endParaRPr>
          </a:p>
        </p:txBody>
      </p:sp>
      <p:grpSp>
        <p:nvGrpSpPr>
          <p:cNvPr id="6" name="Group 5">
            <a:extLst>
              <a:ext uri="{FF2B5EF4-FFF2-40B4-BE49-F238E27FC236}">
                <a16:creationId xmlns:a16="http://schemas.microsoft.com/office/drawing/2014/main" id="{38F9A127-826A-48AC-B25E-5E5A498E01E5}"/>
              </a:ext>
            </a:extLst>
          </p:cNvPr>
          <p:cNvGrpSpPr/>
          <p:nvPr/>
        </p:nvGrpSpPr>
        <p:grpSpPr>
          <a:xfrm>
            <a:off x="6096000" y="-115012"/>
            <a:ext cx="3642662" cy="2555864"/>
            <a:chOff x="5908889" y="3263849"/>
            <a:chExt cx="3642662" cy="2555864"/>
          </a:xfrm>
        </p:grpSpPr>
        <p:cxnSp>
          <p:nvCxnSpPr>
            <p:cNvPr id="7" name="Straight Connector 6">
              <a:extLst>
                <a:ext uri="{FF2B5EF4-FFF2-40B4-BE49-F238E27FC236}">
                  <a16:creationId xmlns:a16="http://schemas.microsoft.com/office/drawing/2014/main" id="{AA8B5C37-758B-4B38-9E0F-B52552E30BBF}"/>
                </a:ext>
              </a:extLst>
            </p:cNvPr>
            <p:cNvCxnSpPr>
              <a:cxnSpLocks/>
            </p:cNvCxnSpPr>
            <p:nvPr/>
          </p:nvCxnSpPr>
          <p:spPr>
            <a:xfrm flipV="1">
              <a:off x="6724551" y="5113394"/>
              <a:ext cx="2019861" cy="7246"/>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8" name="TextBox 18">
              <a:extLst>
                <a:ext uri="{FF2B5EF4-FFF2-40B4-BE49-F238E27FC236}">
                  <a16:creationId xmlns:a16="http://schemas.microsoft.com/office/drawing/2014/main" id="{87040F3A-DBEC-48D2-8D94-DF9012D90C18}"/>
                </a:ext>
              </a:extLst>
            </p:cNvPr>
            <p:cNvSpPr txBox="1"/>
            <p:nvPr/>
          </p:nvSpPr>
          <p:spPr>
            <a:xfrm>
              <a:off x="6197648" y="3263849"/>
              <a:ext cx="603050" cy="461665"/>
            </a:xfrm>
            <a:prstGeom prst="rect">
              <a:avLst/>
            </a:prstGeom>
            <a:noFill/>
          </p:spPr>
          <p:txBody>
            <a:bodyPr wrap="none" rtlCol="0">
              <a:spAutoFit/>
            </a:bodyPr>
            <a:lstStyle/>
            <a:p>
              <a:pPr marL="0" marR="0" indent="228600" algn="justLow" rtl="0">
                <a:spcBef>
                  <a:spcPts val="0"/>
                </a:spcBef>
                <a:spcAft>
                  <a:spcPts val="0"/>
                </a:spcAft>
              </a:pPr>
              <a:r>
                <a:rPr lang="en-US"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T</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9" name="TextBox 19">
              <a:extLst>
                <a:ext uri="{FF2B5EF4-FFF2-40B4-BE49-F238E27FC236}">
                  <a16:creationId xmlns:a16="http://schemas.microsoft.com/office/drawing/2014/main" id="{1317F30B-709F-4DCC-BABE-FE8BA6957041}"/>
                </a:ext>
              </a:extLst>
            </p:cNvPr>
            <p:cNvSpPr txBox="1"/>
            <p:nvPr/>
          </p:nvSpPr>
          <p:spPr>
            <a:xfrm>
              <a:off x="9015827" y="5358048"/>
              <a:ext cx="535724" cy="461665"/>
            </a:xfrm>
            <a:prstGeom prst="rect">
              <a:avLst/>
            </a:prstGeom>
            <a:noFill/>
          </p:spPr>
          <p:txBody>
            <a:bodyPr wrap="none" rtlCol="0">
              <a:spAutoFit/>
            </a:bodyPr>
            <a:lstStyle/>
            <a:p>
              <a:pPr marL="0" marR="0" indent="228600" algn="justLow" rtl="0">
                <a:spcBef>
                  <a:spcPts val="0"/>
                </a:spcBef>
                <a:spcAft>
                  <a:spcPts val="0"/>
                </a:spcAft>
              </a:pPr>
              <a:r>
                <a:rPr lang="en-US" sz="2400" i="1"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s</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0" name="TextBox 20">
              <a:extLst>
                <a:ext uri="{FF2B5EF4-FFF2-40B4-BE49-F238E27FC236}">
                  <a16:creationId xmlns:a16="http://schemas.microsoft.com/office/drawing/2014/main" id="{E5E1ADB7-0545-4CE8-B0A9-C7AFF4EC0D60}"/>
                </a:ext>
              </a:extLst>
            </p:cNvPr>
            <p:cNvSpPr txBox="1"/>
            <p:nvPr/>
          </p:nvSpPr>
          <p:spPr>
            <a:xfrm>
              <a:off x="6709795" y="4266809"/>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1" name="TextBox 21">
              <a:extLst>
                <a:ext uri="{FF2B5EF4-FFF2-40B4-BE49-F238E27FC236}">
                  <a16:creationId xmlns:a16="http://schemas.microsoft.com/office/drawing/2014/main" id="{B43E9CDA-83E3-4B31-95EF-EDF03AD686D3}"/>
                </a:ext>
              </a:extLst>
            </p:cNvPr>
            <p:cNvSpPr txBox="1"/>
            <p:nvPr/>
          </p:nvSpPr>
          <p:spPr>
            <a:xfrm>
              <a:off x="8310576" y="3873751"/>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2" name="TextBox 24">
              <a:extLst>
                <a:ext uri="{FF2B5EF4-FFF2-40B4-BE49-F238E27FC236}">
                  <a16:creationId xmlns:a16="http://schemas.microsoft.com/office/drawing/2014/main" id="{5F38E463-F353-4ECF-99F6-6719E2DCB2F1}"/>
                </a:ext>
              </a:extLst>
            </p:cNvPr>
            <p:cNvSpPr txBox="1"/>
            <p:nvPr/>
          </p:nvSpPr>
          <p:spPr>
            <a:xfrm>
              <a:off x="8505852" y="5028832"/>
              <a:ext cx="569387" cy="461665"/>
            </a:xfrm>
            <a:prstGeom prst="rect">
              <a:avLst/>
            </a:prstGeom>
            <a:noFill/>
          </p:spPr>
          <p:txBody>
            <a:bodyPr wrap="none" rtlCol="0">
              <a:spAutoFit/>
            </a:bodyPr>
            <a:lstStyle/>
            <a:p>
              <a:pPr marL="0" marR="0" indent="22860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3" name="TextBox 23">
              <a:extLst>
                <a:ext uri="{FF2B5EF4-FFF2-40B4-BE49-F238E27FC236}">
                  <a16:creationId xmlns:a16="http://schemas.microsoft.com/office/drawing/2014/main" id="{3FB81BF6-FBAB-4A15-B47F-A65E71AF2E23}"/>
                </a:ext>
              </a:extLst>
            </p:cNvPr>
            <p:cNvSpPr txBox="1"/>
            <p:nvPr/>
          </p:nvSpPr>
          <p:spPr>
            <a:xfrm>
              <a:off x="8124930" y="5028832"/>
              <a:ext cx="441819" cy="461665"/>
            </a:xfrm>
            <a:prstGeom prst="rect">
              <a:avLst/>
            </a:prstGeom>
            <a:noFill/>
          </p:spPr>
          <p:txBody>
            <a:bodyPr wrap="square" rtlCol="0">
              <a:spAutoFit/>
            </a:bodyPr>
            <a:lstStyle/>
            <a:p>
              <a:pPr marR="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3'</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4" name="TextBox 22">
              <a:extLst>
                <a:ext uri="{FF2B5EF4-FFF2-40B4-BE49-F238E27FC236}">
                  <a16:creationId xmlns:a16="http://schemas.microsoft.com/office/drawing/2014/main" id="{6162D2DC-8E77-4F6E-8379-7A99D417E5EB}"/>
                </a:ext>
              </a:extLst>
            </p:cNvPr>
            <p:cNvSpPr txBox="1"/>
            <p:nvPr/>
          </p:nvSpPr>
          <p:spPr>
            <a:xfrm>
              <a:off x="7021894" y="5084360"/>
              <a:ext cx="338554" cy="461665"/>
            </a:xfrm>
            <a:prstGeom prst="rect">
              <a:avLst/>
            </a:prstGeom>
            <a:noFill/>
          </p:spPr>
          <p:txBody>
            <a:bodyPr wrap="none" rtlCol="0">
              <a:spAutoFit/>
            </a:bodyPr>
            <a:lstStyle/>
            <a:p>
              <a:pPr marR="0" algn="justLow" rtl="0">
                <a:spcBef>
                  <a:spcPts val="0"/>
                </a:spcBef>
                <a:spcAft>
                  <a:spcPts val="0"/>
                </a:spcAft>
              </a:pPr>
              <a:r>
                <a:rPr lang="en-US" sz="240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a:t>
              </a:r>
              <a:endParaRPr lang="en-US" sz="240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15" name="Straight Arrow Connector 14">
              <a:extLst>
                <a:ext uri="{FF2B5EF4-FFF2-40B4-BE49-F238E27FC236}">
                  <a16:creationId xmlns:a16="http://schemas.microsoft.com/office/drawing/2014/main" id="{4EF6ED5A-EF37-4BA9-B382-974395273455}"/>
                </a:ext>
              </a:extLst>
            </p:cNvPr>
            <p:cNvCxnSpPr/>
            <p:nvPr/>
          </p:nvCxnSpPr>
          <p:spPr>
            <a:xfrm>
              <a:off x="6583402" y="5577654"/>
              <a:ext cx="2422950" cy="1366"/>
            </a:xfrm>
            <a:prstGeom prst="straightConnector1">
              <a:avLst/>
            </a:prstGeom>
            <a:solidFill>
              <a:schemeClr val="bg1"/>
            </a:solidFill>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70061FF-2E5D-40C7-9CAD-0A24F46A6DCF}"/>
                </a:ext>
              </a:extLst>
            </p:cNvPr>
            <p:cNvCxnSpPr>
              <a:cxnSpLocks/>
            </p:cNvCxnSpPr>
            <p:nvPr/>
          </p:nvCxnSpPr>
          <p:spPr>
            <a:xfrm flipV="1">
              <a:off x="6713689" y="3581400"/>
              <a:ext cx="28282" cy="2193542"/>
            </a:xfrm>
            <a:prstGeom prst="straightConnector1">
              <a:avLst/>
            </a:prstGeom>
            <a:solidFill>
              <a:schemeClr val="bg1"/>
            </a:solidFill>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0CD87A1-C076-4A7E-957A-EFC599336C71}"/>
                </a:ext>
              </a:extLst>
            </p:cNvPr>
            <p:cNvCxnSpPr/>
            <p:nvPr/>
          </p:nvCxnSpPr>
          <p:spPr>
            <a:xfrm rot="5400000" flipH="1" flipV="1">
              <a:off x="7081987" y="4889540"/>
              <a:ext cx="458742" cy="1365"/>
            </a:xfrm>
            <a:prstGeom prst="line">
              <a:avLst/>
            </a:prstGeom>
            <a:solidFill>
              <a:schemeClr val="bg1"/>
            </a:solid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A16FF3D-9D8A-4566-B84F-FD2D8DA584DF}"/>
                </a:ext>
              </a:extLst>
            </p:cNvPr>
            <p:cNvCxnSpPr/>
            <p:nvPr/>
          </p:nvCxnSpPr>
          <p:spPr>
            <a:xfrm>
              <a:off x="7303739" y="5118911"/>
              <a:ext cx="1440673" cy="1366"/>
            </a:xfrm>
            <a:prstGeom prst="line">
              <a:avLst/>
            </a:prstGeom>
            <a:solidFill>
              <a:schemeClr val="bg1"/>
            </a:solidFill>
            <a:ln w="19050">
              <a:solidFill>
                <a:schemeClr val="tx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67B392E-196D-46AA-8C71-FD8817BB2906}"/>
                </a:ext>
              </a:extLst>
            </p:cNvPr>
            <p:cNvCxnSpPr/>
            <p:nvPr/>
          </p:nvCxnSpPr>
          <p:spPr>
            <a:xfrm rot="5400000" flipH="1" flipV="1">
              <a:off x="8022995" y="4594634"/>
              <a:ext cx="1049238" cy="683"/>
            </a:xfrm>
            <a:prstGeom prst="line">
              <a:avLst/>
            </a:prstGeom>
            <a:solidFill>
              <a:schemeClr val="bg1"/>
            </a:solidFill>
            <a:ln w="19050">
              <a:solidFill>
                <a:schemeClr val="tx1"/>
              </a:solidFill>
              <a:prstDash val="sys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Freeform 1587">
              <a:extLst>
                <a:ext uri="{FF2B5EF4-FFF2-40B4-BE49-F238E27FC236}">
                  <a16:creationId xmlns:a16="http://schemas.microsoft.com/office/drawing/2014/main" id="{C35D485C-4CE5-466B-A22E-8A2972E53142}"/>
                </a:ext>
              </a:extLst>
            </p:cNvPr>
            <p:cNvSpPr/>
            <p:nvPr/>
          </p:nvSpPr>
          <p:spPr>
            <a:xfrm>
              <a:off x="7307832" y="4062163"/>
              <a:ext cx="1240124" cy="593909"/>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no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23" name="Freeform 1588">
              <a:extLst>
                <a:ext uri="{FF2B5EF4-FFF2-40B4-BE49-F238E27FC236}">
                  <a16:creationId xmlns:a16="http://schemas.microsoft.com/office/drawing/2014/main" id="{0CD5C2B1-BD0F-4F37-A9DE-7354C4B11625}"/>
                </a:ext>
              </a:extLst>
            </p:cNvPr>
            <p:cNvSpPr/>
            <p:nvPr/>
          </p:nvSpPr>
          <p:spPr>
            <a:xfrm>
              <a:off x="8547956" y="4070356"/>
              <a:ext cx="167806" cy="1048556"/>
            </a:xfrm>
            <a:custGeom>
              <a:avLst/>
              <a:gdLst>
                <a:gd name="connsiteX0" fmla="*/ 0 w 195263"/>
                <a:gd name="connsiteY0" fmla="*/ 0 h 1219200"/>
                <a:gd name="connsiteX1" fmla="*/ 38100 w 195263"/>
                <a:gd name="connsiteY1" fmla="*/ 566738 h 1219200"/>
                <a:gd name="connsiteX2" fmla="*/ 90488 w 195263"/>
                <a:gd name="connsiteY2" fmla="*/ 947738 h 1219200"/>
                <a:gd name="connsiteX3" fmla="*/ 195263 w 195263"/>
                <a:gd name="connsiteY3" fmla="*/ 1219200 h 1219200"/>
              </a:gdLst>
              <a:ahLst/>
              <a:cxnLst>
                <a:cxn ang="0">
                  <a:pos x="connsiteX0" y="connsiteY0"/>
                </a:cxn>
                <a:cxn ang="0">
                  <a:pos x="connsiteX1" y="connsiteY1"/>
                </a:cxn>
                <a:cxn ang="0">
                  <a:pos x="connsiteX2" y="connsiteY2"/>
                </a:cxn>
                <a:cxn ang="0">
                  <a:pos x="connsiteX3" y="connsiteY3"/>
                </a:cxn>
              </a:cxnLst>
              <a:rect l="l" t="t" r="r" b="b"/>
              <a:pathLst>
                <a:path w="195263" h="1219200">
                  <a:moveTo>
                    <a:pt x="0" y="0"/>
                  </a:moveTo>
                  <a:cubicBezTo>
                    <a:pt x="11509" y="204391"/>
                    <a:pt x="23019" y="408782"/>
                    <a:pt x="38100" y="566738"/>
                  </a:cubicBezTo>
                  <a:cubicBezTo>
                    <a:pt x="53181" y="724694"/>
                    <a:pt x="64294" y="838994"/>
                    <a:pt x="90488" y="947738"/>
                  </a:cubicBezTo>
                  <a:cubicBezTo>
                    <a:pt x="116682" y="1056482"/>
                    <a:pt x="155972" y="1137841"/>
                    <a:pt x="195263" y="1219200"/>
                  </a:cubicBezTo>
                </a:path>
              </a:pathLst>
            </a:custGeom>
            <a:noFill/>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24" name="TextBox 20">
              <a:extLst>
                <a:ext uri="{FF2B5EF4-FFF2-40B4-BE49-F238E27FC236}">
                  <a16:creationId xmlns:a16="http://schemas.microsoft.com/office/drawing/2014/main" id="{8B322335-6B9C-433A-8592-45CFC2CFE461}"/>
                </a:ext>
              </a:extLst>
            </p:cNvPr>
            <p:cNvSpPr txBox="1"/>
            <p:nvPr/>
          </p:nvSpPr>
          <p:spPr>
            <a:xfrm rot="20103689">
              <a:off x="7287569" y="4191620"/>
              <a:ext cx="1007520" cy="369332"/>
            </a:xfrm>
            <a:prstGeom prst="rect">
              <a:avLst/>
            </a:prstGeom>
            <a:noFill/>
          </p:spPr>
          <p:txBody>
            <a:bodyPr wrap="none" rtlCol="0">
              <a:spAutoFit/>
            </a:bodyPr>
            <a:lstStyle/>
            <a:p>
              <a:pPr marL="0" marR="0" indent="22860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11 bar</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25" name="Straight Connector 24">
              <a:extLst>
                <a:ext uri="{FF2B5EF4-FFF2-40B4-BE49-F238E27FC236}">
                  <a16:creationId xmlns:a16="http://schemas.microsoft.com/office/drawing/2014/main" id="{E724C09A-295E-4D5B-B224-B5F720D9EDFD}"/>
                </a:ext>
              </a:extLst>
            </p:cNvPr>
            <p:cNvCxnSpPr/>
            <p:nvPr/>
          </p:nvCxnSpPr>
          <p:spPr>
            <a:xfrm>
              <a:off x="6704214" y="4667849"/>
              <a:ext cx="610986" cy="1366"/>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AC687340-48B4-4081-8981-B6A6AB1AC751}"/>
                </a:ext>
              </a:extLst>
            </p:cNvPr>
            <p:cNvCxnSpPr>
              <a:cxnSpLocks/>
              <a:endCxn id="22" idx="4"/>
            </p:cNvCxnSpPr>
            <p:nvPr/>
          </p:nvCxnSpPr>
          <p:spPr>
            <a:xfrm>
              <a:off x="6704214" y="4059651"/>
              <a:ext cx="1843742" cy="2512"/>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TextBox 18">
              <a:extLst>
                <a:ext uri="{FF2B5EF4-FFF2-40B4-BE49-F238E27FC236}">
                  <a16:creationId xmlns:a16="http://schemas.microsoft.com/office/drawing/2014/main" id="{DA4260FA-7ACA-4ED7-92D2-9E236ADF23C3}"/>
                </a:ext>
              </a:extLst>
            </p:cNvPr>
            <p:cNvSpPr txBox="1"/>
            <p:nvPr/>
          </p:nvSpPr>
          <p:spPr>
            <a:xfrm>
              <a:off x="6008362" y="4451529"/>
              <a:ext cx="646331"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60</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8" name="TextBox 18">
              <a:extLst>
                <a:ext uri="{FF2B5EF4-FFF2-40B4-BE49-F238E27FC236}">
                  <a16:creationId xmlns:a16="http://schemas.microsoft.com/office/drawing/2014/main" id="{19F9F9D5-E16F-4919-A7CA-A2FA10B34E09}"/>
                </a:ext>
              </a:extLst>
            </p:cNvPr>
            <p:cNvSpPr txBox="1"/>
            <p:nvPr/>
          </p:nvSpPr>
          <p:spPr>
            <a:xfrm>
              <a:off x="5908889" y="3835550"/>
              <a:ext cx="761747"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280</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9" name="TextBox 18">
              <a:extLst>
                <a:ext uri="{FF2B5EF4-FFF2-40B4-BE49-F238E27FC236}">
                  <a16:creationId xmlns:a16="http://schemas.microsoft.com/office/drawing/2014/main" id="{215653C4-38EE-4237-86AF-43D594CCBBD8}"/>
                </a:ext>
              </a:extLst>
            </p:cNvPr>
            <p:cNvSpPr txBox="1"/>
            <p:nvPr/>
          </p:nvSpPr>
          <p:spPr>
            <a:xfrm>
              <a:off x="6063507" y="4895068"/>
              <a:ext cx="704039"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4.5</a:t>
              </a:r>
              <a:r>
                <a:rPr lang="en-US" b="0" i="0" kern="1200" baseline="300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o</a:t>
              </a: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C</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30" name="Freeform 1587">
              <a:extLst>
                <a:ext uri="{FF2B5EF4-FFF2-40B4-BE49-F238E27FC236}">
                  <a16:creationId xmlns:a16="http://schemas.microsoft.com/office/drawing/2014/main" id="{6F488A70-6A98-4C47-A9A0-10661BD11BB5}"/>
                </a:ext>
              </a:extLst>
            </p:cNvPr>
            <p:cNvSpPr/>
            <p:nvPr/>
          </p:nvSpPr>
          <p:spPr>
            <a:xfrm>
              <a:off x="8483061" y="4869879"/>
              <a:ext cx="611788" cy="291922"/>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no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sz="2400"/>
            </a:p>
          </p:txBody>
        </p:sp>
        <p:sp>
          <p:nvSpPr>
            <p:cNvPr id="31" name="TextBox 20">
              <a:extLst>
                <a:ext uri="{FF2B5EF4-FFF2-40B4-BE49-F238E27FC236}">
                  <a16:creationId xmlns:a16="http://schemas.microsoft.com/office/drawing/2014/main" id="{91852863-A9FD-4D61-BCC3-FBB905E26BA0}"/>
                </a:ext>
              </a:extLst>
            </p:cNvPr>
            <p:cNvSpPr txBox="1"/>
            <p:nvPr/>
          </p:nvSpPr>
          <p:spPr>
            <a:xfrm rot="20103689">
              <a:off x="8695805" y="4570276"/>
              <a:ext cx="825867" cy="369332"/>
            </a:xfrm>
            <a:prstGeom prst="rect">
              <a:avLst/>
            </a:prstGeom>
            <a:noFill/>
          </p:spPr>
          <p:txBody>
            <a:bodyPr wrap="none" rtlCol="0">
              <a:spAutoFit/>
            </a:bodyPr>
            <a:lstStyle/>
            <a:p>
              <a:pPr marR="0" algn="justLow" rtl="0">
                <a:spcBef>
                  <a:spcPts val="0"/>
                </a:spcBef>
                <a:spcAft>
                  <a:spcPts val="0"/>
                </a:spcAft>
              </a:pPr>
              <a:r>
                <a:rPr lang="en-US" b="0" i="0" kern="12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0.7 bar</a:t>
              </a:r>
              <a:endParaRPr lang="en-US" b="0" i="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cxnSp>
          <p:nvCxnSpPr>
            <p:cNvPr id="32" name="Straight Connector 31">
              <a:extLst>
                <a:ext uri="{FF2B5EF4-FFF2-40B4-BE49-F238E27FC236}">
                  <a16:creationId xmlns:a16="http://schemas.microsoft.com/office/drawing/2014/main" id="{ECFA80E5-A7A6-4866-A249-2AF94DB9CD37}"/>
                </a:ext>
              </a:extLst>
            </p:cNvPr>
            <p:cNvCxnSpPr/>
            <p:nvPr/>
          </p:nvCxnSpPr>
          <p:spPr>
            <a:xfrm rot="5400000" flipH="1" flipV="1">
              <a:off x="7086512" y="5332546"/>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7624A407-5A87-4149-A954-B9D8FE0FAAEB}"/>
                </a:ext>
              </a:extLst>
            </p:cNvPr>
            <p:cNvCxnSpPr/>
            <p:nvPr/>
          </p:nvCxnSpPr>
          <p:spPr>
            <a:xfrm rot="5400000" flipH="1" flipV="1">
              <a:off x="8318920" y="5351134"/>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360BD12-68CD-4DDF-8A85-8A7C0C5BC5E3}"/>
                </a:ext>
              </a:extLst>
            </p:cNvPr>
            <p:cNvCxnSpPr/>
            <p:nvPr/>
          </p:nvCxnSpPr>
          <p:spPr>
            <a:xfrm rot="5400000" flipH="1" flipV="1">
              <a:off x="8498656" y="5345519"/>
              <a:ext cx="458742" cy="1365"/>
            </a:xfrm>
            <a:prstGeom prst="line">
              <a:avLst/>
            </a:prstGeom>
            <a:solidFill>
              <a:schemeClr val="bg1"/>
            </a:solidFill>
            <a:ln w="9525">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701DA156-9508-4202-B1BC-4398F5840E50}"/>
                </a:ext>
              </a:extLst>
            </p:cNvPr>
            <p:cNvSpPr/>
            <p:nvPr/>
          </p:nvSpPr>
          <p:spPr bwMode="auto">
            <a:xfrm>
              <a:off x="7296151" y="4636770"/>
              <a:ext cx="45719" cy="45719"/>
            </a:xfrm>
            <a:prstGeom prst="ellipse">
              <a:avLst/>
            </a:prstGeom>
            <a:solidFill>
              <a:schemeClr val="tx1"/>
            </a:solidFill>
            <a:ln w="12700"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grpSp>
    </p:spTree>
    <p:extLst>
      <p:ext uri="{BB962C8B-B14F-4D97-AF65-F5344CB8AC3E}">
        <p14:creationId xmlns:p14="http://schemas.microsoft.com/office/powerpoint/2010/main" val="2746652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6AC084-6389-4F39-9653-5F41F6F1ECE6}"/>
              </a:ext>
            </a:extLst>
          </p:cNvPr>
          <p:cNvSpPr>
            <a:spLocks noGrp="1"/>
          </p:cNvSpPr>
          <p:nvPr>
            <p:ph type="title"/>
          </p:nvPr>
        </p:nvSpPr>
        <p:spPr>
          <a:xfrm>
            <a:off x="3779602" y="132033"/>
            <a:ext cx="2346798" cy="477567"/>
          </a:xfrm>
        </p:spPr>
        <p:txBody>
          <a:bodyPr/>
          <a:lstStyle/>
          <a:p>
            <a:r>
              <a:rPr lang="en-US" dirty="0"/>
              <a:t>Example 7.3 a</a:t>
            </a:r>
          </a:p>
        </p:txBody>
      </p:sp>
      <p:sp>
        <p:nvSpPr>
          <p:cNvPr id="6" name="TextBox 5">
            <a:extLst>
              <a:ext uri="{FF2B5EF4-FFF2-40B4-BE49-F238E27FC236}">
                <a16:creationId xmlns:a16="http://schemas.microsoft.com/office/drawing/2014/main" id="{6BE5DC3D-3ADF-4929-806E-E78922754AF6}"/>
              </a:ext>
            </a:extLst>
          </p:cNvPr>
          <p:cNvSpPr txBox="1"/>
          <p:nvPr/>
        </p:nvSpPr>
        <p:spPr>
          <a:xfrm>
            <a:off x="228599" y="601213"/>
            <a:ext cx="9448799" cy="1200329"/>
          </a:xfrm>
          <a:prstGeom prst="rect">
            <a:avLst/>
          </a:prstGeom>
          <a:solidFill>
            <a:srgbClr val="C8E1FF"/>
          </a:solidFill>
        </p:spPr>
        <p:txBody>
          <a:bodyPr wrap="square">
            <a:spAutoFit/>
          </a:bodyPr>
          <a:lstStyle/>
          <a:p>
            <a:pPr marR="0" rtl="0">
              <a:spcBef>
                <a:spcPts val="0"/>
              </a:spcBef>
              <a:spcAft>
                <a:spcPts val="0"/>
              </a:spcAft>
              <a:tabLst>
                <a:tab pos="990600" algn="l"/>
              </a:tabLst>
            </a:pP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Air at 1 bar and 24 </a:t>
            </a: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is adiabatically compressed in a steady flow process to 1.7bar with an isentropic efficiency of 85%. The inlet and outlet velocities are 10 and 40 m/s respectively. Determine the final temperature, work and entropy change assuming that air behaves as: a) Ideal gas	b) Semi-ideal gas.</a:t>
            </a:r>
            <a:endParaRPr lang="en-US" sz="1800" b="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nvGrpSpPr>
          <p:cNvPr id="8" name="Group 7">
            <a:extLst>
              <a:ext uri="{FF2B5EF4-FFF2-40B4-BE49-F238E27FC236}">
                <a16:creationId xmlns:a16="http://schemas.microsoft.com/office/drawing/2014/main" id="{09F32D64-DD67-4501-B3EB-04A205E6FD5C}"/>
              </a:ext>
            </a:extLst>
          </p:cNvPr>
          <p:cNvGrpSpPr>
            <a:grpSpLocks/>
          </p:cNvGrpSpPr>
          <p:nvPr/>
        </p:nvGrpSpPr>
        <p:grpSpPr>
          <a:xfrm>
            <a:off x="7010400" y="3962399"/>
            <a:ext cx="2666998" cy="2074307"/>
            <a:chOff x="1447800" y="3809999"/>
            <a:chExt cx="1828800" cy="1333964"/>
          </a:xfrm>
        </p:grpSpPr>
        <p:cxnSp>
          <p:nvCxnSpPr>
            <p:cNvPr id="9" name="Straight Arrow Connector 8">
              <a:extLst>
                <a:ext uri="{FF2B5EF4-FFF2-40B4-BE49-F238E27FC236}">
                  <a16:creationId xmlns:a16="http://schemas.microsoft.com/office/drawing/2014/main" id="{9BA2CF73-60D5-436E-92F5-F9C622B74C67}"/>
                </a:ext>
              </a:extLst>
            </p:cNvPr>
            <p:cNvCxnSpPr/>
            <p:nvPr/>
          </p:nvCxnSpPr>
          <p:spPr>
            <a:xfrm>
              <a:off x="1447800" y="5029200"/>
              <a:ext cx="18288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A4D1A4D5-74B8-4972-BCA5-6C49DFC5B5A5}"/>
                </a:ext>
              </a:extLst>
            </p:cNvPr>
            <p:cNvCxnSpPr/>
            <p:nvPr/>
          </p:nvCxnSpPr>
          <p:spPr>
            <a:xfrm rot="5400000" flipH="1" flipV="1">
              <a:off x="1026587" y="4459813"/>
              <a:ext cx="1323091" cy="2346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344DF404-994D-4496-82DB-17E374FCA5FA}"/>
                </a:ext>
              </a:extLst>
            </p:cNvPr>
            <p:cNvCxnSpPr/>
            <p:nvPr/>
          </p:nvCxnSpPr>
          <p:spPr>
            <a:xfrm rot="5400000" flipH="1" flipV="1">
              <a:off x="1911749" y="4623740"/>
              <a:ext cx="447372" cy="1332"/>
            </a:xfrm>
            <a:prstGeom prst="line">
              <a:avLst/>
            </a:prstGeom>
            <a:ln w="19050">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2" name="Freeform 1600">
              <a:extLst>
                <a:ext uri="{FF2B5EF4-FFF2-40B4-BE49-F238E27FC236}">
                  <a16:creationId xmlns:a16="http://schemas.microsoft.com/office/drawing/2014/main" id="{A819D382-AE6C-4CE1-A389-C67859B5B539}"/>
                </a:ext>
              </a:extLst>
            </p:cNvPr>
            <p:cNvSpPr/>
            <p:nvPr/>
          </p:nvSpPr>
          <p:spPr>
            <a:xfrm>
              <a:off x="1913900" y="3840413"/>
              <a:ext cx="981700" cy="579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3" name="TextBox 34">
              <a:extLst>
                <a:ext uri="{FF2B5EF4-FFF2-40B4-BE49-F238E27FC236}">
                  <a16:creationId xmlns:a16="http://schemas.microsoft.com/office/drawing/2014/main" id="{681842DB-7A40-493F-B517-5DF365CF01E7}"/>
                </a:ext>
              </a:extLst>
            </p:cNvPr>
            <p:cNvSpPr txBox="1"/>
            <p:nvPr/>
          </p:nvSpPr>
          <p:spPr>
            <a:xfrm>
              <a:off x="1676400" y="3810000"/>
              <a:ext cx="268156" cy="267163"/>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T</a:t>
              </a:r>
              <a:endParaRPr lang="en-US" sz="1200">
                <a:effectLst/>
                <a:latin typeface="Times New Roman" panose="02020603050405020304" pitchFamily="18" charset="0"/>
                <a:ea typeface="Times New Roman" panose="02020603050405020304" pitchFamily="18" charset="0"/>
              </a:endParaRPr>
            </a:p>
          </p:txBody>
        </p:sp>
        <p:sp>
          <p:nvSpPr>
            <p:cNvPr id="14" name="TextBox 35">
              <a:extLst>
                <a:ext uri="{FF2B5EF4-FFF2-40B4-BE49-F238E27FC236}">
                  <a16:creationId xmlns:a16="http://schemas.microsoft.com/office/drawing/2014/main" id="{8A55AC4E-DF74-4774-A476-ACBAE47B5E68}"/>
                </a:ext>
              </a:extLst>
            </p:cNvPr>
            <p:cNvSpPr txBox="1"/>
            <p:nvPr/>
          </p:nvSpPr>
          <p:spPr>
            <a:xfrm>
              <a:off x="3025772" y="4876800"/>
              <a:ext cx="242739" cy="267163"/>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s</a:t>
              </a:r>
              <a:endParaRPr lang="en-US" sz="1200">
                <a:effectLst/>
                <a:latin typeface="Times New Roman" panose="02020603050405020304" pitchFamily="18" charset="0"/>
                <a:ea typeface="Times New Roman" panose="02020603050405020304" pitchFamily="18" charset="0"/>
              </a:endParaRPr>
            </a:p>
          </p:txBody>
        </p:sp>
        <p:sp>
          <p:nvSpPr>
            <p:cNvPr id="15" name="TextBox 36">
              <a:extLst>
                <a:ext uri="{FF2B5EF4-FFF2-40B4-BE49-F238E27FC236}">
                  <a16:creationId xmlns:a16="http://schemas.microsoft.com/office/drawing/2014/main" id="{3E4BD3DE-B399-491D-B604-98DF0BF3B3EC}"/>
                </a:ext>
              </a:extLst>
            </p:cNvPr>
            <p:cNvSpPr txBox="1"/>
            <p:nvPr/>
          </p:nvSpPr>
          <p:spPr>
            <a:xfrm>
              <a:off x="1828800" y="4648200"/>
              <a:ext cx="259895" cy="267163"/>
            </a:xfrm>
            <a:prstGeom prst="rect">
              <a:avLst/>
            </a:prstGeom>
            <a:noFill/>
          </p:spPr>
          <p:txBody>
            <a:bodyPr wrap="non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p:txBody>
        </p:sp>
        <p:sp>
          <p:nvSpPr>
            <p:cNvPr id="16" name="TextBox 37">
              <a:extLst>
                <a:ext uri="{FF2B5EF4-FFF2-40B4-BE49-F238E27FC236}">
                  <a16:creationId xmlns:a16="http://schemas.microsoft.com/office/drawing/2014/main" id="{9755B777-DA92-4037-AAA2-634D77237C7F}"/>
                </a:ext>
              </a:extLst>
            </p:cNvPr>
            <p:cNvSpPr txBox="1"/>
            <p:nvPr/>
          </p:nvSpPr>
          <p:spPr>
            <a:xfrm>
              <a:off x="1828800" y="4114800"/>
              <a:ext cx="287219" cy="267163"/>
            </a:xfrm>
            <a:prstGeom prst="rect">
              <a:avLst/>
            </a:prstGeom>
            <a:noFill/>
          </p:spPr>
          <p:txBody>
            <a:bodyPr wrap="non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p:txBody>
        </p:sp>
        <p:sp>
          <p:nvSpPr>
            <p:cNvPr id="17" name="TextBox 38">
              <a:extLst>
                <a:ext uri="{FF2B5EF4-FFF2-40B4-BE49-F238E27FC236}">
                  <a16:creationId xmlns:a16="http://schemas.microsoft.com/office/drawing/2014/main" id="{979042B0-D428-414B-9B22-2CF475D47328}"/>
                </a:ext>
              </a:extLst>
            </p:cNvPr>
            <p:cNvSpPr txBox="1"/>
            <p:nvPr/>
          </p:nvSpPr>
          <p:spPr>
            <a:xfrm>
              <a:off x="2286000" y="3962400"/>
              <a:ext cx="259895" cy="267163"/>
            </a:xfrm>
            <a:prstGeom prst="rect">
              <a:avLst/>
            </a:prstGeom>
            <a:noFill/>
          </p:spPr>
          <p:txBody>
            <a:bodyPr wrap="non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p:txBody>
        </p:sp>
        <p:sp>
          <p:nvSpPr>
            <p:cNvPr id="18" name="Freeform 1606">
              <a:extLst>
                <a:ext uri="{FF2B5EF4-FFF2-40B4-BE49-F238E27FC236}">
                  <a16:creationId xmlns:a16="http://schemas.microsoft.com/office/drawing/2014/main" id="{44F171B3-E43C-4C63-B8E5-541E29D5688E}"/>
                </a:ext>
              </a:extLst>
            </p:cNvPr>
            <p:cNvSpPr/>
            <p:nvPr/>
          </p:nvSpPr>
          <p:spPr>
            <a:xfrm>
              <a:off x="1981200" y="4648200"/>
              <a:ext cx="990600" cy="198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cxnSp>
          <p:nvCxnSpPr>
            <p:cNvPr id="19" name="Straight Arrow Connector 18">
              <a:extLst>
                <a:ext uri="{FF2B5EF4-FFF2-40B4-BE49-F238E27FC236}">
                  <a16:creationId xmlns:a16="http://schemas.microsoft.com/office/drawing/2014/main" id="{5530D5DF-9CD4-4408-8338-A0E5BBB8F064}"/>
                </a:ext>
              </a:extLst>
            </p:cNvPr>
            <p:cNvCxnSpPr/>
            <p:nvPr/>
          </p:nvCxnSpPr>
          <p:spPr>
            <a:xfrm rot="5400000" flipH="1" flipV="1">
              <a:off x="1981200" y="4419600"/>
              <a:ext cx="609600" cy="30480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0" name="TextBox 45">
              <a:extLst>
                <a:ext uri="{FF2B5EF4-FFF2-40B4-BE49-F238E27FC236}">
                  <a16:creationId xmlns:a16="http://schemas.microsoft.com/office/drawing/2014/main" id="{A63F14AE-B1D1-4889-ABA4-8ECCC361F1F6}"/>
                </a:ext>
              </a:extLst>
            </p:cNvPr>
            <p:cNvSpPr txBox="1"/>
            <p:nvPr/>
          </p:nvSpPr>
          <p:spPr>
            <a:xfrm>
              <a:off x="2514600" y="4495801"/>
              <a:ext cx="327252" cy="305329"/>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P</a:t>
              </a:r>
              <a:r>
                <a:rPr lang="en-US" sz="1200" kern="1200" baseline="-25000">
                  <a:solidFill>
                    <a:srgbClr val="000000"/>
                  </a:solidFill>
                  <a:effectLst/>
                  <a:latin typeface="Times New Roman" panose="02020603050405020304" pitchFamily="18"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p:txBody>
        </p:sp>
        <p:sp>
          <p:nvSpPr>
            <p:cNvPr id="21" name="TextBox 46">
              <a:extLst>
                <a:ext uri="{FF2B5EF4-FFF2-40B4-BE49-F238E27FC236}">
                  <a16:creationId xmlns:a16="http://schemas.microsoft.com/office/drawing/2014/main" id="{B3413CCC-E669-4B78-A202-2F829AE47ACF}"/>
                </a:ext>
              </a:extLst>
            </p:cNvPr>
            <p:cNvSpPr txBox="1"/>
            <p:nvPr/>
          </p:nvSpPr>
          <p:spPr>
            <a:xfrm>
              <a:off x="2514600" y="3810000"/>
              <a:ext cx="327252" cy="305329"/>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P</a:t>
              </a:r>
              <a:r>
                <a:rPr lang="en-US" sz="1200" kern="1200" baseline="-25000">
                  <a:solidFill>
                    <a:srgbClr val="000000"/>
                  </a:solidFill>
                  <a:effectLst/>
                  <a:latin typeface="Times New Roman" panose="02020603050405020304" pitchFamily="18"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p:txBody>
        </p:sp>
      </p:grpSp>
      <p:sp>
        <p:nvSpPr>
          <p:cNvPr id="22" name="TextBox 21">
            <a:extLst>
              <a:ext uri="{FF2B5EF4-FFF2-40B4-BE49-F238E27FC236}">
                <a16:creationId xmlns:a16="http://schemas.microsoft.com/office/drawing/2014/main" id="{DEB5C719-5BAA-413B-A42E-1124FFF6EA9B}"/>
              </a:ext>
            </a:extLst>
          </p:cNvPr>
          <p:cNvSpPr txBox="1"/>
          <p:nvPr/>
        </p:nvSpPr>
        <p:spPr>
          <a:xfrm>
            <a:off x="226087" y="1845368"/>
            <a:ext cx="9448799" cy="1815882"/>
          </a:xfrm>
          <a:prstGeom prst="rect">
            <a:avLst/>
          </a:prstGeom>
          <a:noFill/>
          <a:ln>
            <a:solidFill>
              <a:schemeClr val="tx1"/>
            </a:solidFill>
          </a:ln>
        </p:spPr>
        <p:txBody>
          <a:bodyPr wrap="square">
            <a:spAutoFit/>
          </a:bodyPr>
          <a:lstStyle/>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Air in compressor (open steady flow)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Only energy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Work, Enthalpy and Kinetic energy; No Heat.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Compression with an isentropic efficiency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Point 1: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 complete; Point 2: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other property from process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 Ideal gas; b) Semi-ideal gas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None</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3" name="TextBox 22">
            <a:extLst>
              <a:ext uri="{FF2B5EF4-FFF2-40B4-BE49-F238E27FC236}">
                <a16:creationId xmlns:a16="http://schemas.microsoft.com/office/drawing/2014/main" id="{D635001E-5B41-4C90-8D65-BAF12708E3B4}"/>
              </a:ext>
            </a:extLst>
          </p:cNvPr>
          <p:cNvSpPr txBox="1"/>
          <p:nvPr/>
        </p:nvSpPr>
        <p:spPr>
          <a:xfrm>
            <a:off x="319108" y="3739128"/>
            <a:ext cx="7724159" cy="2800767"/>
          </a:xfrm>
          <a:prstGeom prst="rect">
            <a:avLst/>
          </a:prstGeom>
          <a:noFill/>
        </p:spPr>
        <p:txBody>
          <a:bodyPr wrap="square">
            <a:spAutoFit/>
          </a:bodyPr>
          <a:lstStyle/>
          <a:p>
            <a:pPr marR="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First, we have to calculate the isentropic process between the same pressures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Symbol" panose="05050102010706020507" pitchFamily="18" charset="2"/>
              <a:buChar char=""/>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 get the final temperature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 12': we now consider the reversible adiabatic process 12':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mj-lt"/>
              <a:buAutoNum type="alphaLcParenR"/>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Isentropic + Ideal</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either use </a:t>
            </a:r>
            <a:r>
              <a:rPr lang="en-US" sz="1600" b="0" i="0" dirty="0">
                <a:solidFill>
                  <a:schemeClr val="tx1"/>
                </a:solidFill>
                <a:effectLst/>
                <a:latin typeface="Symbol" panose="05050102010706020507" pitchFamily="18" charset="2"/>
                <a:ea typeface="Times New Roman" panose="02020603050405020304" pitchFamily="18" charset="0"/>
                <a:cs typeface="Simplified Arabic" panose="02020603050405020304" pitchFamily="18" charset="-78"/>
              </a:rPr>
              <a:t>D</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0</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ln</a:t>
            </a:r>
            <a:r>
              <a:rPr lang="en-US" sz="16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i="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i="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ln</a:t>
            </a:r>
            <a:r>
              <a:rPr lang="en-US" sz="1600" b="0" i="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or use</a:t>
            </a: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Pv</a:t>
            </a:r>
            <a:r>
              <a:rPr lang="en-US" sz="1600" b="0" i="1" baseline="30000" dirty="0" err="1">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γ</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But for air </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γ</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1.4 then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baseline="30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γ</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baseline="30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γ</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297 * (1.7/1)</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(0.4/1.4)</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345.62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mj-lt"/>
              <a:buAutoNum type="alphaLcParenR"/>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Isentropic + Semi-ideal</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(From tables at 297 K,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1.34)</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1.34*(1.71/1) = 2.278</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From gas tables at the obtained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get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345.61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custDataLst>
      <p:tags r:id="rId1"/>
    </p:custDataLst>
    <p:extLst>
      <p:ext uri="{BB962C8B-B14F-4D97-AF65-F5344CB8AC3E}">
        <p14:creationId xmlns:p14="http://schemas.microsoft.com/office/powerpoint/2010/main" val="4278834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fade">
                                      <p:cBhvr>
                                        <p:cTn id="1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296AB-38E7-4AC6-98E5-B5E8242270F6}"/>
              </a:ext>
            </a:extLst>
          </p:cNvPr>
          <p:cNvSpPr>
            <a:spLocks noGrp="1"/>
          </p:cNvSpPr>
          <p:nvPr>
            <p:ph type="title"/>
          </p:nvPr>
        </p:nvSpPr>
        <p:spPr>
          <a:xfrm>
            <a:off x="3769182" y="132033"/>
            <a:ext cx="2367637" cy="477567"/>
          </a:xfrm>
        </p:spPr>
        <p:txBody>
          <a:bodyPr/>
          <a:lstStyle/>
          <a:p>
            <a:r>
              <a:rPr lang="en-US" dirty="0"/>
              <a:t>Example 7.3 b</a:t>
            </a:r>
          </a:p>
        </p:txBody>
      </p:sp>
      <p:sp>
        <p:nvSpPr>
          <p:cNvPr id="4" name="TextBox 3">
            <a:extLst>
              <a:ext uri="{FF2B5EF4-FFF2-40B4-BE49-F238E27FC236}">
                <a16:creationId xmlns:a16="http://schemas.microsoft.com/office/drawing/2014/main" id="{9A86C9AE-2366-4E9C-973B-55F8DF4D768C}"/>
              </a:ext>
            </a:extLst>
          </p:cNvPr>
          <p:cNvSpPr txBox="1"/>
          <p:nvPr/>
        </p:nvSpPr>
        <p:spPr>
          <a:xfrm>
            <a:off x="304799" y="789754"/>
            <a:ext cx="9448799" cy="1569660"/>
          </a:xfrm>
          <a:prstGeom prst="rect">
            <a:avLst/>
          </a:prstGeom>
          <a:noFill/>
        </p:spPr>
        <p:txBody>
          <a:bodyPr wrap="square">
            <a:spAutoFit/>
          </a:bodyPr>
          <a:lstStyle/>
          <a:p>
            <a:pPr marL="0" marR="0" indent="228600" algn="just" rtl="0">
              <a:spcBef>
                <a:spcPts val="0"/>
              </a:spcBef>
              <a:spcAft>
                <a:spcPts val="0"/>
              </a:spcAft>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 12: we now consider the adiabatic irreversible process 12: </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457200" algn="just" rtl="0">
              <a:spcBef>
                <a:spcPts val="0"/>
              </a:spcBef>
              <a:spcAft>
                <a:spcPts val="0"/>
              </a:spcAft>
            </a:pPr>
            <a:r>
              <a:rPr lang="en-US" sz="1600" b="0" i="1" dirty="0">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mj-lt"/>
              <a:buAutoNum type="alphaLcParenR"/>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For ideal gas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then:</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0.85 = (345.62-297)/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-297)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354.2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R="0" lvl="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   Using gas tables to relate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and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then:</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0.85 = (346.07–297.2)/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–297.2)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354.7 kJ/kg,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354.2 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nvGrpSpPr>
          <p:cNvPr id="5" name="Group 4">
            <a:extLst>
              <a:ext uri="{FF2B5EF4-FFF2-40B4-BE49-F238E27FC236}">
                <a16:creationId xmlns:a16="http://schemas.microsoft.com/office/drawing/2014/main" id="{EF2DDB55-BE6D-40E8-A837-8489B8258934}"/>
              </a:ext>
            </a:extLst>
          </p:cNvPr>
          <p:cNvGrpSpPr>
            <a:grpSpLocks/>
          </p:cNvGrpSpPr>
          <p:nvPr/>
        </p:nvGrpSpPr>
        <p:grpSpPr>
          <a:xfrm>
            <a:off x="7086600" y="685800"/>
            <a:ext cx="2666998" cy="2057400"/>
            <a:chOff x="1447800" y="3809999"/>
            <a:chExt cx="1828800" cy="1323091"/>
          </a:xfrm>
        </p:grpSpPr>
        <p:cxnSp>
          <p:nvCxnSpPr>
            <p:cNvPr id="6" name="Straight Arrow Connector 5">
              <a:extLst>
                <a:ext uri="{FF2B5EF4-FFF2-40B4-BE49-F238E27FC236}">
                  <a16:creationId xmlns:a16="http://schemas.microsoft.com/office/drawing/2014/main" id="{E1B1A97B-50A0-4527-B4F7-F8433E34AEB7}"/>
                </a:ext>
              </a:extLst>
            </p:cNvPr>
            <p:cNvCxnSpPr/>
            <p:nvPr/>
          </p:nvCxnSpPr>
          <p:spPr>
            <a:xfrm>
              <a:off x="1447800" y="5029200"/>
              <a:ext cx="18288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E795D2A5-EE15-40EE-9445-39C5F17F0A86}"/>
                </a:ext>
              </a:extLst>
            </p:cNvPr>
            <p:cNvCxnSpPr/>
            <p:nvPr/>
          </p:nvCxnSpPr>
          <p:spPr>
            <a:xfrm rot="5400000" flipH="1" flipV="1">
              <a:off x="1026587" y="4459813"/>
              <a:ext cx="1323091" cy="2346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FF4A32F6-455A-439F-A433-A3CEE77D9395}"/>
                </a:ext>
              </a:extLst>
            </p:cNvPr>
            <p:cNvCxnSpPr/>
            <p:nvPr/>
          </p:nvCxnSpPr>
          <p:spPr>
            <a:xfrm rot="5400000" flipH="1" flipV="1">
              <a:off x="1911749" y="4623740"/>
              <a:ext cx="447372" cy="1332"/>
            </a:xfrm>
            <a:prstGeom prst="line">
              <a:avLst/>
            </a:prstGeom>
            <a:ln w="19050">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Freeform 1600">
              <a:extLst>
                <a:ext uri="{FF2B5EF4-FFF2-40B4-BE49-F238E27FC236}">
                  <a16:creationId xmlns:a16="http://schemas.microsoft.com/office/drawing/2014/main" id="{5EFF4CF5-562F-40D9-85A2-7DFBB26B3B0C}"/>
                </a:ext>
              </a:extLst>
            </p:cNvPr>
            <p:cNvSpPr/>
            <p:nvPr/>
          </p:nvSpPr>
          <p:spPr>
            <a:xfrm>
              <a:off x="1913900" y="3840413"/>
              <a:ext cx="981700" cy="579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0" name="TextBox 34">
              <a:extLst>
                <a:ext uri="{FF2B5EF4-FFF2-40B4-BE49-F238E27FC236}">
                  <a16:creationId xmlns:a16="http://schemas.microsoft.com/office/drawing/2014/main" id="{053EE584-3EE3-4929-8E30-BDDC2DF9AB83}"/>
                </a:ext>
              </a:extLst>
            </p:cNvPr>
            <p:cNvSpPr txBox="1"/>
            <p:nvPr/>
          </p:nvSpPr>
          <p:spPr>
            <a:xfrm>
              <a:off x="1676400" y="3810000"/>
              <a:ext cx="268156" cy="267163"/>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T</a:t>
              </a:r>
              <a:endParaRPr lang="en-US" sz="1200">
                <a:effectLst/>
                <a:latin typeface="Times New Roman" panose="02020603050405020304" pitchFamily="18" charset="0"/>
                <a:ea typeface="Times New Roman" panose="02020603050405020304" pitchFamily="18" charset="0"/>
              </a:endParaRPr>
            </a:p>
          </p:txBody>
        </p:sp>
        <p:sp>
          <p:nvSpPr>
            <p:cNvPr id="11" name="TextBox 35">
              <a:extLst>
                <a:ext uri="{FF2B5EF4-FFF2-40B4-BE49-F238E27FC236}">
                  <a16:creationId xmlns:a16="http://schemas.microsoft.com/office/drawing/2014/main" id="{D29BFC28-90FF-437B-8FAC-21667EE2C24F}"/>
                </a:ext>
              </a:extLst>
            </p:cNvPr>
            <p:cNvSpPr txBox="1"/>
            <p:nvPr/>
          </p:nvSpPr>
          <p:spPr>
            <a:xfrm>
              <a:off x="2971800" y="4724400"/>
              <a:ext cx="242739" cy="267163"/>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s</a:t>
              </a:r>
              <a:endParaRPr lang="en-US" sz="1200">
                <a:effectLst/>
                <a:latin typeface="Times New Roman" panose="02020603050405020304" pitchFamily="18" charset="0"/>
                <a:ea typeface="Times New Roman" panose="02020603050405020304" pitchFamily="18" charset="0"/>
              </a:endParaRPr>
            </a:p>
          </p:txBody>
        </p:sp>
        <p:sp>
          <p:nvSpPr>
            <p:cNvPr id="12" name="TextBox 36">
              <a:extLst>
                <a:ext uri="{FF2B5EF4-FFF2-40B4-BE49-F238E27FC236}">
                  <a16:creationId xmlns:a16="http://schemas.microsoft.com/office/drawing/2014/main" id="{73F23DE5-08A2-4DE4-8EF7-7DBBA30259D7}"/>
                </a:ext>
              </a:extLst>
            </p:cNvPr>
            <p:cNvSpPr txBox="1"/>
            <p:nvPr/>
          </p:nvSpPr>
          <p:spPr>
            <a:xfrm>
              <a:off x="1828800" y="4648200"/>
              <a:ext cx="259895" cy="267163"/>
            </a:xfrm>
            <a:prstGeom prst="rect">
              <a:avLst/>
            </a:prstGeom>
            <a:noFill/>
          </p:spPr>
          <p:txBody>
            <a:bodyPr wrap="non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p:txBody>
        </p:sp>
        <p:sp>
          <p:nvSpPr>
            <p:cNvPr id="13" name="TextBox 37">
              <a:extLst>
                <a:ext uri="{FF2B5EF4-FFF2-40B4-BE49-F238E27FC236}">
                  <a16:creationId xmlns:a16="http://schemas.microsoft.com/office/drawing/2014/main" id="{20C97B71-391A-454A-BB14-715ADF1C119F}"/>
                </a:ext>
              </a:extLst>
            </p:cNvPr>
            <p:cNvSpPr txBox="1"/>
            <p:nvPr/>
          </p:nvSpPr>
          <p:spPr>
            <a:xfrm>
              <a:off x="1828800" y="4114800"/>
              <a:ext cx="287219" cy="267163"/>
            </a:xfrm>
            <a:prstGeom prst="rect">
              <a:avLst/>
            </a:prstGeom>
            <a:noFill/>
          </p:spPr>
          <p:txBody>
            <a:bodyPr wrap="non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p:txBody>
        </p:sp>
        <p:sp>
          <p:nvSpPr>
            <p:cNvPr id="14" name="TextBox 38">
              <a:extLst>
                <a:ext uri="{FF2B5EF4-FFF2-40B4-BE49-F238E27FC236}">
                  <a16:creationId xmlns:a16="http://schemas.microsoft.com/office/drawing/2014/main" id="{129C2D04-D712-45BB-89C8-E1960A1D0A52}"/>
                </a:ext>
              </a:extLst>
            </p:cNvPr>
            <p:cNvSpPr txBox="1"/>
            <p:nvPr/>
          </p:nvSpPr>
          <p:spPr>
            <a:xfrm>
              <a:off x="2286000" y="3962400"/>
              <a:ext cx="259895" cy="267163"/>
            </a:xfrm>
            <a:prstGeom prst="rect">
              <a:avLst/>
            </a:prstGeom>
            <a:noFill/>
          </p:spPr>
          <p:txBody>
            <a:bodyPr wrap="non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p:txBody>
        </p:sp>
        <p:sp>
          <p:nvSpPr>
            <p:cNvPr id="15" name="Freeform 1606">
              <a:extLst>
                <a:ext uri="{FF2B5EF4-FFF2-40B4-BE49-F238E27FC236}">
                  <a16:creationId xmlns:a16="http://schemas.microsoft.com/office/drawing/2014/main" id="{2E18FFF6-1841-4E3A-B743-036E9E268D64}"/>
                </a:ext>
              </a:extLst>
            </p:cNvPr>
            <p:cNvSpPr/>
            <p:nvPr/>
          </p:nvSpPr>
          <p:spPr>
            <a:xfrm>
              <a:off x="1981200" y="4648200"/>
              <a:ext cx="990600" cy="198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cxnSp>
          <p:nvCxnSpPr>
            <p:cNvPr id="16" name="Straight Arrow Connector 15">
              <a:extLst>
                <a:ext uri="{FF2B5EF4-FFF2-40B4-BE49-F238E27FC236}">
                  <a16:creationId xmlns:a16="http://schemas.microsoft.com/office/drawing/2014/main" id="{05A1459B-C5E4-4329-AA40-DDC993DBF219}"/>
                </a:ext>
              </a:extLst>
            </p:cNvPr>
            <p:cNvCxnSpPr/>
            <p:nvPr/>
          </p:nvCxnSpPr>
          <p:spPr>
            <a:xfrm rot="5400000" flipH="1" flipV="1">
              <a:off x="1981200" y="4419600"/>
              <a:ext cx="609600" cy="304800"/>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TextBox 45">
              <a:extLst>
                <a:ext uri="{FF2B5EF4-FFF2-40B4-BE49-F238E27FC236}">
                  <a16:creationId xmlns:a16="http://schemas.microsoft.com/office/drawing/2014/main" id="{052FAB60-A80B-4F0F-82A4-BF451074DFB6}"/>
                </a:ext>
              </a:extLst>
            </p:cNvPr>
            <p:cNvSpPr txBox="1"/>
            <p:nvPr/>
          </p:nvSpPr>
          <p:spPr>
            <a:xfrm>
              <a:off x="2514600" y="4495801"/>
              <a:ext cx="327252" cy="305329"/>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P</a:t>
              </a:r>
              <a:r>
                <a:rPr lang="en-US" sz="1200" kern="1200" baseline="-25000">
                  <a:solidFill>
                    <a:srgbClr val="000000"/>
                  </a:solidFill>
                  <a:effectLst/>
                  <a:latin typeface="Times New Roman" panose="02020603050405020304" pitchFamily="18"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p:txBody>
        </p:sp>
        <p:sp>
          <p:nvSpPr>
            <p:cNvPr id="18" name="TextBox 46">
              <a:extLst>
                <a:ext uri="{FF2B5EF4-FFF2-40B4-BE49-F238E27FC236}">
                  <a16:creationId xmlns:a16="http://schemas.microsoft.com/office/drawing/2014/main" id="{537B9752-1DFE-48CF-9B8D-4326918C3FD0}"/>
                </a:ext>
              </a:extLst>
            </p:cNvPr>
            <p:cNvSpPr txBox="1"/>
            <p:nvPr/>
          </p:nvSpPr>
          <p:spPr>
            <a:xfrm>
              <a:off x="2514600" y="3810000"/>
              <a:ext cx="327252" cy="305329"/>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P</a:t>
              </a:r>
              <a:r>
                <a:rPr lang="en-US" sz="1200" kern="1200" baseline="-25000">
                  <a:solidFill>
                    <a:srgbClr val="000000"/>
                  </a:solidFill>
                  <a:effectLst/>
                  <a:latin typeface="Times New Roman" panose="02020603050405020304" pitchFamily="18" charset="0"/>
                  <a:ea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endParaRPr>
            </a:p>
          </p:txBody>
        </p:sp>
      </p:grpSp>
      <p:sp>
        <p:nvSpPr>
          <p:cNvPr id="19" name="TextBox 18">
            <a:extLst>
              <a:ext uri="{FF2B5EF4-FFF2-40B4-BE49-F238E27FC236}">
                <a16:creationId xmlns:a16="http://schemas.microsoft.com/office/drawing/2014/main" id="{27E0D2E5-E040-49FB-90B6-23D7F6170A5A}"/>
              </a:ext>
            </a:extLst>
          </p:cNvPr>
          <p:cNvSpPr txBox="1"/>
          <p:nvPr/>
        </p:nvSpPr>
        <p:spPr>
          <a:xfrm>
            <a:off x="304799" y="2570378"/>
            <a:ext cx="9448799" cy="1815882"/>
          </a:xfrm>
          <a:prstGeom prst="rect">
            <a:avLst/>
          </a:prstGeom>
          <a:noFill/>
        </p:spPr>
        <p:txBody>
          <a:bodyPr wrap="square">
            <a:spAutoFit/>
          </a:bodyPr>
          <a:lstStyle/>
          <a:p>
            <a:pPr marL="342900" marR="0" lvl="0" indent="-342900" algn="just" rtl="0">
              <a:spcBef>
                <a:spcPts val="0"/>
              </a:spcBef>
              <a:spcAft>
                <a:spcPts val="0"/>
              </a:spcAft>
              <a:buFont typeface="Symbol" panose="05050102010706020507" pitchFamily="18" charset="2"/>
              <a:buChar char=""/>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 get the work, from the first law we have:</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(v</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v</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 		</a:t>
            </a:r>
            <a:endParaRPr lang="ar-EG"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endParaRPr>
          </a:p>
          <a:p>
            <a:pPr marR="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then:</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mj-lt"/>
              <a:buAutoNum type="alphaLcParenR"/>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For ideal gas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1.005(354.2 – 297) + (40</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10</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)/2000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-58.24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R="0" lvl="0" algn="just"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b)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Using gas tables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6858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(354.7 – 297.2) + (40</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10</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)/2000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-58.25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20" name="TextBox 19">
            <a:extLst>
              <a:ext uri="{FF2B5EF4-FFF2-40B4-BE49-F238E27FC236}">
                <a16:creationId xmlns:a16="http://schemas.microsoft.com/office/drawing/2014/main" id="{94B687B4-34A3-425F-9612-C1546029D082}"/>
              </a:ext>
            </a:extLst>
          </p:cNvPr>
          <p:cNvSpPr txBox="1"/>
          <p:nvPr/>
        </p:nvSpPr>
        <p:spPr>
          <a:xfrm>
            <a:off x="304799" y="4625610"/>
            <a:ext cx="9448799" cy="1323439"/>
          </a:xfrm>
          <a:prstGeom prst="rect">
            <a:avLst/>
          </a:prstGeom>
          <a:noFill/>
        </p:spPr>
        <p:txBody>
          <a:bodyPr wrap="square">
            <a:spAutoFit/>
          </a:bodyPr>
          <a:lstStyle/>
          <a:p>
            <a:pPr marL="342900" marR="0" lvl="0" indent="-342900" algn="just" rtl="0">
              <a:spcBef>
                <a:spcPts val="0"/>
              </a:spcBef>
              <a:spcAft>
                <a:spcPts val="0"/>
              </a:spcAft>
              <a:buFont typeface="Symbol" panose="05050102010706020507" pitchFamily="18" charset="2"/>
              <a:buChar char=""/>
            </a:pP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To get the entropy change </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42900" marR="0" lvl="0" indent="-342900" algn="just" rtl="0">
              <a:spcBef>
                <a:spcPts val="0"/>
              </a:spcBef>
              <a:spcAft>
                <a:spcPts val="0"/>
              </a:spcAft>
              <a:buFont typeface="+mj-lt"/>
              <a:buAutoNum type="alphaLcParenR"/>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1.005 ln (354.2/297) – (8.3143/28.97) ln (1.7) = 0.0247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R="0" lvl="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b)   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0</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0</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R</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ln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914400"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(1.8698 – 1.6885) – (8.3143/28.97) ln (1.7) = 0.029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Tree>
    <p:custDataLst>
      <p:tags r:id="rId1"/>
    </p:custDataLst>
    <p:extLst>
      <p:ext uri="{BB962C8B-B14F-4D97-AF65-F5344CB8AC3E}">
        <p14:creationId xmlns:p14="http://schemas.microsoft.com/office/powerpoint/2010/main" val="2560986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450EC-9DE6-42C2-9503-6237909FB537}"/>
              </a:ext>
            </a:extLst>
          </p:cNvPr>
          <p:cNvSpPr>
            <a:spLocks noGrp="1"/>
          </p:cNvSpPr>
          <p:nvPr>
            <p:ph type="title"/>
          </p:nvPr>
        </p:nvSpPr>
        <p:spPr>
          <a:xfrm>
            <a:off x="3779602" y="132033"/>
            <a:ext cx="2346798" cy="477567"/>
          </a:xfrm>
        </p:spPr>
        <p:txBody>
          <a:bodyPr/>
          <a:lstStyle/>
          <a:p>
            <a:r>
              <a:rPr lang="en-US" dirty="0"/>
              <a:t>Example 7.4 a</a:t>
            </a:r>
          </a:p>
        </p:txBody>
      </p:sp>
      <p:sp>
        <p:nvSpPr>
          <p:cNvPr id="6" name="TextBox 5">
            <a:extLst>
              <a:ext uri="{FF2B5EF4-FFF2-40B4-BE49-F238E27FC236}">
                <a16:creationId xmlns:a16="http://schemas.microsoft.com/office/drawing/2014/main" id="{B24D75B9-605D-4DE0-9EBD-58071FE6237E}"/>
              </a:ext>
            </a:extLst>
          </p:cNvPr>
          <p:cNvSpPr txBox="1"/>
          <p:nvPr/>
        </p:nvSpPr>
        <p:spPr>
          <a:xfrm>
            <a:off x="304800" y="838200"/>
            <a:ext cx="9448799" cy="923330"/>
          </a:xfrm>
          <a:prstGeom prst="rect">
            <a:avLst/>
          </a:prstGeom>
          <a:solidFill>
            <a:srgbClr val="C8E1FF"/>
          </a:solidFill>
        </p:spPr>
        <p:txBody>
          <a:bodyPr wrap="square">
            <a:spAutoFit/>
          </a:bodyPr>
          <a:lstStyle/>
          <a:p>
            <a:pPr marR="0" rtl="0">
              <a:spcBef>
                <a:spcPts val="0"/>
              </a:spcBef>
              <a:spcAft>
                <a:spcPts val="0"/>
              </a:spcAft>
              <a:tabLst>
                <a:tab pos="990600" algn="l"/>
              </a:tabLst>
            </a:pP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Steam expands in a turbine from 30 bar, 500 </a:t>
            </a:r>
            <a:r>
              <a:rPr lang="en-US" sz="1800" b="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800" b="0" dirty="0">
                <a:solidFill>
                  <a:srgbClr val="000000"/>
                </a:solidFill>
                <a:effectLst/>
                <a:latin typeface="Times New Roman" panose="02020603050405020304" pitchFamily="18" charset="0"/>
                <a:ea typeface="Times New Roman" panose="02020603050405020304" pitchFamily="18" charset="0"/>
                <a:cs typeface="Simplified Arabic" panose="02020603050405020304" pitchFamily="18" charset="-78"/>
              </a:rPr>
              <a:t>C to 0.2bar adiabatically. If the steam flow rate is 2 kg/s, what is the maximum power that could be obtained from this turbine? What is the power and the final state of the steam when the isentropic efficiency is 90% </a:t>
            </a:r>
            <a:endParaRPr lang="en-US" sz="1800" b="0" dirty="0">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4" name="TextBox 3">
            <a:extLst>
              <a:ext uri="{FF2B5EF4-FFF2-40B4-BE49-F238E27FC236}">
                <a16:creationId xmlns:a16="http://schemas.microsoft.com/office/drawing/2014/main" id="{BE2030C1-8F59-41A1-8B1A-9B9160EBF96D}"/>
              </a:ext>
            </a:extLst>
          </p:cNvPr>
          <p:cNvSpPr txBox="1"/>
          <p:nvPr/>
        </p:nvSpPr>
        <p:spPr>
          <a:xfrm>
            <a:off x="304799" y="2057400"/>
            <a:ext cx="4648201" cy="2308324"/>
          </a:xfrm>
          <a:prstGeom prst="rect">
            <a:avLst/>
          </a:prstGeom>
          <a:noFill/>
          <a:ln>
            <a:solidFill>
              <a:schemeClr val="tx1"/>
            </a:solidFill>
          </a:ln>
        </p:spPr>
        <p:txBody>
          <a:bodyPr wrap="square">
            <a:spAutoFit/>
          </a:bodyPr>
          <a:lstStyle/>
          <a:p>
            <a:pPr marL="360045" marR="0" indent="0" algn="just" rtl="0">
              <a:spcBef>
                <a:spcPts val="0"/>
              </a:spcBef>
              <a:spcAft>
                <a:spcPts val="0"/>
              </a:spcAft>
            </a:pPr>
            <a:r>
              <a:rPr lang="en-US" sz="1600" b="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Answer:</a:t>
            </a:r>
            <a:endParaRPr lang="en-US" sz="18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System</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 in turbine (open steady flow)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Conservation</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Only energy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Energies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Work, Enthalpy; No Heat.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Expansion with an isentropic efficiency</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Properties</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Point 1: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complete; </a:t>
            </a:r>
          </a:p>
          <a:p>
            <a:pPr marL="0" marR="0" indent="0" algn="justLow" rtl="0">
              <a:spcBef>
                <a:spcPts val="0"/>
              </a:spcBef>
              <a:spcAft>
                <a:spcPts val="0"/>
              </a:spcAft>
            </a:pP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Point 2: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given; other property from process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Model</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Steam tables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0" algn="justLow" rtl="0">
              <a:spcBef>
                <a:spcPts val="0"/>
              </a:spcBef>
              <a:spcAft>
                <a:spcPts val="0"/>
              </a:spcAft>
            </a:pPr>
            <a:r>
              <a:rPr lang="en-US" sz="160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Extensive</a:t>
            </a:r>
            <a:r>
              <a:rPr lang="en-US" sz="16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Yes 1: mass flow rate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nvGrpSpPr>
          <p:cNvPr id="5" name="Group 4">
            <a:extLst>
              <a:ext uri="{FF2B5EF4-FFF2-40B4-BE49-F238E27FC236}">
                <a16:creationId xmlns:a16="http://schemas.microsoft.com/office/drawing/2014/main" id="{D06786CF-5D02-42D2-9A90-5DCB2E220E72}"/>
              </a:ext>
            </a:extLst>
          </p:cNvPr>
          <p:cNvGrpSpPr>
            <a:grpSpLocks/>
          </p:cNvGrpSpPr>
          <p:nvPr/>
        </p:nvGrpSpPr>
        <p:grpSpPr>
          <a:xfrm>
            <a:off x="5486400" y="2057400"/>
            <a:ext cx="2903074" cy="2057400"/>
            <a:chOff x="1447800" y="3809999"/>
            <a:chExt cx="1990681" cy="1323091"/>
          </a:xfrm>
        </p:grpSpPr>
        <p:cxnSp>
          <p:nvCxnSpPr>
            <p:cNvPr id="7" name="Straight Arrow Connector 6">
              <a:extLst>
                <a:ext uri="{FF2B5EF4-FFF2-40B4-BE49-F238E27FC236}">
                  <a16:creationId xmlns:a16="http://schemas.microsoft.com/office/drawing/2014/main" id="{69227C38-B6AF-4779-8723-6BE68DA5F2AE}"/>
                </a:ext>
              </a:extLst>
            </p:cNvPr>
            <p:cNvCxnSpPr/>
            <p:nvPr/>
          </p:nvCxnSpPr>
          <p:spPr>
            <a:xfrm>
              <a:off x="1447800" y="5029200"/>
              <a:ext cx="18288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24745365-7A60-4C41-9501-164A18828B7A}"/>
                </a:ext>
              </a:extLst>
            </p:cNvPr>
            <p:cNvCxnSpPr/>
            <p:nvPr/>
          </p:nvCxnSpPr>
          <p:spPr>
            <a:xfrm rot="5400000" flipH="1" flipV="1">
              <a:off x="1026587" y="4459813"/>
              <a:ext cx="1323091" cy="2346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4D56AF-4848-497B-92A8-0C15EA903B88}"/>
                </a:ext>
              </a:extLst>
            </p:cNvPr>
            <p:cNvCxnSpPr>
              <a:cxnSpLocks/>
            </p:cNvCxnSpPr>
            <p:nvPr/>
          </p:nvCxnSpPr>
          <p:spPr>
            <a:xfrm>
              <a:off x="2404750" y="4305601"/>
              <a:ext cx="19369" cy="533328"/>
            </a:xfrm>
            <a:prstGeom prst="line">
              <a:avLst/>
            </a:prstGeom>
            <a:ln w="19050">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Freeform 1600">
              <a:extLst>
                <a:ext uri="{FF2B5EF4-FFF2-40B4-BE49-F238E27FC236}">
                  <a16:creationId xmlns:a16="http://schemas.microsoft.com/office/drawing/2014/main" id="{009B2F09-8937-464F-94CB-55FBCD6C32CA}"/>
                </a:ext>
              </a:extLst>
            </p:cNvPr>
            <p:cNvSpPr/>
            <p:nvPr/>
          </p:nvSpPr>
          <p:spPr>
            <a:xfrm>
              <a:off x="1913900" y="3840413"/>
              <a:ext cx="981700" cy="579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1" name="TextBox 34">
              <a:extLst>
                <a:ext uri="{FF2B5EF4-FFF2-40B4-BE49-F238E27FC236}">
                  <a16:creationId xmlns:a16="http://schemas.microsoft.com/office/drawing/2014/main" id="{927C7BF8-F96F-4007-BEB4-2AA907CB8488}"/>
                </a:ext>
              </a:extLst>
            </p:cNvPr>
            <p:cNvSpPr txBox="1"/>
            <p:nvPr/>
          </p:nvSpPr>
          <p:spPr>
            <a:xfrm>
              <a:off x="1676400" y="3810000"/>
              <a:ext cx="268156" cy="267163"/>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T</a:t>
              </a:r>
              <a:endParaRPr lang="en-US" sz="1200">
                <a:effectLst/>
                <a:latin typeface="Times New Roman" panose="02020603050405020304" pitchFamily="18" charset="0"/>
                <a:ea typeface="Times New Roman" panose="02020603050405020304" pitchFamily="18" charset="0"/>
              </a:endParaRPr>
            </a:p>
          </p:txBody>
        </p:sp>
        <p:sp>
          <p:nvSpPr>
            <p:cNvPr id="12" name="TextBox 35">
              <a:extLst>
                <a:ext uri="{FF2B5EF4-FFF2-40B4-BE49-F238E27FC236}">
                  <a16:creationId xmlns:a16="http://schemas.microsoft.com/office/drawing/2014/main" id="{EA83BDB9-3318-4522-A4FC-DE00F8F23D76}"/>
                </a:ext>
              </a:extLst>
            </p:cNvPr>
            <p:cNvSpPr txBox="1"/>
            <p:nvPr/>
          </p:nvSpPr>
          <p:spPr>
            <a:xfrm>
              <a:off x="3195742" y="4846387"/>
              <a:ext cx="242739" cy="267163"/>
            </a:xfrm>
            <a:prstGeom prst="rect">
              <a:avLst/>
            </a:prstGeom>
            <a:noFill/>
          </p:spPr>
          <p:txBody>
            <a:bodyPr wrap="none" rtlCol="0">
              <a:spAutoFit/>
            </a:bodyPr>
            <a:lstStyle/>
            <a:p>
              <a:pPr marL="0" marR="0">
                <a:spcBef>
                  <a:spcPts val="0"/>
                </a:spcBef>
                <a:spcAft>
                  <a:spcPts val="0"/>
                </a:spcAft>
              </a:pPr>
              <a:r>
                <a:rPr lang="en-US" sz="1200" i="1" kern="1200" dirty="0">
                  <a:solidFill>
                    <a:srgbClr val="000000"/>
                  </a:solidFill>
                  <a:effectLst/>
                  <a:latin typeface="Times New Roman" panose="02020603050405020304" pitchFamily="18" charset="0"/>
                  <a:ea typeface="Times New Roman" panose="02020603050405020304" pitchFamily="18" charset="0"/>
                </a:rPr>
                <a:t>s</a:t>
              </a:r>
              <a:endParaRPr lang="en-US" sz="1200" dirty="0">
                <a:effectLst/>
                <a:latin typeface="Times New Roman" panose="02020603050405020304" pitchFamily="18" charset="0"/>
                <a:ea typeface="Times New Roman" panose="02020603050405020304" pitchFamily="18" charset="0"/>
              </a:endParaRPr>
            </a:p>
          </p:txBody>
        </p:sp>
        <p:sp>
          <p:nvSpPr>
            <p:cNvPr id="13" name="TextBox 36">
              <a:extLst>
                <a:ext uri="{FF2B5EF4-FFF2-40B4-BE49-F238E27FC236}">
                  <a16:creationId xmlns:a16="http://schemas.microsoft.com/office/drawing/2014/main" id="{685C1976-B425-467B-BE79-2FAC92E49B59}"/>
                </a:ext>
              </a:extLst>
            </p:cNvPr>
            <p:cNvSpPr txBox="1"/>
            <p:nvPr/>
          </p:nvSpPr>
          <p:spPr>
            <a:xfrm>
              <a:off x="2171678" y="4133772"/>
              <a:ext cx="259895" cy="178135"/>
            </a:xfrm>
            <a:prstGeom prst="rect">
              <a:avLst/>
            </a:prstGeom>
            <a:noFill/>
          </p:spPr>
          <p:txBody>
            <a:bodyPr wrap="squar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p:txBody>
        </p:sp>
        <p:sp>
          <p:nvSpPr>
            <p:cNvPr id="14" name="TextBox 37">
              <a:extLst>
                <a:ext uri="{FF2B5EF4-FFF2-40B4-BE49-F238E27FC236}">
                  <a16:creationId xmlns:a16="http://schemas.microsoft.com/office/drawing/2014/main" id="{95FF396B-75A9-4DB7-A159-D324BE9B741C}"/>
                </a:ext>
              </a:extLst>
            </p:cNvPr>
            <p:cNvSpPr txBox="1"/>
            <p:nvPr/>
          </p:nvSpPr>
          <p:spPr>
            <a:xfrm>
              <a:off x="2235695" y="4846387"/>
              <a:ext cx="287219" cy="267163"/>
            </a:xfrm>
            <a:prstGeom prst="rect">
              <a:avLst/>
            </a:prstGeom>
            <a:noFill/>
          </p:spPr>
          <p:txBody>
            <a:bodyPr wrap="none" rtlCol="0">
              <a:spAutoFit/>
            </a:bodyPr>
            <a:lstStyle/>
            <a:p>
              <a:pPr marL="0" marR="0">
                <a:spcBef>
                  <a:spcPts val="0"/>
                </a:spcBef>
                <a:spcAft>
                  <a:spcPts val="0"/>
                </a:spcAft>
              </a:pPr>
              <a:r>
                <a:rPr lang="en-US" sz="1200" kern="1200" dirty="0">
                  <a:solidFill>
                    <a:srgbClr val="000000"/>
                  </a:solidFill>
                  <a:effectLst/>
                  <a:latin typeface="Times New Roman" panose="02020603050405020304" pitchFamily="18" charset="0"/>
                  <a:ea typeface="Times New Roman" panose="02020603050405020304" pitchFamily="18" charset="0"/>
                </a:rPr>
                <a:t>2'</a:t>
              </a:r>
              <a:endParaRPr lang="en-US" sz="1200" dirty="0">
                <a:effectLst/>
                <a:latin typeface="Times New Roman" panose="02020603050405020304" pitchFamily="18" charset="0"/>
                <a:ea typeface="Times New Roman" panose="02020603050405020304" pitchFamily="18" charset="0"/>
              </a:endParaRPr>
            </a:p>
          </p:txBody>
        </p:sp>
        <p:sp>
          <p:nvSpPr>
            <p:cNvPr id="15" name="TextBox 38">
              <a:extLst>
                <a:ext uri="{FF2B5EF4-FFF2-40B4-BE49-F238E27FC236}">
                  <a16:creationId xmlns:a16="http://schemas.microsoft.com/office/drawing/2014/main" id="{96C90C78-C9C1-4F54-AA99-9B13B2FF36AA}"/>
                </a:ext>
              </a:extLst>
            </p:cNvPr>
            <p:cNvSpPr txBox="1"/>
            <p:nvPr/>
          </p:nvSpPr>
          <p:spPr>
            <a:xfrm>
              <a:off x="2675313" y="4814548"/>
              <a:ext cx="259895" cy="178135"/>
            </a:xfrm>
            <a:prstGeom prst="rect">
              <a:avLst/>
            </a:prstGeom>
            <a:noFill/>
          </p:spPr>
          <p:txBody>
            <a:bodyPr wrap="square" rtlCol="0">
              <a:spAutoFit/>
            </a:bodyPr>
            <a:lstStyle/>
            <a:p>
              <a:pPr marL="0" marR="0">
                <a:spcBef>
                  <a:spcPts val="0"/>
                </a:spcBef>
                <a:spcAft>
                  <a:spcPts val="0"/>
                </a:spcAft>
              </a:pPr>
              <a:r>
                <a:rPr lang="en-US" sz="1200" kern="1200" dirty="0">
                  <a:solidFill>
                    <a:srgbClr val="000000"/>
                  </a:solidFill>
                  <a:effectLst/>
                  <a:latin typeface="Times New Roman" panose="02020603050405020304" pitchFamily="18" charset="0"/>
                  <a:ea typeface="Times New Roman" panose="02020603050405020304" pitchFamily="18" charset="0"/>
                </a:rPr>
                <a:t>2</a:t>
              </a:r>
              <a:endParaRPr lang="en-US" sz="1200" dirty="0">
                <a:effectLst/>
                <a:latin typeface="Times New Roman" panose="02020603050405020304" pitchFamily="18" charset="0"/>
                <a:ea typeface="Times New Roman" panose="02020603050405020304" pitchFamily="18" charset="0"/>
              </a:endParaRPr>
            </a:p>
          </p:txBody>
        </p:sp>
        <p:sp>
          <p:nvSpPr>
            <p:cNvPr id="16" name="Freeform 1606">
              <a:extLst>
                <a:ext uri="{FF2B5EF4-FFF2-40B4-BE49-F238E27FC236}">
                  <a16:creationId xmlns:a16="http://schemas.microsoft.com/office/drawing/2014/main" id="{7FF926B1-DD4E-4288-8573-2062B44A33E0}"/>
                </a:ext>
              </a:extLst>
            </p:cNvPr>
            <p:cNvSpPr/>
            <p:nvPr/>
          </p:nvSpPr>
          <p:spPr>
            <a:xfrm>
              <a:off x="1981200" y="4648200"/>
              <a:ext cx="990600" cy="198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cxnSp>
          <p:nvCxnSpPr>
            <p:cNvPr id="17" name="Straight Arrow Connector 16">
              <a:extLst>
                <a:ext uri="{FF2B5EF4-FFF2-40B4-BE49-F238E27FC236}">
                  <a16:creationId xmlns:a16="http://schemas.microsoft.com/office/drawing/2014/main" id="{D67E44E3-2BB7-4067-885B-11084D748610}"/>
                </a:ext>
              </a:extLst>
            </p:cNvPr>
            <p:cNvCxnSpPr>
              <a:cxnSpLocks/>
              <a:endCxn id="16" idx="2"/>
            </p:cNvCxnSpPr>
            <p:nvPr/>
          </p:nvCxnSpPr>
          <p:spPr>
            <a:xfrm>
              <a:off x="2415947" y="4305601"/>
              <a:ext cx="225653" cy="46697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TextBox 45">
              <a:extLst>
                <a:ext uri="{FF2B5EF4-FFF2-40B4-BE49-F238E27FC236}">
                  <a16:creationId xmlns:a16="http://schemas.microsoft.com/office/drawing/2014/main" id="{2FAD90D7-8B61-4D37-A4E8-2E0AB8EF793F}"/>
                </a:ext>
              </a:extLst>
            </p:cNvPr>
            <p:cNvSpPr txBox="1"/>
            <p:nvPr/>
          </p:nvSpPr>
          <p:spPr>
            <a:xfrm>
              <a:off x="2796947" y="4472703"/>
              <a:ext cx="226656" cy="178135"/>
            </a:xfrm>
            <a:prstGeom prst="rect">
              <a:avLst/>
            </a:prstGeom>
            <a:noFill/>
          </p:spPr>
          <p:txBody>
            <a:bodyPr wrap="none" rtlCol="0">
              <a:spAutoFit/>
            </a:bodyPr>
            <a:lstStyle/>
            <a:p>
              <a:pPr marL="0" marR="0">
                <a:spcBef>
                  <a:spcPts val="0"/>
                </a:spcBef>
                <a:spcAft>
                  <a:spcPts val="0"/>
                </a:spcAft>
              </a:pPr>
              <a:r>
                <a:rPr lang="en-US" sz="1200" i="1" kern="1200" dirty="0">
                  <a:solidFill>
                    <a:srgbClr val="000000"/>
                  </a:solidFill>
                  <a:effectLst/>
                  <a:latin typeface="Times New Roman" panose="02020603050405020304" pitchFamily="18" charset="0"/>
                  <a:ea typeface="Times New Roman" panose="02020603050405020304" pitchFamily="18" charset="0"/>
                </a:rPr>
                <a:t>P</a:t>
              </a:r>
              <a:r>
                <a:rPr lang="en-US" sz="1200" kern="1200" baseline="-25000" dirty="0">
                  <a:solidFill>
                    <a:srgbClr val="000000"/>
                  </a:solidFill>
                  <a:effectLst/>
                  <a:latin typeface="Times New Roman" panose="02020603050405020304" pitchFamily="18" charset="0"/>
                  <a:ea typeface="Times New Roman" panose="02020603050405020304" pitchFamily="18" charset="0"/>
                </a:rPr>
                <a:t>2</a:t>
              </a:r>
              <a:endParaRPr lang="en-US" sz="1200" dirty="0">
                <a:effectLst/>
                <a:latin typeface="Times New Roman" panose="02020603050405020304" pitchFamily="18" charset="0"/>
                <a:ea typeface="Times New Roman" panose="02020603050405020304" pitchFamily="18" charset="0"/>
              </a:endParaRPr>
            </a:p>
          </p:txBody>
        </p:sp>
        <p:sp>
          <p:nvSpPr>
            <p:cNvPr id="19" name="TextBox 46">
              <a:extLst>
                <a:ext uri="{FF2B5EF4-FFF2-40B4-BE49-F238E27FC236}">
                  <a16:creationId xmlns:a16="http://schemas.microsoft.com/office/drawing/2014/main" id="{04086F69-8A78-4D65-9322-86C0771E3CFB}"/>
                </a:ext>
              </a:extLst>
            </p:cNvPr>
            <p:cNvSpPr txBox="1"/>
            <p:nvPr/>
          </p:nvSpPr>
          <p:spPr>
            <a:xfrm>
              <a:off x="2514600" y="3810000"/>
              <a:ext cx="226656" cy="178135"/>
            </a:xfrm>
            <a:prstGeom prst="rect">
              <a:avLst/>
            </a:prstGeom>
            <a:noFill/>
          </p:spPr>
          <p:txBody>
            <a:bodyPr wrap="none" rtlCol="0">
              <a:spAutoFit/>
            </a:bodyPr>
            <a:lstStyle/>
            <a:p>
              <a:pPr marL="0" marR="0">
                <a:spcBef>
                  <a:spcPts val="0"/>
                </a:spcBef>
                <a:spcAft>
                  <a:spcPts val="0"/>
                </a:spcAft>
              </a:pPr>
              <a:r>
                <a:rPr lang="en-US" sz="1200" i="1" kern="1200" dirty="0">
                  <a:solidFill>
                    <a:srgbClr val="000000"/>
                  </a:solidFill>
                  <a:effectLst/>
                  <a:latin typeface="Times New Roman" panose="02020603050405020304" pitchFamily="18" charset="0"/>
                  <a:ea typeface="Times New Roman" panose="02020603050405020304" pitchFamily="18" charset="0"/>
                </a:rPr>
                <a:t>P</a:t>
              </a:r>
              <a:r>
                <a:rPr lang="en-US" sz="1200" kern="1200" baseline="-25000" dirty="0">
                  <a:solidFill>
                    <a:srgbClr val="000000"/>
                  </a:solidFill>
                  <a:effectLst/>
                  <a:latin typeface="Times New Roman" panose="02020603050405020304" pitchFamily="18" charset="0"/>
                  <a:ea typeface="Times New Roman" panose="02020603050405020304" pitchFamily="18" charset="0"/>
                </a:rPr>
                <a:t>1</a:t>
              </a:r>
              <a:endParaRPr lang="en-US" sz="1200" dirty="0">
                <a:effectLst/>
                <a:latin typeface="Times New Roman" panose="02020603050405020304" pitchFamily="18" charset="0"/>
                <a:ea typeface="Times New Roman" panose="02020603050405020304" pitchFamily="18" charset="0"/>
              </a:endParaRPr>
            </a:p>
          </p:txBody>
        </p:sp>
      </p:grpSp>
      <p:sp>
        <p:nvSpPr>
          <p:cNvPr id="27" name="Trapezoid 26">
            <a:extLst>
              <a:ext uri="{FF2B5EF4-FFF2-40B4-BE49-F238E27FC236}">
                <a16:creationId xmlns:a16="http://schemas.microsoft.com/office/drawing/2014/main" id="{619FAD36-3B0C-4ACD-A346-F8CD6658C5A5}"/>
              </a:ext>
            </a:extLst>
          </p:cNvPr>
          <p:cNvSpPr/>
          <p:nvPr/>
        </p:nvSpPr>
        <p:spPr bwMode="auto">
          <a:xfrm rot="16200000">
            <a:off x="6316508" y="4995249"/>
            <a:ext cx="914400" cy="365760"/>
          </a:xfrm>
          <a:prstGeom prst="trapezoid">
            <a:avLst>
              <a:gd name="adj" fmla="val 71099"/>
            </a:avLst>
          </a:prstGeom>
          <a:noFill/>
          <a:ln w="28575" cap="flat" cmpd="sng" algn="ctr">
            <a:solidFill>
              <a:schemeClr val="tx1"/>
            </a:solidFill>
            <a:prstDash val="solid"/>
            <a:round/>
            <a:headEnd type="non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28" name="Freeform: Shape 27">
            <a:extLst>
              <a:ext uri="{FF2B5EF4-FFF2-40B4-BE49-F238E27FC236}">
                <a16:creationId xmlns:a16="http://schemas.microsoft.com/office/drawing/2014/main" id="{6947C6DA-0153-4332-8872-931B1CC7167E}"/>
              </a:ext>
            </a:extLst>
          </p:cNvPr>
          <p:cNvSpPr/>
          <p:nvPr/>
        </p:nvSpPr>
        <p:spPr bwMode="auto">
          <a:xfrm>
            <a:off x="5982334" y="4478413"/>
            <a:ext cx="603115" cy="466928"/>
          </a:xfrm>
          <a:custGeom>
            <a:avLst/>
            <a:gdLst>
              <a:gd name="connsiteX0" fmla="*/ 0 w 603115"/>
              <a:gd name="connsiteY0" fmla="*/ 0 h 466928"/>
              <a:gd name="connsiteX1" fmla="*/ 603115 w 603115"/>
              <a:gd name="connsiteY1" fmla="*/ 0 h 466928"/>
              <a:gd name="connsiteX2" fmla="*/ 603115 w 603115"/>
              <a:gd name="connsiteY2" fmla="*/ 466928 h 466928"/>
            </a:gdLst>
            <a:ahLst/>
            <a:cxnLst>
              <a:cxn ang="0">
                <a:pos x="connsiteX0" y="connsiteY0"/>
              </a:cxn>
              <a:cxn ang="0">
                <a:pos x="connsiteX1" y="connsiteY1"/>
              </a:cxn>
              <a:cxn ang="0">
                <a:pos x="connsiteX2" y="connsiteY2"/>
              </a:cxn>
            </a:cxnLst>
            <a:rect l="l" t="t" r="r" b="b"/>
            <a:pathLst>
              <a:path w="603115" h="466928">
                <a:moveTo>
                  <a:pt x="0" y="0"/>
                </a:moveTo>
                <a:lnTo>
                  <a:pt x="603115" y="0"/>
                </a:lnTo>
                <a:lnTo>
                  <a:pt x="603115" y="466928"/>
                </a:lnTo>
              </a:path>
            </a:pathLst>
          </a:custGeom>
          <a:noFill/>
          <a:ln w="19050" cap="flat" cmpd="sng" algn="ctr">
            <a:solidFill>
              <a:schemeClr val="tx1"/>
            </a:solidFill>
            <a:prstDash val="solid"/>
            <a:round/>
            <a:headEnd type="none" w="med" len="med"/>
            <a:tailEnd type="triangl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29" name="Freeform: Shape 28">
            <a:extLst>
              <a:ext uri="{FF2B5EF4-FFF2-40B4-BE49-F238E27FC236}">
                <a16:creationId xmlns:a16="http://schemas.microsoft.com/office/drawing/2014/main" id="{7B45FF8A-0193-4B9E-9C0B-473661D42717}"/>
              </a:ext>
            </a:extLst>
          </p:cNvPr>
          <p:cNvSpPr/>
          <p:nvPr/>
        </p:nvSpPr>
        <p:spPr bwMode="auto">
          <a:xfrm flipH="1" flipV="1">
            <a:off x="6960141" y="5623780"/>
            <a:ext cx="603115" cy="466928"/>
          </a:xfrm>
          <a:custGeom>
            <a:avLst/>
            <a:gdLst>
              <a:gd name="connsiteX0" fmla="*/ 0 w 603115"/>
              <a:gd name="connsiteY0" fmla="*/ 0 h 466928"/>
              <a:gd name="connsiteX1" fmla="*/ 603115 w 603115"/>
              <a:gd name="connsiteY1" fmla="*/ 0 h 466928"/>
              <a:gd name="connsiteX2" fmla="*/ 603115 w 603115"/>
              <a:gd name="connsiteY2" fmla="*/ 466928 h 466928"/>
            </a:gdLst>
            <a:ahLst/>
            <a:cxnLst>
              <a:cxn ang="0">
                <a:pos x="connsiteX0" y="connsiteY0"/>
              </a:cxn>
              <a:cxn ang="0">
                <a:pos x="connsiteX1" y="connsiteY1"/>
              </a:cxn>
              <a:cxn ang="0">
                <a:pos x="connsiteX2" y="connsiteY2"/>
              </a:cxn>
            </a:cxnLst>
            <a:rect l="l" t="t" r="r" b="b"/>
            <a:pathLst>
              <a:path w="603115" h="466928">
                <a:moveTo>
                  <a:pt x="0" y="0"/>
                </a:moveTo>
                <a:lnTo>
                  <a:pt x="603115" y="0"/>
                </a:lnTo>
                <a:lnTo>
                  <a:pt x="603115" y="466928"/>
                </a:lnTo>
              </a:path>
            </a:pathLst>
          </a:custGeom>
          <a:noFill/>
          <a:ln w="19050" cap="flat" cmpd="sng" algn="ctr">
            <a:solidFill>
              <a:schemeClr val="tx1"/>
            </a:solidFill>
            <a:prstDash val="solid"/>
            <a:round/>
            <a:headEnd type="triangle" w="med" len="med"/>
            <a:tailEnd type="none" w="med" len="med"/>
          </a:ln>
          <a:effectLst/>
        </p:spPr>
        <p:txBody>
          <a:bodyPr vert="horz" wrap="none" lIns="90488" tIns="44450" rIns="90488" bIns="44450" numCol="1" rtlCol="0" anchor="ctr" anchorCtr="0" compatLnSpc="1">
            <a:prstTxWarp prst="textNoShape">
              <a:avLst/>
            </a:prstTxWarp>
            <a:spAutoFit/>
          </a:bodyPr>
          <a:lstStyle/>
          <a:p>
            <a:pPr marL="0" marR="0" indent="0" algn="l" defTabSz="914400" rtl="0" eaLnBrk="0" fontAlgn="base" latinLnBrk="0" hangingPunct="0">
              <a:lnSpc>
                <a:spcPct val="90000"/>
              </a:lnSpc>
              <a:spcBef>
                <a:spcPct val="0"/>
              </a:spcBef>
              <a:spcAft>
                <a:spcPct val="0"/>
              </a:spcAft>
              <a:buClrTx/>
              <a:buSzTx/>
              <a:buFontTx/>
              <a:buNone/>
              <a:tabLst/>
            </a:pPr>
            <a:endParaRPr kumimoji="0" lang="en-US" sz="1800" b="1" i="1" u="none" strike="noStrike" cap="none" normalizeH="0" baseline="0">
              <a:ln>
                <a:noFill/>
              </a:ln>
              <a:solidFill>
                <a:srgbClr val="000099"/>
              </a:solidFill>
              <a:effectLst/>
              <a:latin typeface="Arial" charset="0"/>
              <a:cs typeface="Arial" charset="0"/>
            </a:endParaRPr>
          </a:p>
        </p:txBody>
      </p:sp>
      <p:sp>
        <p:nvSpPr>
          <p:cNvPr id="30" name="TextBox 29">
            <a:extLst>
              <a:ext uri="{FF2B5EF4-FFF2-40B4-BE49-F238E27FC236}">
                <a16:creationId xmlns:a16="http://schemas.microsoft.com/office/drawing/2014/main" id="{568FDCC7-2552-4503-8429-54D4285ACE74}"/>
              </a:ext>
            </a:extLst>
          </p:cNvPr>
          <p:cNvSpPr txBox="1"/>
          <p:nvPr/>
        </p:nvSpPr>
        <p:spPr>
          <a:xfrm>
            <a:off x="4518822" y="4478413"/>
            <a:ext cx="1752600" cy="646331"/>
          </a:xfrm>
          <a:prstGeom prst="rect">
            <a:avLst/>
          </a:prstGeom>
          <a:noFill/>
        </p:spPr>
        <p:txBody>
          <a:bodyPr wrap="square" rtlCol="0">
            <a:spAutoFit/>
          </a:bodyPr>
          <a:lstStyle/>
          <a:p>
            <a:pPr algn="ctr"/>
            <a:r>
              <a:rPr lang="en-US" i="0" dirty="0">
                <a:solidFill>
                  <a:schemeClr val="tx1"/>
                </a:solidFill>
                <a:latin typeface="+mn-lt"/>
              </a:rPr>
              <a:t>30 bar, 500</a:t>
            </a:r>
            <a:r>
              <a:rPr lang="en-US" i="0" baseline="30000" dirty="0">
                <a:solidFill>
                  <a:schemeClr val="tx1"/>
                </a:solidFill>
                <a:latin typeface="+mn-lt"/>
              </a:rPr>
              <a:t>o</a:t>
            </a:r>
            <a:r>
              <a:rPr lang="en-US" i="0" dirty="0">
                <a:solidFill>
                  <a:schemeClr val="tx1"/>
                </a:solidFill>
                <a:latin typeface="+mn-lt"/>
              </a:rPr>
              <a:t>C</a:t>
            </a:r>
          </a:p>
          <a:p>
            <a:pPr algn="ctr"/>
            <a:r>
              <a:rPr lang="en-US" i="0" dirty="0">
                <a:solidFill>
                  <a:schemeClr val="tx1"/>
                </a:solidFill>
                <a:latin typeface="+mn-lt"/>
              </a:rPr>
              <a:t>2 kg/s </a:t>
            </a:r>
          </a:p>
        </p:txBody>
      </p:sp>
      <p:sp>
        <p:nvSpPr>
          <p:cNvPr id="31" name="TextBox 30">
            <a:extLst>
              <a:ext uri="{FF2B5EF4-FFF2-40B4-BE49-F238E27FC236}">
                <a16:creationId xmlns:a16="http://schemas.microsoft.com/office/drawing/2014/main" id="{6E3D0A57-6ABD-46F4-B55C-5BDE62A652AD}"/>
              </a:ext>
            </a:extLst>
          </p:cNvPr>
          <p:cNvSpPr txBox="1"/>
          <p:nvPr/>
        </p:nvSpPr>
        <p:spPr>
          <a:xfrm>
            <a:off x="7543800" y="5802868"/>
            <a:ext cx="1752600" cy="369332"/>
          </a:xfrm>
          <a:prstGeom prst="rect">
            <a:avLst/>
          </a:prstGeom>
          <a:noFill/>
        </p:spPr>
        <p:txBody>
          <a:bodyPr wrap="square" rtlCol="0">
            <a:spAutoFit/>
          </a:bodyPr>
          <a:lstStyle/>
          <a:p>
            <a:r>
              <a:rPr lang="en-US" i="0" dirty="0">
                <a:solidFill>
                  <a:schemeClr val="tx1"/>
                </a:solidFill>
                <a:latin typeface="+mn-lt"/>
              </a:rPr>
              <a:t>0.2 bar</a:t>
            </a:r>
          </a:p>
        </p:txBody>
      </p:sp>
      <p:sp>
        <p:nvSpPr>
          <p:cNvPr id="32" name="TextBox 31">
            <a:extLst>
              <a:ext uri="{FF2B5EF4-FFF2-40B4-BE49-F238E27FC236}">
                <a16:creationId xmlns:a16="http://schemas.microsoft.com/office/drawing/2014/main" id="{721AD2C3-35F6-4450-9757-29A0702FABBA}"/>
              </a:ext>
            </a:extLst>
          </p:cNvPr>
          <p:cNvSpPr txBox="1"/>
          <p:nvPr/>
        </p:nvSpPr>
        <p:spPr>
          <a:xfrm>
            <a:off x="7042649" y="4837233"/>
            <a:ext cx="1752600" cy="646331"/>
          </a:xfrm>
          <a:prstGeom prst="rect">
            <a:avLst/>
          </a:prstGeom>
          <a:noFill/>
        </p:spPr>
        <p:txBody>
          <a:bodyPr wrap="square" rtlCol="0">
            <a:spAutoFit/>
          </a:bodyPr>
          <a:lstStyle/>
          <a:p>
            <a:pPr algn="ctr"/>
            <a:r>
              <a:rPr lang="en-US" i="0" dirty="0">
                <a:solidFill>
                  <a:schemeClr val="tx1"/>
                </a:solidFill>
                <a:latin typeface="+mn-lt"/>
              </a:rPr>
              <a:t>adiabatic</a:t>
            </a:r>
          </a:p>
          <a:p>
            <a:pPr algn="ctr"/>
            <a:r>
              <a:rPr lang="en-US" i="0" dirty="0">
                <a:solidFill>
                  <a:schemeClr val="tx1"/>
                </a:solidFill>
                <a:latin typeface="Symbol" panose="05050102010706020507" pitchFamily="18" charset="2"/>
              </a:rPr>
              <a:t>h</a:t>
            </a:r>
            <a:r>
              <a:rPr lang="en-US" i="0" baseline="-25000" dirty="0">
                <a:solidFill>
                  <a:schemeClr val="tx1"/>
                </a:solidFill>
                <a:latin typeface="+mn-lt"/>
              </a:rPr>
              <a:t>is</a:t>
            </a:r>
            <a:r>
              <a:rPr lang="en-US" i="0" dirty="0">
                <a:solidFill>
                  <a:schemeClr val="tx1"/>
                </a:solidFill>
                <a:latin typeface="+mn-lt"/>
              </a:rPr>
              <a:t>=90%</a:t>
            </a:r>
          </a:p>
        </p:txBody>
      </p:sp>
    </p:spTree>
    <p:custDataLst>
      <p:tags r:id="rId1"/>
    </p:custDataLst>
    <p:extLst>
      <p:ext uri="{BB962C8B-B14F-4D97-AF65-F5344CB8AC3E}">
        <p14:creationId xmlns:p14="http://schemas.microsoft.com/office/powerpoint/2010/main" val="397500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F83044-03B2-47B2-89F9-826741C4A3FE}"/>
              </a:ext>
            </a:extLst>
          </p:cNvPr>
          <p:cNvSpPr>
            <a:spLocks noGrp="1"/>
          </p:cNvSpPr>
          <p:nvPr>
            <p:ph type="title"/>
          </p:nvPr>
        </p:nvSpPr>
        <p:spPr>
          <a:xfrm>
            <a:off x="3769183" y="132033"/>
            <a:ext cx="2367637" cy="477567"/>
          </a:xfrm>
        </p:spPr>
        <p:txBody>
          <a:bodyPr/>
          <a:lstStyle/>
          <a:p>
            <a:r>
              <a:rPr lang="en-US" dirty="0"/>
              <a:t>Example 7.4 b</a:t>
            </a:r>
          </a:p>
        </p:txBody>
      </p:sp>
      <p:sp>
        <p:nvSpPr>
          <p:cNvPr id="4" name="TextBox 3">
            <a:extLst>
              <a:ext uri="{FF2B5EF4-FFF2-40B4-BE49-F238E27FC236}">
                <a16:creationId xmlns:a16="http://schemas.microsoft.com/office/drawing/2014/main" id="{CB1B0979-3601-40AA-A28E-5B697AE2D469}"/>
              </a:ext>
            </a:extLst>
          </p:cNvPr>
          <p:cNvSpPr txBox="1"/>
          <p:nvPr/>
        </p:nvSpPr>
        <p:spPr>
          <a:xfrm>
            <a:off x="151491" y="753674"/>
            <a:ext cx="9448799" cy="830997"/>
          </a:xfrm>
          <a:prstGeom prst="rect">
            <a:avLst/>
          </a:prstGeom>
          <a:noFill/>
        </p:spPr>
        <p:txBody>
          <a:bodyPr wrap="square">
            <a:spAutoFit/>
          </a:bodyPr>
          <a:lstStyle/>
          <a:p>
            <a:pPr marL="360045"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60045"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1</a:t>
            </a:r>
            <a:r>
              <a:rPr lang="en-US" sz="1600" b="0" baseline="30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law for steady flow without KE, PE is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360045" marR="0" indent="97155"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but for adiabatic process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q</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w</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sp>
        <p:nvSpPr>
          <p:cNvPr id="19" name="TextBox 18">
            <a:extLst>
              <a:ext uri="{FF2B5EF4-FFF2-40B4-BE49-F238E27FC236}">
                <a16:creationId xmlns:a16="http://schemas.microsoft.com/office/drawing/2014/main" id="{D66255E4-150D-4FC7-905A-8EC2522AED31}"/>
              </a:ext>
            </a:extLst>
          </p:cNvPr>
          <p:cNvSpPr txBox="1"/>
          <p:nvPr/>
        </p:nvSpPr>
        <p:spPr>
          <a:xfrm>
            <a:off x="312275" y="1762624"/>
            <a:ext cx="8600607" cy="2554545"/>
          </a:xfrm>
          <a:prstGeom prst="rect">
            <a:avLst/>
          </a:prstGeom>
          <a:noFill/>
        </p:spPr>
        <p:txBody>
          <a:bodyPr wrap="square">
            <a:spAutoFit/>
          </a:bodyPr>
          <a:lstStyle/>
          <a:p>
            <a:pPr marL="360045" marR="0" indent="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Maximum work (and hence power) is for reversible process.</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Process 12' is reversible adiabatic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From steam chart at 30 bar, 500</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º</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3456.5 kJ/kg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7.234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From steam chart at 0.2 bar,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7.234:</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0.8319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7.9085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&lt;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&lt;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hence wet steam</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0.9047</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251.38 kJ/kg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2609.7 kJ/kg</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 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2384.9 kJ/kg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Maximum power = </a:t>
            </a:r>
            <a:r>
              <a:rPr lang="en-US" sz="1600"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2*(3456.5 – 2384.9) = 2143.2 kW</a:t>
            </a:r>
          </a:p>
        </p:txBody>
      </p:sp>
      <p:sp>
        <p:nvSpPr>
          <p:cNvPr id="20" name="TextBox 19">
            <a:extLst>
              <a:ext uri="{FF2B5EF4-FFF2-40B4-BE49-F238E27FC236}">
                <a16:creationId xmlns:a16="http://schemas.microsoft.com/office/drawing/2014/main" id="{05123A6C-1C22-489E-9104-B78F590A2A5D}"/>
              </a:ext>
            </a:extLst>
          </p:cNvPr>
          <p:cNvSpPr txBox="1"/>
          <p:nvPr/>
        </p:nvSpPr>
        <p:spPr>
          <a:xfrm>
            <a:off x="390730" y="4558079"/>
            <a:ext cx="9448799" cy="1815882"/>
          </a:xfrm>
          <a:prstGeom prst="rect">
            <a:avLst/>
          </a:prstGeom>
          <a:noFill/>
        </p:spPr>
        <p:txBody>
          <a:bodyPr wrap="square">
            <a:spAutoFit/>
          </a:bodyPr>
          <a:lstStyle/>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The actual (irreversible) adiabatic process is 13</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457200" algn="just" rtl="0">
              <a:spcBef>
                <a:spcPts val="0"/>
              </a:spcBef>
              <a:spcAft>
                <a:spcPts val="0"/>
              </a:spcAft>
            </a:pPr>
            <a:r>
              <a:rPr lang="en-US" sz="1600" b="0" i="1" dirty="0">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90%</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4572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3456.5 – 0.9*(3456.5- 2384.9) = 2492 kJ/kg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Power = </a:t>
            </a:r>
            <a:r>
              <a:rPr lang="en-US" sz="1600" b="0" i="1" dirty="0">
                <a:solidFill>
                  <a:schemeClr val="tx1"/>
                </a:solidFill>
                <a:effectLst/>
                <a:latin typeface="Symbol" panose="05050102010706020507" pitchFamily="18" charset="2"/>
                <a:ea typeface="Times New Roman" panose="02020603050405020304" pitchFamily="18" charset="0"/>
                <a:cs typeface="Times New Roman" panose="02020603050405020304" pitchFamily="18" charset="0"/>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is</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P</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max</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ṁ</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3</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1</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0.9*2143.2 = 1928.8 kW</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Final state at 0.2 bar,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2492 &lt;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wet steam	</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sym typeface="Symbol" panose="05050102010706020507" pitchFamily="18" charset="2"/>
              </a:rPr>
              <a:t></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t= 60.1</a:t>
            </a:r>
            <a:r>
              <a:rPr lang="en-US" sz="1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º</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C, </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h</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0.95</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a:p>
            <a:pPr marL="0" marR="0" indent="228600" algn="just" rtl="0">
              <a:spcBef>
                <a:spcPts val="0"/>
              </a:spcBef>
              <a:spcAft>
                <a:spcPts val="0"/>
              </a:spcAft>
            </a:pP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g</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(1-</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x</a:t>
            </a:r>
            <a:r>
              <a:rPr lang="en-US" sz="1600" b="0"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2</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a:t>
            </a:r>
            <a:r>
              <a:rPr lang="en-US" sz="1600" b="0" i="1"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s</a:t>
            </a:r>
            <a:r>
              <a:rPr lang="en-US" sz="1600" b="0" i="1" baseline="-2500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f</a:t>
            </a:r>
            <a:r>
              <a:rPr lang="en-US" sz="16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 = 7.555 kJ/</a:t>
            </a:r>
            <a:r>
              <a:rPr lang="en-US" sz="1600" b="0" dirty="0" err="1">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rPr>
              <a:t>kgK</a:t>
            </a:r>
            <a:endParaRPr lang="en-US" sz="1800" b="0" dirty="0">
              <a:solidFill>
                <a:schemeClr val="tx1"/>
              </a:solidFill>
              <a:effectLst/>
              <a:latin typeface="Times New Roman" panose="02020603050405020304" pitchFamily="18" charset="0"/>
              <a:ea typeface="Times New Roman" panose="02020603050405020304" pitchFamily="18" charset="0"/>
              <a:cs typeface="Simplified Arabic" panose="02020603050405020304" pitchFamily="18" charset="-78"/>
            </a:endParaRPr>
          </a:p>
        </p:txBody>
      </p:sp>
      <p:grpSp>
        <p:nvGrpSpPr>
          <p:cNvPr id="5" name="Group 4">
            <a:extLst>
              <a:ext uri="{FF2B5EF4-FFF2-40B4-BE49-F238E27FC236}">
                <a16:creationId xmlns:a16="http://schemas.microsoft.com/office/drawing/2014/main" id="{5CE3B026-E06C-47B0-B0DC-FD81C65CF860}"/>
              </a:ext>
            </a:extLst>
          </p:cNvPr>
          <p:cNvGrpSpPr>
            <a:grpSpLocks/>
          </p:cNvGrpSpPr>
          <p:nvPr/>
        </p:nvGrpSpPr>
        <p:grpSpPr>
          <a:xfrm>
            <a:off x="6858000" y="2743200"/>
            <a:ext cx="2903074" cy="2057400"/>
            <a:chOff x="1447800" y="3809999"/>
            <a:chExt cx="1990681" cy="1323091"/>
          </a:xfrm>
        </p:grpSpPr>
        <p:cxnSp>
          <p:nvCxnSpPr>
            <p:cNvPr id="6" name="Straight Arrow Connector 5">
              <a:extLst>
                <a:ext uri="{FF2B5EF4-FFF2-40B4-BE49-F238E27FC236}">
                  <a16:creationId xmlns:a16="http://schemas.microsoft.com/office/drawing/2014/main" id="{CA699D70-5699-4DB7-8E1C-11197C3E8E54}"/>
                </a:ext>
              </a:extLst>
            </p:cNvPr>
            <p:cNvCxnSpPr/>
            <p:nvPr/>
          </p:nvCxnSpPr>
          <p:spPr>
            <a:xfrm>
              <a:off x="1447800" y="5029200"/>
              <a:ext cx="18288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3366F09-89E4-44F0-95A6-80B186976395}"/>
                </a:ext>
              </a:extLst>
            </p:cNvPr>
            <p:cNvCxnSpPr/>
            <p:nvPr/>
          </p:nvCxnSpPr>
          <p:spPr>
            <a:xfrm rot="5400000" flipH="1" flipV="1">
              <a:off x="1026587" y="4459813"/>
              <a:ext cx="1323091" cy="2346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5A9967B2-A9C3-4CF0-A1AC-8B039BF50901}"/>
                </a:ext>
              </a:extLst>
            </p:cNvPr>
            <p:cNvCxnSpPr>
              <a:cxnSpLocks/>
            </p:cNvCxnSpPr>
            <p:nvPr/>
          </p:nvCxnSpPr>
          <p:spPr>
            <a:xfrm>
              <a:off x="2404750" y="4305601"/>
              <a:ext cx="19369" cy="533328"/>
            </a:xfrm>
            <a:prstGeom prst="line">
              <a:avLst/>
            </a:prstGeom>
            <a:ln w="19050">
              <a:solidFill>
                <a:schemeClr val="tx1"/>
              </a:solidFill>
              <a:prstDash val="sysDash"/>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 name="Freeform 1600">
              <a:extLst>
                <a:ext uri="{FF2B5EF4-FFF2-40B4-BE49-F238E27FC236}">
                  <a16:creationId xmlns:a16="http://schemas.microsoft.com/office/drawing/2014/main" id="{2123CB29-C9A1-4B85-8493-956189DECD6A}"/>
                </a:ext>
              </a:extLst>
            </p:cNvPr>
            <p:cNvSpPr/>
            <p:nvPr/>
          </p:nvSpPr>
          <p:spPr>
            <a:xfrm>
              <a:off x="1913900" y="3840413"/>
              <a:ext cx="981700" cy="579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sp>
          <p:nvSpPr>
            <p:cNvPr id="10" name="TextBox 34">
              <a:extLst>
                <a:ext uri="{FF2B5EF4-FFF2-40B4-BE49-F238E27FC236}">
                  <a16:creationId xmlns:a16="http://schemas.microsoft.com/office/drawing/2014/main" id="{50C77961-0519-44EA-BDFC-B77AAA171831}"/>
                </a:ext>
              </a:extLst>
            </p:cNvPr>
            <p:cNvSpPr txBox="1"/>
            <p:nvPr/>
          </p:nvSpPr>
          <p:spPr>
            <a:xfrm>
              <a:off x="1676400" y="3810000"/>
              <a:ext cx="268156" cy="267163"/>
            </a:xfrm>
            <a:prstGeom prst="rect">
              <a:avLst/>
            </a:prstGeom>
            <a:noFill/>
          </p:spPr>
          <p:txBody>
            <a:bodyPr wrap="none" rtlCol="0">
              <a:spAutoFit/>
            </a:bodyPr>
            <a:lstStyle/>
            <a:p>
              <a:pPr marL="0" marR="0">
                <a:spcBef>
                  <a:spcPts val="0"/>
                </a:spcBef>
                <a:spcAft>
                  <a:spcPts val="0"/>
                </a:spcAft>
              </a:pPr>
              <a:r>
                <a:rPr lang="en-US" sz="1200" i="1" kern="1200">
                  <a:solidFill>
                    <a:srgbClr val="000000"/>
                  </a:solidFill>
                  <a:effectLst/>
                  <a:latin typeface="Times New Roman" panose="02020603050405020304" pitchFamily="18" charset="0"/>
                  <a:ea typeface="Times New Roman" panose="02020603050405020304" pitchFamily="18" charset="0"/>
                </a:rPr>
                <a:t>T</a:t>
              </a:r>
              <a:endParaRPr lang="en-US" sz="1200">
                <a:effectLst/>
                <a:latin typeface="Times New Roman" panose="02020603050405020304" pitchFamily="18" charset="0"/>
                <a:ea typeface="Times New Roman" panose="02020603050405020304" pitchFamily="18" charset="0"/>
              </a:endParaRPr>
            </a:p>
          </p:txBody>
        </p:sp>
        <p:sp>
          <p:nvSpPr>
            <p:cNvPr id="11" name="TextBox 35">
              <a:extLst>
                <a:ext uri="{FF2B5EF4-FFF2-40B4-BE49-F238E27FC236}">
                  <a16:creationId xmlns:a16="http://schemas.microsoft.com/office/drawing/2014/main" id="{24AD0939-7E81-441F-9587-7603167BB8A9}"/>
                </a:ext>
              </a:extLst>
            </p:cNvPr>
            <p:cNvSpPr txBox="1"/>
            <p:nvPr/>
          </p:nvSpPr>
          <p:spPr>
            <a:xfrm>
              <a:off x="3195742" y="4846387"/>
              <a:ext cx="242739" cy="267163"/>
            </a:xfrm>
            <a:prstGeom prst="rect">
              <a:avLst/>
            </a:prstGeom>
            <a:noFill/>
          </p:spPr>
          <p:txBody>
            <a:bodyPr wrap="none" rtlCol="0">
              <a:spAutoFit/>
            </a:bodyPr>
            <a:lstStyle/>
            <a:p>
              <a:pPr marL="0" marR="0">
                <a:spcBef>
                  <a:spcPts val="0"/>
                </a:spcBef>
                <a:spcAft>
                  <a:spcPts val="0"/>
                </a:spcAft>
              </a:pPr>
              <a:r>
                <a:rPr lang="en-US" sz="1200" i="1" kern="1200" dirty="0">
                  <a:solidFill>
                    <a:srgbClr val="000000"/>
                  </a:solidFill>
                  <a:effectLst/>
                  <a:latin typeface="Times New Roman" panose="02020603050405020304" pitchFamily="18" charset="0"/>
                  <a:ea typeface="Times New Roman" panose="02020603050405020304" pitchFamily="18" charset="0"/>
                </a:rPr>
                <a:t>s</a:t>
              </a:r>
              <a:endParaRPr lang="en-US" sz="1200" dirty="0">
                <a:effectLst/>
                <a:latin typeface="Times New Roman" panose="02020603050405020304" pitchFamily="18" charset="0"/>
                <a:ea typeface="Times New Roman" panose="02020603050405020304" pitchFamily="18" charset="0"/>
              </a:endParaRPr>
            </a:p>
          </p:txBody>
        </p:sp>
        <p:sp>
          <p:nvSpPr>
            <p:cNvPr id="12" name="TextBox 36">
              <a:extLst>
                <a:ext uri="{FF2B5EF4-FFF2-40B4-BE49-F238E27FC236}">
                  <a16:creationId xmlns:a16="http://schemas.microsoft.com/office/drawing/2014/main" id="{ED8D8B88-FF94-4114-A82D-8087003BE610}"/>
                </a:ext>
              </a:extLst>
            </p:cNvPr>
            <p:cNvSpPr txBox="1"/>
            <p:nvPr/>
          </p:nvSpPr>
          <p:spPr>
            <a:xfrm>
              <a:off x="2171678" y="4133772"/>
              <a:ext cx="259895" cy="178135"/>
            </a:xfrm>
            <a:prstGeom prst="rect">
              <a:avLst/>
            </a:prstGeom>
            <a:noFill/>
          </p:spPr>
          <p:txBody>
            <a:bodyPr wrap="square" rtlCol="0">
              <a:spAutoFit/>
            </a:bodyPr>
            <a:lstStyle/>
            <a:p>
              <a:pPr marL="0" marR="0">
                <a:spcBef>
                  <a:spcPts val="0"/>
                </a:spcBef>
                <a:spcAft>
                  <a:spcPts val="0"/>
                </a:spcAft>
              </a:pPr>
              <a:r>
                <a:rPr lang="en-US" sz="1200" kern="1200">
                  <a:solidFill>
                    <a:srgbClr val="000000"/>
                  </a:solidFill>
                  <a:effectLst/>
                  <a:latin typeface="Times New Roman" panose="02020603050405020304" pitchFamily="18" charset="0"/>
                  <a:ea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endParaRPr>
            </a:p>
          </p:txBody>
        </p:sp>
        <p:sp>
          <p:nvSpPr>
            <p:cNvPr id="13" name="TextBox 37">
              <a:extLst>
                <a:ext uri="{FF2B5EF4-FFF2-40B4-BE49-F238E27FC236}">
                  <a16:creationId xmlns:a16="http://schemas.microsoft.com/office/drawing/2014/main" id="{C2977820-4025-405D-AD01-E9D988556ABC}"/>
                </a:ext>
              </a:extLst>
            </p:cNvPr>
            <p:cNvSpPr txBox="1"/>
            <p:nvPr/>
          </p:nvSpPr>
          <p:spPr>
            <a:xfrm>
              <a:off x="2235695" y="4846387"/>
              <a:ext cx="287219" cy="267163"/>
            </a:xfrm>
            <a:prstGeom prst="rect">
              <a:avLst/>
            </a:prstGeom>
            <a:noFill/>
          </p:spPr>
          <p:txBody>
            <a:bodyPr wrap="none" rtlCol="0">
              <a:spAutoFit/>
            </a:bodyPr>
            <a:lstStyle/>
            <a:p>
              <a:pPr marL="0" marR="0">
                <a:spcBef>
                  <a:spcPts val="0"/>
                </a:spcBef>
                <a:spcAft>
                  <a:spcPts val="0"/>
                </a:spcAft>
              </a:pPr>
              <a:r>
                <a:rPr lang="en-US" sz="1200" kern="1200" dirty="0">
                  <a:solidFill>
                    <a:srgbClr val="000000"/>
                  </a:solidFill>
                  <a:effectLst/>
                  <a:latin typeface="Times New Roman" panose="02020603050405020304" pitchFamily="18" charset="0"/>
                  <a:ea typeface="Times New Roman" panose="02020603050405020304" pitchFamily="18" charset="0"/>
                </a:rPr>
                <a:t>2'</a:t>
              </a:r>
              <a:endParaRPr lang="en-US" sz="1200" dirty="0">
                <a:effectLst/>
                <a:latin typeface="Times New Roman" panose="02020603050405020304" pitchFamily="18" charset="0"/>
                <a:ea typeface="Times New Roman" panose="02020603050405020304" pitchFamily="18" charset="0"/>
              </a:endParaRPr>
            </a:p>
          </p:txBody>
        </p:sp>
        <p:sp>
          <p:nvSpPr>
            <p:cNvPr id="14" name="TextBox 38">
              <a:extLst>
                <a:ext uri="{FF2B5EF4-FFF2-40B4-BE49-F238E27FC236}">
                  <a16:creationId xmlns:a16="http://schemas.microsoft.com/office/drawing/2014/main" id="{5A8B8F2A-5BA7-4D9C-B23E-AADC75805510}"/>
                </a:ext>
              </a:extLst>
            </p:cNvPr>
            <p:cNvSpPr txBox="1"/>
            <p:nvPr/>
          </p:nvSpPr>
          <p:spPr>
            <a:xfrm>
              <a:off x="2675313" y="4814548"/>
              <a:ext cx="259895" cy="178135"/>
            </a:xfrm>
            <a:prstGeom prst="rect">
              <a:avLst/>
            </a:prstGeom>
            <a:noFill/>
          </p:spPr>
          <p:txBody>
            <a:bodyPr wrap="square" rtlCol="0">
              <a:spAutoFit/>
            </a:bodyPr>
            <a:lstStyle/>
            <a:p>
              <a:pPr marL="0" marR="0">
                <a:spcBef>
                  <a:spcPts val="0"/>
                </a:spcBef>
                <a:spcAft>
                  <a:spcPts val="0"/>
                </a:spcAft>
              </a:pPr>
              <a:r>
                <a:rPr lang="en-US" sz="1200" kern="1200" dirty="0">
                  <a:solidFill>
                    <a:srgbClr val="000000"/>
                  </a:solidFill>
                  <a:effectLst/>
                  <a:latin typeface="Times New Roman" panose="02020603050405020304" pitchFamily="18" charset="0"/>
                  <a:ea typeface="Times New Roman" panose="02020603050405020304" pitchFamily="18" charset="0"/>
                </a:rPr>
                <a:t>2</a:t>
              </a:r>
              <a:endParaRPr lang="en-US" sz="1200" dirty="0">
                <a:effectLst/>
                <a:latin typeface="Times New Roman" panose="02020603050405020304" pitchFamily="18" charset="0"/>
                <a:ea typeface="Times New Roman" panose="02020603050405020304" pitchFamily="18" charset="0"/>
              </a:endParaRPr>
            </a:p>
          </p:txBody>
        </p:sp>
        <p:sp>
          <p:nvSpPr>
            <p:cNvPr id="15" name="Freeform 1606">
              <a:extLst>
                <a:ext uri="{FF2B5EF4-FFF2-40B4-BE49-F238E27FC236}">
                  <a16:creationId xmlns:a16="http://schemas.microsoft.com/office/drawing/2014/main" id="{FD8EDEDF-07CE-44DF-B08C-151565BB43DC}"/>
                </a:ext>
              </a:extLst>
            </p:cNvPr>
            <p:cNvSpPr/>
            <p:nvPr/>
          </p:nvSpPr>
          <p:spPr>
            <a:xfrm>
              <a:off x="1981200" y="4648200"/>
              <a:ext cx="990600" cy="198187"/>
            </a:xfrm>
            <a:custGeom>
              <a:avLst/>
              <a:gdLst>
                <a:gd name="connsiteX0" fmla="*/ 0 w 1443037"/>
                <a:gd name="connsiteY0" fmla="*/ 690563 h 690563"/>
                <a:gd name="connsiteX1" fmla="*/ 442912 w 1443037"/>
                <a:gd name="connsiteY1" fmla="*/ 633413 h 690563"/>
                <a:gd name="connsiteX2" fmla="*/ 962025 w 1443037"/>
                <a:gd name="connsiteY2" fmla="*/ 433388 h 690563"/>
                <a:gd name="connsiteX3" fmla="*/ 1338262 w 1443037"/>
                <a:gd name="connsiteY3" fmla="*/ 142875 h 690563"/>
                <a:gd name="connsiteX4" fmla="*/ 1443037 w 1443037"/>
                <a:gd name="connsiteY4" fmla="*/ 0 h 6905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037" h="690563">
                  <a:moveTo>
                    <a:pt x="0" y="690563"/>
                  </a:moveTo>
                  <a:cubicBezTo>
                    <a:pt x="141287" y="683419"/>
                    <a:pt x="282575" y="676275"/>
                    <a:pt x="442912" y="633413"/>
                  </a:cubicBezTo>
                  <a:cubicBezTo>
                    <a:pt x="603249" y="590551"/>
                    <a:pt x="812800" y="515144"/>
                    <a:pt x="962025" y="433388"/>
                  </a:cubicBezTo>
                  <a:cubicBezTo>
                    <a:pt x="1111250" y="351632"/>
                    <a:pt x="1258093" y="215106"/>
                    <a:pt x="1338262" y="142875"/>
                  </a:cubicBezTo>
                  <a:cubicBezTo>
                    <a:pt x="1418431" y="70644"/>
                    <a:pt x="1430734" y="35322"/>
                    <a:pt x="1443037" y="0"/>
                  </a:cubicBezTo>
                </a:path>
              </a:pathLst>
            </a:custGeom>
            <a:ln w="1905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endParaRPr lang="en-US"/>
            </a:p>
          </p:txBody>
        </p:sp>
        <p:cxnSp>
          <p:nvCxnSpPr>
            <p:cNvPr id="16" name="Straight Arrow Connector 15">
              <a:extLst>
                <a:ext uri="{FF2B5EF4-FFF2-40B4-BE49-F238E27FC236}">
                  <a16:creationId xmlns:a16="http://schemas.microsoft.com/office/drawing/2014/main" id="{4684BF47-8104-4D72-ABDD-EE716699F2EA}"/>
                </a:ext>
              </a:extLst>
            </p:cNvPr>
            <p:cNvCxnSpPr>
              <a:cxnSpLocks/>
              <a:endCxn id="15" idx="2"/>
            </p:cNvCxnSpPr>
            <p:nvPr/>
          </p:nvCxnSpPr>
          <p:spPr>
            <a:xfrm>
              <a:off x="2415947" y="4305601"/>
              <a:ext cx="225653" cy="466978"/>
            </a:xfrm>
            <a:prstGeom prst="straightConnector1">
              <a:avLst/>
            </a:prstGeom>
            <a:ln w="1905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7" name="TextBox 45">
              <a:extLst>
                <a:ext uri="{FF2B5EF4-FFF2-40B4-BE49-F238E27FC236}">
                  <a16:creationId xmlns:a16="http://schemas.microsoft.com/office/drawing/2014/main" id="{11825E87-54C5-453A-BFB8-24290D553136}"/>
                </a:ext>
              </a:extLst>
            </p:cNvPr>
            <p:cNvSpPr txBox="1"/>
            <p:nvPr/>
          </p:nvSpPr>
          <p:spPr>
            <a:xfrm>
              <a:off x="2796947" y="4472703"/>
              <a:ext cx="226656" cy="178135"/>
            </a:xfrm>
            <a:prstGeom prst="rect">
              <a:avLst/>
            </a:prstGeom>
            <a:noFill/>
          </p:spPr>
          <p:txBody>
            <a:bodyPr wrap="none" rtlCol="0">
              <a:spAutoFit/>
            </a:bodyPr>
            <a:lstStyle/>
            <a:p>
              <a:pPr marL="0" marR="0">
                <a:spcBef>
                  <a:spcPts val="0"/>
                </a:spcBef>
                <a:spcAft>
                  <a:spcPts val="0"/>
                </a:spcAft>
              </a:pPr>
              <a:r>
                <a:rPr lang="en-US" sz="1200" i="1" kern="1200" dirty="0">
                  <a:solidFill>
                    <a:srgbClr val="000000"/>
                  </a:solidFill>
                  <a:effectLst/>
                  <a:latin typeface="Times New Roman" panose="02020603050405020304" pitchFamily="18" charset="0"/>
                  <a:ea typeface="Times New Roman" panose="02020603050405020304" pitchFamily="18" charset="0"/>
                </a:rPr>
                <a:t>P</a:t>
              </a:r>
              <a:r>
                <a:rPr lang="en-US" sz="1200" kern="1200" baseline="-25000" dirty="0">
                  <a:solidFill>
                    <a:srgbClr val="000000"/>
                  </a:solidFill>
                  <a:effectLst/>
                  <a:latin typeface="Times New Roman" panose="02020603050405020304" pitchFamily="18" charset="0"/>
                  <a:ea typeface="Times New Roman" panose="02020603050405020304" pitchFamily="18" charset="0"/>
                </a:rPr>
                <a:t>2</a:t>
              </a:r>
              <a:endParaRPr lang="en-US" sz="1200" dirty="0">
                <a:effectLst/>
                <a:latin typeface="Times New Roman" panose="02020603050405020304" pitchFamily="18" charset="0"/>
                <a:ea typeface="Times New Roman" panose="02020603050405020304" pitchFamily="18" charset="0"/>
              </a:endParaRPr>
            </a:p>
          </p:txBody>
        </p:sp>
        <p:sp>
          <p:nvSpPr>
            <p:cNvPr id="18" name="TextBox 46">
              <a:extLst>
                <a:ext uri="{FF2B5EF4-FFF2-40B4-BE49-F238E27FC236}">
                  <a16:creationId xmlns:a16="http://schemas.microsoft.com/office/drawing/2014/main" id="{A53F5E88-946B-4A36-9CDA-AB5C7D2E0ACA}"/>
                </a:ext>
              </a:extLst>
            </p:cNvPr>
            <p:cNvSpPr txBox="1"/>
            <p:nvPr/>
          </p:nvSpPr>
          <p:spPr>
            <a:xfrm>
              <a:off x="2514600" y="3810000"/>
              <a:ext cx="226656" cy="178135"/>
            </a:xfrm>
            <a:prstGeom prst="rect">
              <a:avLst/>
            </a:prstGeom>
            <a:noFill/>
          </p:spPr>
          <p:txBody>
            <a:bodyPr wrap="none" rtlCol="0">
              <a:spAutoFit/>
            </a:bodyPr>
            <a:lstStyle/>
            <a:p>
              <a:pPr marL="0" marR="0">
                <a:spcBef>
                  <a:spcPts val="0"/>
                </a:spcBef>
                <a:spcAft>
                  <a:spcPts val="0"/>
                </a:spcAft>
              </a:pPr>
              <a:r>
                <a:rPr lang="en-US" sz="1200" i="1" kern="1200" dirty="0">
                  <a:solidFill>
                    <a:srgbClr val="000000"/>
                  </a:solidFill>
                  <a:effectLst/>
                  <a:latin typeface="Times New Roman" panose="02020603050405020304" pitchFamily="18" charset="0"/>
                  <a:ea typeface="Times New Roman" panose="02020603050405020304" pitchFamily="18" charset="0"/>
                </a:rPr>
                <a:t>P</a:t>
              </a:r>
              <a:r>
                <a:rPr lang="en-US" sz="1200" kern="1200" baseline="-25000" dirty="0">
                  <a:solidFill>
                    <a:srgbClr val="000000"/>
                  </a:solidFill>
                  <a:effectLst/>
                  <a:latin typeface="Times New Roman" panose="02020603050405020304" pitchFamily="18" charset="0"/>
                  <a:ea typeface="Times New Roman" panose="02020603050405020304" pitchFamily="18" charset="0"/>
                </a:rPr>
                <a:t>1</a:t>
              </a:r>
              <a:endParaRPr lang="en-US" sz="1200" dirty="0">
                <a:effectLst/>
                <a:latin typeface="Times New Roman" panose="02020603050405020304" pitchFamily="18" charset="0"/>
                <a:ea typeface="Times New Roman" panose="02020603050405020304" pitchFamily="18" charset="0"/>
              </a:endParaRPr>
            </a:p>
          </p:txBody>
        </p:sp>
      </p:grpSp>
    </p:spTree>
    <p:custDataLst>
      <p:tags r:id="rId1"/>
    </p:custDataLst>
    <p:extLst>
      <p:ext uri="{BB962C8B-B14F-4D97-AF65-F5344CB8AC3E}">
        <p14:creationId xmlns:p14="http://schemas.microsoft.com/office/powerpoint/2010/main" val="3131895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90.9|29.5"/>
</p:tagLst>
</file>

<file path=ppt/tags/tag10.xml><?xml version="1.0" encoding="utf-8"?>
<p:tagLst xmlns:a="http://schemas.openxmlformats.org/drawingml/2006/main" xmlns:r="http://schemas.openxmlformats.org/officeDocument/2006/relationships" xmlns:p="http://schemas.openxmlformats.org/presentationml/2006/main">
  <p:tag name="TIMING" val="|166.5"/>
</p:tagLst>
</file>

<file path=ppt/tags/tag11.xml><?xml version="1.0" encoding="utf-8"?>
<p:tagLst xmlns:a="http://schemas.openxmlformats.org/drawingml/2006/main" xmlns:r="http://schemas.openxmlformats.org/officeDocument/2006/relationships" xmlns:p="http://schemas.openxmlformats.org/presentationml/2006/main">
  <p:tag name="TIMING" val="|98.6|12.6|12.8"/>
</p:tagLst>
</file>

<file path=ppt/tags/tag12.xml><?xml version="1.0" encoding="utf-8"?>
<p:tagLst xmlns:a="http://schemas.openxmlformats.org/drawingml/2006/main" xmlns:r="http://schemas.openxmlformats.org/officeDocument/2006/relationships" xmlns:p="http://schemas.openxmlformats.org/presentationml/2006/main">
  <p:tag name="TIMING" val="|122.4"/>
</p:tagLst>
</file>

<file path=ppt/tags/tag13.xml><?xml version="1.0" encoding="utf-8"?>
<p:tagLst xmlns:a="http://schemas.openxmlformats.org/drawingml/2006/main" xmlns:r="http://schemas.openxmlformats.org/officeDocument/2006/relationships" xmlns:p="http://schemas.openxmlformats.org/presentationml/2006/main">
  <p:tag name="TIMING" val="|34.9|291.5|84.1"/>
</p:tagLst>
</file>

<file path=ppt/tags/tag14.xml><?xml version="1.0" encoding="utf-8"?>
<p:tagLst xmlns:a="http://schemas.openxmlformats.org/drawingml/2006/main" xmlns:r="http://schemas.openxmlformats.org/officeDocument/2006/relationships" xmlns:p="http://schemas.openxmlformats.org/presentationml/2006/main">
  <p:tag name="TIMING" val="|96.5|28.3"/>
</p:tagLst>
</file>

<file path=ppt/tags/tag2.xml><?xml version="1.0" encoding="utf-8"?>
<p:tagLst xmlns:a="http://schemas.openxmlformats.org/drawingml/2006/main" xmlns:r="http://schemas.openxmlformats.org/officeDocument/2006/relationships" xmlns:p="http://schemas.openxmlformats.org/presentationml/2006/main">
  <p:tag name="TIMING" val="|186|55.6"/>
</p:tagLst>
</file>

<file path=ppt/tags/tag3.xml><?xml version="1.0" encoding="utf-8"?>
<p:tagLst xmlns:a="http://schemas.openxmlformats.org/drawingml/2006/main" xmlns:r="http://schemas.openxmlformats.org/officeDocument/2006/relationships" xmlns:p="http://schemas.openxmlformats.org/presentationml/2006/main">
  <p:tag name="TIMING" val="|118.6|24.9"/>
</p:tagLst>
</file>

<file path=ppt/tags/tag4.xml><?xml version="1.0" encoding="utf-8"?>
<p:tagLst xmlns:a="http://schemas.openxmlformats.org/drawingml/2006/main" xmlns:r="http://schemas.openxmlformats.org/officeDocument/2006/relationships" xmlns:p="http://schemas.openxmlformats.org/presentationml/2006/main">
  <p:tag name="TIMING" val="|120.2"/>
</p:tagLst>
</file>

<file path=ppt/tags/tag5.xml><?xml version="1.0" encoding="utf-8"?>
<p:tagLst xmlns:a="http://schemas.openxmlformats.org/drawingml/2006/main" xmlns:r="http://schemas.openxmlformats.org/officeDocument/2006/relationships" xmlns:p="http://schemas.openxmlformats.org/presentationml/2006/main">
  <p:tag name="TIMING" val="|43.4|213.1"/>
</p:tagLst>
</file>

<file path=ppt/tags/tag6.xml><?xml version="1.0" encoding="utf-8"?>
<p:tagLst xmlns:a="http://schemas.openxmlformats.org/drawingml/2006/main" xmlns:r="http://schemas.openxmlformats.org/officeDocument/2006/relationships" xmlns:p="http://schemas.openxmlformats.org/presentationml/2006/main">
  <p:tag name="TIMING" val="|151.1"/>
</p:tagLst>
</file>

<file path=ppt/tags/tag7.xml><?xml version="1.0" encoding="utf-8"?>
<p:tagLst xmlns:a="http://schemas.openxmlformats.org/drawingml/2006/main" xmlns:r="http://schemas.openxmlformats.org/officeDocument/2006/relationships" xmlns:p="http://schemas.openxmlformats.org/presentationml/2006/main">
  <p:tag name="TIMING" val="|142.5|117"/>
</p:tagLst>
</file>

<file path=ppt/tags/tag8.xml><?xml version="1.0" encoding="utf-8"?>
<p:tagLst xmlns:a="http://schemas.openxmlformats.org/drawingml/2006/main" xmlns:r="http://schemas.openxmlformats.org/officeDocument/2006/relationships" xmlns:p="http://schemas.openxmlformats.org/presentationml/2006/main">
  <p:tag name="TIMING" val="|96.4|144|123.7"/>
</p:tagLst>
</file>

<file path=ppt/tags/tag9.xml><?xml version="1.0" encoding="utf-8"?>
<p:tagLst xmlns:a="http://schemas.openxmlformats.org/drawingml/2006/main" xmlns:r="http://schemas.openxmlformats.org/officeDocument/2006/relationships" xmlns:p="http://schemas.openxmlformats.org/presentationml/2006/main">
  <p:tag name="TIMING" val="|112.4|116.5"/>
</p:tagLst>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90488" tIns="44450" rIns="90488" bIns="44450" numCol="1" anchor="ctr"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1800" b="1" i="1" u="none" strike="noStrike" cap="none" normalizeH="0" baseline="0" smtClean="0">
            <a:ln>
              <a:noFill/>
            </a:ln>
            <a:solidFill>
              <a:srgbClr val="000099"/>
            </a:solidFill>
            <a:effectLst/>
            <a:latin typeface="Arial" charset="0"/>
            <a:cs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none" w="med" len="med"/>
        </a:ln>
        <a:effectLst/>
      </a:spPr>
      <a:bodyPr vert="horz" wrap="none" lIns="90488" tIns="44450" rIns="90488" bIns="44450" numCol="1" anchor="ctr" anchorCtr="0" compatLnSpc="1">
        <a:prstTxWarp prst="textNoShape">
          <a:avLst/>
        </a:prstTxWarp>
        <a:spAutoFit/>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1800" b="1" i="1" u="none" strike="noStrike" cap="none" normalizeH="0" baseline="0" smtClean="0">
            <a:ln>
              <a:noFill/>
            </a:ln>
            <a:solidFill>
              <a:srgbClr val="000099"/>
            </a:solidFill>
            <a:effectLst/>
            <a:latin typeface="Arial" charset="0"/>
            <a:cs typeface="Arial"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54520</TotalTime>
  <Words>5129</Words>
  <Application>Microsoft Office PowerPoint</Application>
  <PresentationFormat>A4 Paper (210x297 mm)</PresentationFormat>
  <Paragraphs>492</Paragraphs>
  <Slides>21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Courier New</vt:lpstr>
      <vt:lpstr>Symbol</vt:lpstr>
      <vt:lpstr>Times New Roman</vt:lpstr>
      <vt:lpstr>Default Design</vt:lpstr>
      <vt:lpstr>Thermodynamics</vt:lpstr>
      <vt:lpstr>Example 7.1</vt:lpstr>
      <vt:lpstr>Example 7.2 a</vt:lpstr>
      <vt:lpstr>Example 7.2 b</vt:lpstr>
      <vt:lpstr>Example 7.2 c</vt:lpstr>
      <vt:lpstr>Example 7.3 a</vt:lpstr>
      <vt:lpstr>Example 7.3 b</vt:lpstr>
      <vt:lpstr>Example 7.4 a</vt:lpstr>
      <vt:lpstr>Example 7.4 b</vt:lpstr>
      <vt:lpstr>Example 7.5 a</vt:lpstr>
      <vt:lpstr>Example 7.5 b</vt:lpstr>
      <vt:lpstr>Example 7.6 a</vt:lpstr>
      <vt:lpstr>Example 7.6 b</vt:lpstr>
      <vt:lpstr>Example 7.6 c</vt:lpstr>
      <vt:lpstr>Example 7.7 a</vt:lpstr>
      <vt:lpstr>Example 7.7 b</vt:lpstr>
      <vt:lpstr>Example 7.8 a</vt:lpstr>
      <vt:lpstr>Example 7.8 b</vt:lpstr>
      <vt:lpstr>Example 7.9 a</vt:lpstr>
      <vt:lpstr>Example 7.9 b</vt:lpstr>
      <vt:lpstr>Example 7.9 c</vt:lpstr>
    </vt:vector>
  </TitlesOfParts>
  <Company>MGE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Thermodynamics I :  364</dc:title>
  <dc:creator>nabil Sabry</dc:creator>
  <cp:lastModifiedBy>Mohamed Nabil Sabry</cp:lastModifiedBy>
  <cp:revision>906</cp:revision>
  <dcterms:created xsi:type="dcterms:W3CDTF">2002-03-24T06:41:14Z</dcterms:created>
  <dcterms:modified xsi:type="dcterms:W3CDTF">2024-09-30T01:03:19Z</dcterms:modified>
</cp:coreProperties>
</file>