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tags/tag1.xml" ContentType="application/vnd.openxmlformats-officedocument.presentationml.tags+xml"/>
  <Override PartName="/ppt/notesSlides/notesSlide2.xml" ContentType="application/vnd.openxmlformats-officedocument.presentationml.notesSlide+xml"/>
  <Override PartName="/ppt/tags/tag2.xml" ContentType="application/vnd.openxmlformats-officedocument.presentationml.tags+xml"/>
  <Override PartName="/ppt/notesSlides/notesSlide3.xml" ContentType="application/vnd.openxmlformats-officedocument.presentationml.notesSlide+xml"/>
  <Override PartName="/ppt/tags/tag3.xml" ContentType="application/vnd.openxmlformats-officedocument.presentationml.tags+xml"/>
  <Override PartName="/ppt/notesSlides/notesSlide4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317" r:id="rId2"/>
    <p:sldId id="533" r:id="rId3"/>
    <p:sldId id="534" r:id="rId4"/>
    <p:sldId id="400" r:id="rId5"/>
  </p:sldIdLst>
  <p:sldSz cx="9906000" cy="6858000" type="A4"/>
  <p:notesSz cx="7188200" cy="94996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b="1" i="1" kern="1200">
        <a:solidFill>
          <a:srgbClr val="000099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b="1" i="1" kern="1200">
        <a:solidFill>
          <a:srgbClr val="000099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b="1" i="1" kern="1200">
        <a:solidFill>
          <a:srgbClr val="000099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b="1" i="1" kern="1200">
        <a:solidFill>
          <a:srgbClr val="000099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b="1" i="1" kern="1200">
        <a:solidFill>
          <a:srgbClr val="000099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b="1" i="1" kern="1200">
        <a:solidFill>
          <a:srgbClr val="000099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b="1" i="1" kern="1200">
        <a:solidFill>
          <a:srgbClr val="000099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b="1" i="1" kern="1200">
        <a:solidFill>
          <a:srgbClr val="000099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b="1" i="1" kern="1200">
        <a:solidFill>
          <a:srgbClr val="000099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3408">
          <p15:clr>
            <a:srgbClr val="A4A3A4"/>
          </p15:clr>
        </p15:guide>
        <p15:guide id="2" pos="230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DDDDDD"/>
    <a:srgbClr val="B2B2B2"/>
    <a:srgbClr val="CCCCFF"/>
    <a:srgbClr val="FFCC66"/>
    <a:srgbClr val="FF99CC"/>
    <a:srgbClr val="FF0066"/>
    <a:srgbClr val="0066FF"/>
    <a:srgbClr val="00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8" autoAdjust="0"/>
    <p:restoredTop sz="94662" autoAdjust="0"/>
  </p:normalViewPr>
  <p:slideViewPr>
    <p:cSldViewPr>
      <p:cViewPr varScale="1">
        <p:scale>
          <a:sx n="75" d="100"/>
          <a:sy n="75" d="100"/>
        </p:scale>
        <p:origin x="1411" y="48"/>
      </p:cViewPr>
      <p:guideLst>
        <p:guide orient="horz" pos="3408"/>
        <p:guide pos="2304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ohamed Nabil Sabry" userId="63bbbcbf96592b02" providerId="LiveId" clId="{161B3815-D226-48CF-AEB8-9D238B57F11B}"/>
    <pc:docChg chg="modSld">
      <pc:chgData name="Mohamed Nabil Sabry" userId="63bbbcbf96592b02" providerId="LiveId" clId="{161B3815-D226-48CF-AEB8-9D238B57F11B}" dt="2024-09-30T07:40:15.193" v="1"/>
      <pc:docMkLst>
        <pc:docMk/>
      </pc:docMkLst>
      <pc:sldChg chg="delSp modTransition modAnim">
        <pc:chgData name="Mohamed Nabil Sabry" userId="63bbbcbf96592b02" providerId="LiveId" clId="{161B3815-D226-48CF-AEB8-9D238B57F11B}" dt="2024-09-30T07:40:15.193" v="1"/>
        <pc:sldMkLst>
          <pc:docMk/>
          <pc:sldMk cId="0" sldId="317"/>
        </pc:sldMkLst>
        <pc:picChg chg="del">
          <ac:chgData name="Mohamed Nabil Sabry" userId="63bbbcbf96592b02" providerId="LiveId" clId="{161B3815-D226-48CF-AEB8-9D238B57F11B}" dt="2024-09-30T07:40:11.398" v="0"/>
          <ac:picMkLst>
            <pc:docMk/>
            <pc:sldMk cId="0" sldId="317"/>
            <ac:picMk id="3" creationId="{B452D8D7-AEDD-489C-973C-A9310BEDA81D}"/>
          </ac:picMkLst>
        </pc:picChg>
      </pc:sldChg>
      <pc:sldChg chg="delSp modTransition modAnim">
        <pc:chgData name="Mohamed Nabil Sabry" userId="63bbbcbf96592b02" providerId="LiveId" clId="{161B3815-D226-48CF-AEB8-9D238B57F11B}" dt="2024-09-30T07:40:15.193" v="1"/>
        <pc:sldMkLst>
          <pc:docMk/>
          <pc:sldMk cId="0" sldId="400"/>
        </pc:sldMkLst>
        <pc:picChg chg="del">
          <ac:chgData name="Mohamed Nabil Sabry" userId="63bbbcbf96592b02" providerId="LiveId" clId="{161B3815-D226-48CF-AEB8-9D238B57F11B}" dt="2024-09-30T07:40:11.398" v="0"/>
          <ac:picMkLst>
            <pc:docMk/>
            <pc:sldMk cId="0" sldId="400"/>
            <ac:picMk id="3" creationId="{358706E4-D931-4B23-96A5-9BCC2FC3086C}"/>
          </ac:picMkLst>
        </pc:picChg>
      </pc:sldChg>
      <pc:sldChg chg="delSp modTransition modAnim">
        <pc:chgData name="Mohamed Nabil Sabry" userId="63bbbcbf96592b02" providerId="LiveId" clId="{161B3815-D226-48CF-AEB8-9D238B57F11B}" dt="2024-09-30T07:40:15.193" v="1"/>
        <pc:sldMkLst>
          <pc:docMk/>
          <pc:sldMk cId="0" sldId="533"/>
        </pc:sldMkLst>
        <pc:picChg chg="del">
          <ac:chgData name="Mohamed Nabil Sabry" userId="63bbbcbf96592b02" providerId="LiveId" clId="{161B3815-D226-48CF-AEB8-9D238B57F11B}" dt="2024-09-30T07:40:11.398" v="0"/>
          <ac:picMkLst>
            <pc:docMk/>
            <pc:sldMk cId="0" sldId="533"/>
            <ac:picMk id="17" creationId="{2180C9D8-255B-4640-836C-8D7D4023A885}"/>
          </ac:picMkLst>
        </pc:picChg>
      </pc:sldChg>
      <pc:sldChg chg="delSp modTransition modAnim">
        <pc:chgData name="Mohamed Nabil Sabry" userId="63bbbcbf96592b02" providerId="LiveId" clId="{161B3815-D226-48CF-AEB8-9D238B57F11B}" dt="2024-09-30T07:40:15.193" v="1"/>
        <pc:sldMkLst>
          <pc:docMk/>
          <pc:sldMk cId="0" sldId="534"/>
        </pc:sldMkLst>
        <pc:picChg chg="del">
          <ac:chgData name="Mohamed Nabil Sabry" userId="63bbbcbf96592b02" providerId="LiveId" clId="{161B3815-D226-48CF-AEB8-9D238B57F11B}" dt="2024-09-30T07:40:11.398" v="0"/>
          <ac:picMkLst>
            <pc:docMk/>
            <pc:sldMk cId="0" sldId="534"/>
            <ac:picMk id="3" creationId="{2680EDFE-D10F-47D5-9E0C-CD86DC319F15}"/>
          </ac:picMkLst>
        </pc:pic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139AF623-B7AD-4546-8BC2-108D250D85A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98813" y="9051925"/>
            <a:ext cx="793750" cy="2476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87313" tIns="44450" rIns="87313" bIns="44450">
            <a:spAutoFit/>
          </a:bodyPr>
          <a:lstStyle>
            <a:lvl1pPr defTabSz="868363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868363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868363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868363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868363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868363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868363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868363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868363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en-US" altLang="en-US" sz="1200" b="0" i="0">
                <a:solidFill>
                  <a:schemeClr val="tx1"/>
                </a:solidFill>
                <a:cs typeface="Times New Roman" panose="02020603050405020304" pitchFamily="18" charset="0"/>
              </a:rPr>
              <a:t>Page </a:t>
            </a:r>
            <a:fld id="{D51CE48D-E4D5-4B05-B37A-01F338AFFED1}" type="slidenum">
              <a:rPr lang="en-US" altLang="en-US" sz="1200" b="0" i="0">
                <a:solidFill>
                  <a:schemeClr val="tx1"/>
                </a:solidFill>
                <a:cs typeface="Times New Roman" panose="02020603050405020304" pitchFamily="18" charset="0"/>
              </a:rPr>
              <a:pPr algn="ctr">
                <a:lnSpc>
                  <a:spcPct val="90000"/>
                </a:lnSpc>
              </a:pPr>
              <a:t>‹#›</a:t>
            </a:fld>
            <a:endParaRPr lang="en-US" altLang="en-US" sz="1200" b="0" i="0">
              <a:solidFill>
                <a:schemeClr val="tx1"/>
              </a:solidFill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3E5B1070-C547-4C48-8AC6-63C928CFF6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98813" y="9051925"/>
            <a:ext cx="793750" cy="2476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87313" tIns="44450" rIns="87313" bIns="44450">
            <a:spAutoFit/>
          </a:bodyPr>
          <a:lstStyle>
            <a:lvl1pPr defTabSz="868363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868363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868363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868363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868363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868363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868363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868363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868363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en-US" altLang="en-US" sz="1200" b="0" i="0">
                <a:solidFill>
                  <a:schemeClr val="tx1"/>
                </a:solidFill>
                <a:cs typeface="Times New Roman" panose="02020603050405020304" pitchFamily="18" charset="0"/>
              </a:rPr>
              <a:t>Page </a:t>
            </a:r>
            <a:fld id="{931A08D0-9589-4C67-A625-7D1DF38895F5}" type="slidenum">
              <a:rPr lang="en-US" altLang="en-US" sz="1200" b="0" i="0">
                <a:solidFill>
                  <a:schemeClr val="tx1"/>
                </a:solidFill>
                <a:cs typeface="Times New Roman" panose="02020603050405020304" pitchFamily="18" charset="0"/>
              </a:rPr>
              <a:pPr algn="ctr">
                <a:lnSpc>
                  <a:spcPct val="90000"/>
                </a:lnSpc>
              </a:pPr>
              <a:t>‹#›</a:t>
            </a:fld>
            <a:endParaRPr lang="en-US" altLang="en-US" sz="1200" b="0" i="0">
              <a:solidFill>
                <a:schemeClr val="tx1"/>
              </a:solidFill>
              <a:cs typeface="Times New Roman" panose="02020603050405020304" pitchFamily="18" charset="0"/>
            </a:endParaRPr>
          </a:p>
        </p:txBody>
      </p:sp>
      <p:sp>
        <p:nvSpPr>
          <p:cNvPr id="13315" name="Rectangle 3">
            <a:extLst>
              <a:ext uri="{FF2B5EF4-FFF2-40B4-BE49-F238E27FC236}">
                <a16:creationId xmlns:a16="http://schemas.microsoft.com/office/drawing/2014/main" id="{406DDABA-BD22-439B-A020-C9A064B90319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00150" y="835025"/>
            <a:ext cx="4789488" cy="331628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68B94AEC-4AC9-4929-A86F-5B550A96739A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58850" y="4516438"/>
            <a:ext cx="5270500" cy="39989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0488" tIns="44450" rIns="90488" bIns="444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Corps du texte</a:t>
            </a:r>
          </a:p>
          <a:p>
            <a:pPr lvl="1"/>
            <a:r>
              <a:rPr lang="en-US" noProof="0"/>
              <a:t>Deuxième niveau</a:t>
            </a:r>
          </a:p>
          <a:p>
            <a:pPr lvl="2"/>
            <a:r>
              <a:rPr lang="en-US" noProof="0"/>
              <a:t>Troisième niveau</a:t>
            </a:r>
          </a:p>
          <a:p>
            <a:pPr lvl="3"/>
            <a:r>
              <a:rPr lang="en-US" noProof="0"/>
              <a:t>Quatrième niveau</a:t>
            </a:r>
          </a:p>
          <a:p>
            <a:pPr lvl="4"/>
            <a:r>
              <a:rPr lang="en-US" noProof="0"/>
              <a:t>Cinquième niveau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Times New Roman" pitchFamily="18" charset="0"/>
      </a:defRPr>
    </a:lvl1pPr>
    <a:lvl2pPr marL="4572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Times New Roman" pitchFamily="18" charset="0"/>
      </a:defRPr>
    </a:lvl2pPr>
    <a:lvl3pPr marL="9144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Times New Roman" pitchFamily="18" charset="0"/>
      </a:defRPr>
    </a:lvl3pPr>
    <a:lvl4pPr marL="13716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Times New Roman" pitchFamily="18" charset="0"/>
      </a:defRPr>
    </a:lvl4pPr>
    <a:lvl5pPr marL="18288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Times New Roman" pitchFamily="18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>
            <a:extLst>
              <a:ext uri="{FF2B5EF4-FFF2-40B4-BE49-F238E27FC236}">
                <a16:creationId xmlns:a16="http://schemas.microsoft.com/office/drawing/2014/main" id="{57596236-DF0D-40E1-B69B-8BEFCE7BC2F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>
            <a:extLst>
              <a:ext uri="{FF2B5EF4-FFF2-40B4-BE49-F238E27FC236}">
                <a16:creationId xmlns:a16="http://schemas.microsoft.com/office/drawing/2014/main" id="{13A4AC27-F74E-4E4C-A358-0595778C983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r-FR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>
            <a:extLst>
              <a:ext uri="{FF2B5EF4-FFF2-40B4-BE49-F238E27FC236}">
                <a16:creationId xmlns:a16="http://schemas.microsoft.com/office/drawing/2014/main" id="{70B724C5-963F-4D7A-8DDD-BFCC964CC6F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5" name="Rectangle 3">
            <a:extLst>
              <a:ext uri="{FF2B5EF4-FFF2-40B4-BE49-F238E27FC236}">
                <a16:creationId xmlns:a16="http://schemas.microsoft.com/office/drawing/2014/main" id="{BB3D119D-ABC3-43AB-8DC9-F3CAF5C5766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r-FR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>
            <a:extLst>
              <a:ext uri="{FF2B5EF4-FFF2-40B4-BE49-F238E27FC236}">
                <a16:creationId xmlns:a16="http://schemas.microsoft.com/office/drawing/2014/main" id="{D778960F-03F8-4246-A59E-5AA6283EB1B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3" name="Rectangle 3">
            <a:extLst>
              <a:ext uri="{FF2B5EF4-FFF2-40B4-BE49-F238E27FC236}">
                <a16:creationId xmlns:a16="http://schemas.microsoft.com/office/drawing/2014/main" id="{E890BF75-5C43-41D7-A3CF-B45B956AA95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r-FR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Image Placeholder 1">
            <a:extLst>
              <a:ext uri="{FF2B5EF4-FFF2-40B4-BE49-F238E27FC236}">
                <a16:creationId xmlns:a16="http://schemas.microsoft.com/office/drawing/2014/main" id="{A0F14A46-8720-4416-99CA-061CE5E9E77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3" name="Notes Placeholder 2">
            <a:extLst>
              <a:ext uri="{FF2B5EF4-FFF2-40B4-BE49-F238E27FC236}">
                <a16:creationId xmlns:a16="http://schemas.microsoft.com/office/drawing/2014/main" id="{4F0318B6-4A32-4898-BCB4-69DD190784B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2130425"/>
            <a:ext cx="84201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55A2A11-52E6-4DAD-84FA-2BDE4F105E25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xfrm>
            <a:off x="76200" y="6477000"/>
            <a:ext cx="2593975" cy="304800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 altLang="ar-SA"/>
              <a:t>AUC – 364 </a:t>
            </a:r>
            <a:r>
              <a:rPr lang="fr-FR" altLang="ar-SA"/>
              <a:t>Thermo Fluids ver1.0</a:t>
            </a:r>
          </a:p>
        </p:txBody>
      </p:sp>
    </p:spTree>
    <p:extLst>
      <p:ext uri="{BB962C8B-B14F-4D97-AF65-F5344CB8AC3E}">
        <p14:creationId xmlns:p14="http://schemas.microsoft.com/office/powerpoint/2010/main" val="1164024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7FC8989-BC39-4202-A492-94FF119BEF77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xfrm>
            <a:off x="76200" y="6477000"/>
            <a:ext cx="2593975" cy="304800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 altLang="ar-SA"/>
              <a:t>AUC – 364 </a:t>
            </a:r>
            <a:r>
              <a:rPr lang="fr-FR" altLang="ar-SA"/>
              <a:t>Thermo Fluids ver1.0</a:t>
            </a:r>
          </a:p>
        </p:txBody>
      </p:sp>
    </p:spTree>
    <p:extLst>
      <p:ext uri="{BB962C8B-B14F-4D97-AF65-F5344CB8AC3E}">
        <p14:creationId xmlns:p14="http://schemas.microsoft.com/office/powerpoint/2010/main" val="8874973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45150" y="279400"/>
            <a:ext cx="1524000" cy="329247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8388" y="279400"/>
            <a:ext cx="4424362" cy="32924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CE6C8CD-7146-495A-8571-DD4298657D0A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xfrm>
            <a:off x="76200" y="6477000"/>
            <a:ext cx="2593975" cy="304800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 altLang="ar-SA"/>
              <a:t>AUC – 364 </a:t>
            </a:r>
            <a:r>
              <a:rPr lang="fr-FR" altLang="ar-SA"/>
              <a:t>Thermo Fluids ver1.0</a:t>
            </a:r>
          </a:p>
        </p:txBody>
      </p:sp>
    </p:spTree>
    <p:extLst>
      <p:ext uri="{BB962C8B-B14F-4D97-AF65-F5344CB8AC3E}">
        <p14:creationId xmlns:p14="http://schemas.microsoft.com/office/powerpoint/2010/main" val="5706694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796B54A-E8D3-424A-ABAC-B3044619D765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xfrm>
            <a:off x="76200" y="6477000"/>
            <a:ext cx="2593975" cy="304800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 altLang="ar-SA"/>
              <a:t>AUC – 364 </a:t>
            </a:r>
            <a:r>
              <a:rPr lang="fr-FR" altLang="ar-SA"/>
              <a:t>Thermo Fluids ver1.0</a:t>
            </a:r>
          </a:p>
        </p:txBody>
      </p:sp>
    </p:spTree>
    <p:extLst>
      <p:ext uri="{BB962C8B-B14F-4D97-AF65-F5344CB8AC3E}">
        <p14:creationId xmlns:p14="http://schemas.microsoft.com/office/powerpoint/2010/main" val="40522227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2638" y="4406900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45490F2-2BBB-419E-AEE6-63D645758129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xfrm>
            <a:off x="76200" y="6477000"/>
            <a:ext cx="2593975" cy="304800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 altLang="ar-SA"/>
              <a:t>AUC – 364 </a:t>
            </a:r>
            <a:r>
              <a:rPr lang="fr-FR" altLang="ar-SA"/>
              <a:t>Thermo Fluids ver1.0</a:t>
            </a:r>
          </a:p>
        </p:txBody>
      </p:sp>
    </p:spTree>
    <p:extLst>
      <p:ext uri="{BB962C8B-B14F-4D97-AF65-F5344CB8AC3E}">
        <p14:creationId xmlns:p14="http://schemas.microsoft.com/office/powerpoint/2010/main" val="38424005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8388" y="1982788"/>
            <a:ext cx="1701800" cy="1589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922588" y="1982788"/>
            <a:ext cx="1703387" cy="1589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27E48CD-3DAD-403C-9CC1-59A974D99B7E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xfrm>
            <a:off x="76200" y="6477000"/>
            <a:ext cx="2593975" cy="304800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 altLang="ar-SA"/>
              <a:t>AUC – 364 </a:t>
            </a:r>
            <a:r>
              <a:rPr lang="fr-FR" altLang="ar-SA"/>
              <a:t>Thermo Fluids ver1.0</a:t>
            </a:r>
          </a:p>
        </p:txBody>
      </p:sp>
    </p:spTree>
    <p:extLst>
      <p:ext uri="{BB962C8B-B14F-4D97-AF65-F5344CB8AC3E}">
        <p14:creationId xmlns:p14="http://schemas.microsoft.com/office/powerpoint/2010/main" val="33368023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32375" y="1535113"/>
            <a:ext cx="437832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32375" y="2174875"/>
            <a:ext cx="437832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833C6E27-3A70-4825-BDC2-07605B74F12F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xfrm>
            <a:off x="76200" y="6477000"/>
            <a:ext cx="2593975" cy="304800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 altLang="ar-SA"/>
              <a:t>AUC – 364 </a:t>
            </a:r>
            <a:r>
              <a:rPr lang="fr-FR" altLang="ar-SA"/>
              <a:t>Thermo Fluids ver1.0</a:t>
            </a:r>
          </a:p>
        </p:txBody>
      </p:sp>
    </p:spTree>
    <p:extLst>
      <p:ext uri="{BB962C8B-B14F-4D97-AF65-F5344CB8AC3E}">
        <p14:creationId xmlns:p14="http://schemas.microsoft.com/office/powerpoint/2010/main" val="24842089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BCB7B2B-299A-4997-A557-69051266D5E5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xfrm>
            <a:off x="76200" y="6477000"/>
            <a:ext cx="2593975" cy="304800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 altLang="ar-SA"/>
              <a:t>AUC – 364 </a:t>
            </a:r>
            <a:r>
              <a:rPr lang="fr-FR" altLang="ar-SA"/>
              <a:t>Thermo Fluids ver1.0</a:t>
            </a:r>
          </a:p>
        </p:txBody>
      </p:sp>
    </p:spTree>
    <p:extLst>
      <p:ext uri="{BB962C8B-B14F-4D97-AF65-F5344CB8AC3E}">
        <p14:creationId xmlns:p14="http://schemas.microsoft.com/office/powerpoint/2010/main" val="37533557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33950688-2570-44C7-A62B-B523F5E05BD5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xfrm>
            <a:off x="76200" y="6477000"/>
            <a:ext cx="2593975" cy="304800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 altLang="ar-SA"/>
              <a:t>AUC – 364 </a:t>
            </a:r>
            <a:r>
              <a:rPr lang="fr-FR" altLang="ar-SA"/>
              <a:t>Thermo Fluids ver1.0</a:t>
            </a:r>
          </a:p>
        </p:txBody>
      </p:sp>
    </p:spTree>
    <p:extLst>
      <p:ext uri="{BB962C8B-B14F-4D97-AF65-F5344CB8AC3E}">
        <p14:creationId xmlns:p14="http://schemas.microsoft.com/office/powerpoint/2010/main" val="9602916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138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73500" y="273050"/>
            <a:ext cx="55372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300" y="1435100"/>
            <a:ext cx="3259138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FF99565-C464-42BD-8AF9-F6D67C1D8B4A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xfrm>
            <a:off x="76200" y="6477000"/>
            <a:ext cx="2593975" cy="304800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 altLang="ar-SA"/>
              <a:t>AUC – 364 </a:t>
            </a:r>
            <a:r>
              <a:rPr lang="fr-FR" altLang="ar-SA"/>
              <a:t>Thermo Fluids ver1.0</a:t>
            </a:r>
          </a:p>
        </p:txBody>
      </p:sp>
    </p:spTree>
    <p:extLst>
      <p:ext uri="{BB962C8B-B14F-4D97-AF65-F5344CB8AC3E}">
        <p14:creationId xmlns:p14="http://schemas.microsoft.com/office/powerpoint/2010/main" val="34502674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90F43DA-3A30-4E08-8A77-1F27AB09A28A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xfrm>
            <a:off x="76200" y="6477000"/>
            <a:ext cx="2593975" cy="304800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 altLang="ar-SA"/>
              <a:t>AUC – 364 </a:t>
            </a:r>
            <a:r>
              <a:rPr lang="fr-FR" altLang="ar-SA"/>
              <a:t>Thermo Fluids ver1.0</a:t>
            </a:r>
          </a:p>
        </p:txBody>
      </p:sp>
    </p:spTree>
    <p:extLst>
      <p:ext uri="{BB962C8B-B14F-4D97-AF65-F5344CB8AC3E}">
        <p14:creationId xmlns:p14="http://schemas.microsoft.com/office/powerpoint/2010/main" val="42942308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5FCA7EB0-B1EE-4E20-8270-D4BD067A3DE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1068388" y="1982788"/>
            <a:ext cx="3557587" cy="1589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90488" tIns="44450" rIns="90488" bIns="4445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altLang="en-US"/>
              <a:t>Corps du texte</a:t>
            </a:r>
          </a:p>
          <a:p>
            <a:pPr lvl="1"/>
            <a:r>
              <a:rPr lang="en-US" altLang="en-US"/>
              <a:t>Deuxième niveau</a:t>
            </a:r>
          </a:p>
          <a:p>
            <a:pPr lvl="2"/>
            <a:r>
              <a:rPr lang="en-US" altLang="en-US"/>
              <a:t>Troisième niveau</a:t>
            </a:r>
          </a:p>
          <a:p>
            <a:pPr lvl="3"/>
            <a:r>
              <a:rPr lang="en-US" altLang="en-US"/>
              <a:t>Quatrième niveau</a:t>
            </a:r>
          </a:p>
          <a:p>
            <a:pPr lvl="4"/>
            <a:r>
              <a:rPr lang="en-US" altLang="en-US"/>
              <a:t>Cinquième niveau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C93AD97D-27D0-4296-A574-2581801D148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2733675" y="279400"/>
            <a:ext cx="4435475" cy="582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90488" tIns="44450" rIns="90488" bIns="44450" numCol="1" anchor="ctr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altLang="en-US"/>
              <a:t>Titre de la diapositive</a:t>
            </a:r>
          </a:p>
        </p:txBody>
      </p:sp>
      <p:sp>
        <p:nvSpPr>
          <p:cNvPr id="1028" name="Text Box 6">
            <a:extLst>
              <a:ext uri="{FF2B5EF4-FFF2-40B4-BE49-F238E27FC236}">
                <a16:creationId xmlns:a16="http://schemas.microsoft.com/office/drawing/2014/main" id="{7CA53E21-430E-41D9-8C25-8BBDED3CE50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2823" y="6477000"/>
            <a:ext cx="1486304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sz="1400" b="0" i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 (Arabic)" panose="02020603050405020304" pitchFamily="26" charset="0"/>
              </a:rPr>
              <a:t>Thermodynamics</a:t>
            </a:r>
          </a:p>
        </p:txBody>
      </p:sp>
      <p:sp>
        <p:nvSpPr>
          <p:cNvPr id="1031" name="Text Box 7">
            <a:extLst>
              <a:ext uri="{FF2B5EF4-FFF2-40B4-BE49-F238E27FC236}">
                <a16:creationId xmlns:a16="http://schemas.microsoft.com/office/drawing/2014/main" id="{20B0CD3A-5DB6-428B-AF84-695ED05B345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372600" y="6477000"/>
            <a:ext cx="39052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>
            <a:lvl1pPr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D3B55ADC-5EB4-4C94-94EF-E4D2D8851AC8}" type="slidenum">
              <a:rPr lang="en-US" altLang="en-US" sz="1400" b="0" i="0">
                <a:solidFill>
                  <a:schemeClr val="tx1"/>
                </a:solidFill>
                <a:latin typeface="Times New Roman" panose="02020603050405020304" pitchFamily="18" charset="0"/>
                <a:cs typeface="Times New Roman (Arabic)" panose="02020603050405020304" pitchFamily="26" charset="0"/>
              </a:rPr>
              <a:pPr/>
              <a:t>‹#›</a:t>
            </a:fld>
            <a:endParaRPr lang="en-US" altLang="en-US" sz="1400" b="0" i="0">
              <a:solidFill>
                <a:schemeClr val="tx1"/>
              </a:solidFill>
              <a:latin typeface="Times New Roman" panose="02020603050405020304" pitchFamily="18" charset="0"/>
              <a:cs typeface="Times New Roman (Arabic)" panose="02020603050405020304" pitchFamily="26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3" r:id="rId1"/>
    <p:sldLayoutId id="2147483694" r:id="rId2"/>
    <p:sldLayoutId id="2147483695" r:id="rId3"/>
    <p:sldLayoutId id="2147483696" r:id="rId4"/>
    <p:sldLayoutId id="2147483697" r:id="rId5"/>
    <p:sldLayoutId id="2147483698" r:id="rId6"/>
    <p:sldLayoutId id="2147483699" r:id="rId7"/>
    <p:sldLayoutId id="2147483700" r:id="rId8"/>
    <p:sldLayoutId id="2147483701" r:id="rId9"/>
    <p:sldLayoutId id="2147483702" r:id="rId10"/>
    <p:sldLayoutId id="2147483703" r:id="rId11"/>
  </p:sldLayoutIdLst>
  <p:hf sldNum="0" hdr="0" dt="0"/>
  <p:txStyles>
    <p:titleStyle>
      <a:lvl1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+mj-lt"/>
          <a:ea typeface="+mj-ea"/>
          <a:cs typeface="+mj-cs"/>
        </a:defRPr>
      </a:lvl1pPr>
      <a:lvl2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Times New Roman" pitchFamily="18" charset="0"/>
          <a:cs typeface="Times New Roman" pitchFamily="18" charset="0"/>
        </a:defRPr>
      </a:lvl2pPr>
      <a:lvl3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Times New Roman" pitchFamily="18" charset="0"/>
          <a:cs typeface="Times New Roman" pitchFamily="18" charset="0"/>
        </a:defRPr>
      </a:lvl3pPr>
      <a:lvl4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Times New Roman" pitchFamily="18" charset="0"/>
          <a:cs typeface="Times New Roman" pitchFamily="18" charset="0"/>
        </a:defRPr>
      </a:lvl4pPr>
      <a:lvl5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Times New Roman" pitchFamily="18" charset="0"/>
          <a:cs typeface="Times New Roman" pitchFamily="18" charset="0"/>
        </a:defRPr>
      </a:lvl5pPr>
      <a:lvl6pPr marL="4572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Times New Roman" pitchFamily="18" charset="0"/>
          <a:cs typeface="Times New Roman" pitchFamily="18" charset="0"/>
        </a:defRPr>
      </a:lvl6pPr>
      <a:lvl7pPr marL="9144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Times New Roman" pitchFamily="18" charset="0"/>
          <a:cs typeface="Times New Roman" pitchFamily="18" charset="0"/>
        </a:defRPr>
      </a:lvl7pPr>
      <a:lvl8pPr marL="13716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Times New Roman" pitchFamily="18" charset="0"/>
          <a:cs typeface="Times New Roman" pitchFamily="18" charset="0"/>
        </a:defRPr>
      </a:lvl8pPr>
      <a:lvl9pPr marL="18288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Times New Roman" pitchFamily="18" charset="0"/>
          <a:cs typeface="Times New Roman" pitchFamily="18" charset="0"/>
        </a:defRPr>
      </a:lvl9pPr>
    </p:titleStyle>
    <p:bodyStyle>
      <a:lvl1pPr marL="285750" indent="-2857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2400" b="1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2800" b="1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»"/>
        <a:defRPr sz="2400" b="1">
          <a:solidFill>
            <a:schemeClr val="tx1"/>
          </a:solidFill>
          <a:latin typeface="+mn-lt"/>
          <a:cs typeface="+mn-cs"/>
        </a:defRPr>
      </a:lvl3pPr>
      <a:lvl4pPr marL="1543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1400" b="1">
          <a:solidFill>
            <a:schemeClr val="tx1"/>
          </a:solidFill>
          <a:latin typeface="+mn-lt"/>
          <a:cs typeface="+mn-cs"/>
        </a:defRPr>
      </a:lvl4pPr>
      <a:lvl5pPr marL="20002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 b="1">
          <a:solidFill>
            <a:schemeClr val="tx1"/>
          </a:solidFill>
          <a:latin typeface="+mn-lt"/>
          <a:cs typeface="+mn-cs"/>
        </a:defRPr>
      </a:lvl5pPr>
      <a:lvl6pPr marL="24574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 b="1">
          <a:solidFill>
            <a:schemeClr val="tx1"/>
          </a:solidFill>
          <a:latin typeface="+mn-lt"/>
          <a:cs typeface="+mn-cs"/>
        </a:defRPr>
      </a:lvl6pPr>
      <a:lvl7pPr marL="29146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 b="1">
          <a:solidFill>
            <a:schemeClr val="tx1"/>
          </a:solidFill>
          <a:latin typeface="+mn-lt"/>
          <a:cs typeface="+mn-cs"/>
        </a:defRPr>
      </a:lvl7pPr>
      <a:lvl8pPr marL="33718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 b="1">
          <a:solidFill>
            <a:schemeClr val="tx1"/>
          </a:solidFill>
          <a:latin typeface="+mn-lt"/>
          <a:cs typeface="+mn-cs"/>
        </a:defRPr>
      </a:lvl8pPr>
      <a:lvl9pPr marL="3829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 b="1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FF200"/>
            </a:gs>
            <a:gs pos="45000">
              <a:srgbClr val="FF7A00"/>
            </a:gs>
            <a:gs pos="70000">
              <a:srgbClr val="FF0300"/>
            </a:gs>
            <a:gs pos="100000">
              <a:srgbClr val="4D0808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>
            <a:extLst>
              <a:ext uri="{FF2B5EF4-FFF2-40B4-BE49-F238E27FC236}">
                <a16:creationId xmlns:a16="http://schemas.microsoft.com/office/drawing/2014/main" id="{55C83374-434D-4F28-8ADB-40AA42CD0940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2090738" y="1115568"/>
            <a:ext cx="5376862" cy="838200"/>
          </a:xfrm>
        </p:spPr>
        <p:txBody>
          <a:bodyPr/>
          <a:lstStyle/>
          <a:p>
            <a:r>
              <a:rPr lang="fr-FR" altLang="en-US" sz="5400" i="1" dirty="0" err="1"/>
              <a:t>Thermodynamics</a:t>
            </a:r>
            <a:endParaRPr lang="fr-FR" altLang="en-US" sz="5400" i="1" dirty="0"/>
          </a:p>
        </p:txBody>
      </p:sp>
      <p:sp>
        <p:nvSpPr>
          <p:cNvPr id="15363" name="Rectangle 3">
            <a:extLst>
              <a:ext uri="{FF2B5EF4-FFF2-40B4-BE49-F238E27FC236}">
                <a16:creationId xmlns:a16="http://schemas.microsoft.com/office/drawing/2014/main" id="{0E2D39F0-1FC9-41E6-AD05-FE511731E7BA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682714" y="2231136"/>
            <a:ext cx="8518360" cy="1253164"/>
          </a:xfrm>
        </p:spPr>
        <p:txBody>
          <a:bodyPr/>
          <a:lstStyle/>
          <a:p>
            <a:r>
              <a:rPr lang="fr-FR" altLang="en-US" sz="3600" dirty="0">
                <a:latin typeface="Arial" panose="020B0604020202020204" pitchFamily="34" charset="0"/>
                <a:cs typeface="Arial" panose="020B0604020202020204" pitchFamily="34" charset="0"/>
              </a:rPr>
              <a:t>Ch6 : Second Law</a:t>
            </a:r>
          </a:p>
          <a:p>
            <a:r>
              <a:rPr lang="fr-FR" altLang="en-US" sz="3600" dirty="0"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fr-FR" altLang="en-US" sz="360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fr-FR" alt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Thermodynamic</a:t>
            </a:r>
            <a:r>
              <a:rPr lang="fr-FR" alt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alt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Temperature</a:t>
            </a:r>
            <a:r>
              <a:rPr lang="fr-FR" alt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alt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Scale</a:t>
            </a:r>
            <a:endParaRPr lang="fr-FR" altLang="en-US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>
            <a:extLst>
              <a:ext uri="{FF2B5EF4-FFF2-40B4-BE49-F238E27FC236}">
                <a16:creationId xmlns:a16="http://schemas.microsoft.com/office/drawing/2014/main" id="{1130510D-A7D1-4DF8-BF99-53D8BFC8B7B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165225" y="273050"/>
            <a:ext cx="7572375" cy="595313"/>
          </a:xfrm>
          <a:ln w="12700" cap="flat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r>
              <a:rPr lang="en-US" altLang="en-US"/>
              <a:t>Thermodynamic temperature scale </a:t>
            </a:r>
            <a:r>
              <a:rPr lang="en-US" altLang="en-US" i="1"/>
              <a:t>T'</a:t>
            </a:r>
          </a:p>
        </p:txBody>
      </p:sp>
      <p:sp>
        <p:nvSpPr>
          <p:cNvPr id="43011" name="Rectangle 3">
            <a:extLst>
              <a:ext uri="{FF2B5EF4-FFF2-40B4-BE49-F238E27FC236}">
                <a16:creationId xmlns:a16="http://schemas.microsoft.com/office/drawing/2014/main" id="{C3E90D55-4BDC-43BA-8D98-8BCC06FEAB7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43600" y="1076325"/>
            <a:ext cx="2317750" cy="376238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lIns="90488" tIns="44450" rIns="90488" bIns="44450">
            <a:spAutoFit/>
          </a:bodyPr>
          <a:lstStyle>
            <a:lvl1pPr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>
                <a:solidFill>
                  <a:schemeClr val="tx1"/>
                </a:solidFill>
                <a:latin typeface="Symbol" panose="05050102010706020507" pitchFamily="18" charset="2"/>
              </a:rPr>
              <a:t>h</a:t>
            </a:r>
            <a:r>
              <a:rPr lang="en-US" altLang="en-US" baseline="-25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reversible</a:t>
            </a:r>
            <a:r>
              <a:rPr lang="en-US" altLang="en-US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1- f</a:t>
            </a:r>
            <a:r>
              <a:rPr lang="en-US" altLang="en-US" i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altLang="en-US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altLang="en-US" baseline="-25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altLang="en-US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'</a:t>
            </a:r>
            <a:r>
              <a:rPr lang="en-US" altLang="en-US" baseline="-25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,T</a:t>
            </a:r>
            <a:r>
              <a:rPr lang="en-US" altLang="en-US" baseline="-25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altLang="en-US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'</a:t>
            </a:r>
            <a:r>
              <a:rPr lang="en-US" altLang="en-US" i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  <p:sp>
        <p:nvSpPr>
          <p:cNvPr id="834564" name="Rectangle 4">
            <a:extLst>
              <a:ext uri="{FF2B5EF4-FFF2-40B4-BE49-F238E27FC236}">
                <a16:creationId xmlns:a16="http://schemas.microsoft.com/office/drawing/2014/main" id="{1168B8A9-C52C-43CA-8287-CA7B0B5E25F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600" y="2365375"/>
            <a:ext cx="3517900" cy="454025"/>
          </a:xfrm>
          <a:prstGeom prst="rect">
            <a:avLst/>
          </a:prstGeom>
          <a:solidFill>
            <a:srgbClr val="CCCCFF"/>
          </a:solidFill>
          <a:ln>
            <a:noFill/>
          </a:ln>
          <a:effectLst>
            <a:prstShdw prst="shdw17" dist="17961" dir="2700000">
              <a:srgbClr val="7A7A99"/>
            </a:prstShdw>
          </a:effectLst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 i="0">
                <a:latin typeface="Arial" panose="020B0604020202020204" pitchFamily="34" charset="0"/>
                <a:cs typeface="Arial" panose="020B0604020202020204" pitchFamily="34" charset="0"/>
              </a:rPr>
              <a:t>What is the form of  </a:t>
            </a:r>
            <a:r>
              <a:rPr lang="en-US" altLang="en-US" sz="1800"/>
              <a:t>f</a:t>
            </a:r>
            <a:r>
              <a:rPr lang="en-US" altLang="en-US" sz="1800" i="0"/>
              <a:t>(</a:t>
            </a:r>
            <a:r>
              <a:rPr lang="en-US" altLang="en-US" sz="1800"/>
              <a:t>T</a:t>
            </a:r>
            <a:r>
              <a:rPr lang="en-US" altLang="en-US" baseline="-25000"/>
              <a:t>c</a:t>
            </a:r>
            <a:r>
              <a:rPr lang="en-US" altLang="en-US"/>
              <a:t>'</a:t>
            </a:r>
            <a:r>
              <a:rPr lang="en-US" altLang="en-US" sz="1800"/>
              <a:t>,T</a:t>
            </a:r>
            <a:r>
              <a:rPr lang="en-US" altLang="en-US" baseline="-25000"/>
              <a:t>h</a:t>
            </a:r>
            <a:r>
              <a:rPr lang="en-US" altLang="en-US"/>
              <a:t>'</a:t>
            </a:r>
            <a:r>
              <a:rPr lang="en-US" altLang="en-US" sz="1800" i="0"/>
              <a:t>)</a:t>
            </a:r>
            <a:r>
              <a:rPr lang="en-US" altLang="en-US" sz="1800" i="0">
                <a:latin typeface="Arial" panose="020B0604020202020204" pitchFamily="34" charset="0"/>
                <a:cs typeface="Arial" panose="020B0604020202020204" pitchFamily="34" charset="0"/>
              </a:rPr>
              <a:t> ?</a:t>
            </a:r>
          </a:p>
        </p:txBody>
      </p:sp>
      <p:grpSp>
        <p:nvGrpSpPr>
          <p:cNvPr id="2" name="Group 5">
            <a:extLst>
              <a:ext uri="{FF2B5EF4-FFF2-40B4-BE49-F238E27FC236}">
                <a16:creationId xmlns:a16="http://schemas.microsoft.com/office/drawing/2014/main" id="{F5097E1A-38A0-4519-BFD5-4CF7100F71C4}"/>
              </a:ext>
            </a:extLst>
          </p:cNvPr>
          <p:cNvGrpSpPr>
            <a:grpSpLocks/>
          </p:cNvGrpSpPr>
          <p:nvPr/>
        </p:nvGrpSpPr>
        <p:grpSpPr bwMode="auto">
          <a:xfrm>
            <a:off x="7620000" y="4270375"/>
            <a:ext cx="2098675" cy="454025"/>
            <a:chOff x="4800" y="2690"/>
            <a:chExt cx="1322" cy="286"/>
          </a:xfrm>
        </p:grpSpPr>
        <p:sp>
          <p:nvSpPr>
            <p:cNvPr id="43071" name="Line 6">
              <a:extLst>
                <a:ext uri="{FF2B5EF4-FFF2-40B4-BE49-F238E27FC236}">
                  <a16:creationId xmlns:a16="http://schemas.microsoft.com/office/drawing/2014/main" id="{AC0B8CB0-6EE9-4BCC-9AB6-6B8B237A1DE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800" y="2849"/>
              <a:ext cx="96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072" name="Rectangle 7">
              <a:extLst>
                <a:ext uri="{FF2B5EF4-FFF2-40B4-BE49-F238E27FC236}">
                  <a16:creationId xmlns:a16="http://schemas.microsoft.com/office/drawing/2014/main" id="{BFB00615-0748-4317-AD19-2A3F295FCEA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767" y="2690"/>
              <a:ext cx="355" cy="2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sz="1800"/>
                <a:t>T</a:t>
              </a:r>
              <a:r>
                <a:rPr lang="en-US" altLang="en-US" baseline="-25000"/>
                <a:t>m</a:t>
              </a:r>
              <a:r>
                <a:rPr lang="en-US" altLang="en-US"/>
                <a:t>'</a:t>
              </a:r>
            </a:p>
          </p:txBody>
        </p:sp>
      </p:grpSp>
      <p:grpSp>
        <p:nvGrpSpPr>
          <p:cNvPr id="3" name="Group 8">
            <a:extLst>
              <a:ext uri="{FF2B5EF4-FFF2-40B4-BE49-F238E27FC236}">
                <a16:creationId xmlns:a16="http://schemas.microsoft.com/office/drawing/2014/main" id="{85C2749B-B890-4C72-AEEE-E7DDC4D441C1}"/>
              </a:ext>
            </a:extLst>
          </p:cNvPr>
          <p:cNvGrpSpPr>
            <a:grpSpLocks/>
          </p:cNvGrpSpPr>
          <p:nvPr/>
        </p:nvGrpSpPr>
        <p:grpSpPr bwMode="auto">
          <a:xfrm>
            <a:off x="8089900" y="3697288"/>
            <a:ext cx="660400" cy="431800"/>
            <a:chOff x="5096" y="2329"/>
            <a:chExt cx="416" cy="272"/>
          </a:xfrm>
        </p:grpSpPr>
        <p:sp>
          <p:nvSpPr>
            <p:cNvPr id="43069" name="Rectangle 9">
              <a:extLst>
                <a:ext uri="{FF2B5EF4-FFF2-40B4-BE49-F238E27FC236}">
                  <a16:creationId xmlns:a16="http://schemas.microsoft.com/office/drawing/2014/main" id="{2729546D-1DD6-40A8-99AD-1CBAC15A058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96" y="2329"/>
              <a:ext cx="416" cy="272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SzTx/>
                <a:buFontTx/>
                <a:buNone/>
              </a:pPr>
              <a:endParaRPr lang="en-US" altLang="en-US" sz="180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3070" name="Rectangle 10">
              <a:extLst>
                <a:ext uri="{FF2B5EF4-FFF2-40B4-BE49-F238E27FC236}">
                  <a16:creationId xmlns:a16="http://schemas.microsoft.com/office/drawing/2014/main" id="{1FA509B0-929B-490C-9F5F-247124491BE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22" y="2354"/>
              <a:ext cx="210" cy="2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sz="1800"/>
                <a:t>A</a:t>
              </a:r>
            </a:p>
          </p:txBody>
        </p:sp>
      </p:grpSp>
      <p:grpSp>
        <p:nvGrpSpPr>
          <p:cNvPr id="4" name="Group 11">
            <a:extLst>
              <a:ext uri="{FF2B5EF4-FFF2-40B4-BE49-F238E27FC236}">
                <a16:creationId xmlns:a16="http://schemas.microsoft.com/office/drawing/2014/main" id="{8E84ED13-FD6C-49DC-B82C-1662CF9E4E91}"/>
              </a:ext>
            </a:extLst>
          </p:cNvPr>
          <p:cNvGrpSpPr>
            <a:grpSpLocks/>
          </p:cNvGrpSpPr>
          <p:nvPr/>
        </p:nvGrpSpPr>
        <p:grpSpPr bwMode="auto">
          <a:xfrm>
            <a:off x="8089900" y="4916488"/>
            <a:ext cx="660400" cy="431800"/>
            <a:chOff x="5096" y="3097"/>
            <a:chExt cx="416" cy="272"/>
          </a:xfrm>
        </p:grpSpPr>
        <p:sp>
          <p:nvSpPr>
            <p:cNvPr id="43067" name="Rectangle 12">
              <a:extLst>
                <a:ext uri="{FF2B5EF4-FFF2-40B4-BE49-F238E27FC236}">
                  <a16:creationId xmlns:a16="http://schemas.microsoft.com/office/drawing/2014/main" id="{E8FA724F-8F4A-4DA8-9354-A39F01811D6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96" y="3097"/>
              <a:ext cx="416" cy="272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SzTx/>
                <a:buFontTx/>
                <a:buNone/>
              </a:pPr>
              <a:endParaRPr lang="en-US" altLang="en-US" sz="180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3068" name="Rectangle 13">
              <a:extLst>
                <a:ext uri="{FF2B5EF4-FFF2-40B4-BE49-F238E27FC236}">
                  <a16:creationId xmlns:a16="http://schemas.microsoft.com/office/drawing/2014/main" id="{792D8FF7-59CF-4730-A7A2-613AF0EF948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22" y="3122"/>
              <a:ext cx="210" cy="2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sz="1800"/>
                <a:t>B</a:t>
              </a:r>
            </a:p>
          </p:txBody>
        </p:sp>
      </p:grpSp>
      <p:grpSp>
        <p:nvGrpSpPr>
          <p:cNvPr id="5" name="Group 14">
            <a:extLst>
              <a:ext uri="{FF2B5EF4-FFF2-40B4-BE49-F238E27FC236}">
                <a16:creationId xmlns:a16="http://schemas.microsoft.com/office/drawing/2014/main" id="{B7B2FEBF-FBBB-4C0E-8DE0-0D4557EFB630}"/>
              </a:ext>
            </a:extLst>
          </p:cNvPr>
          <p:cNvGrpSpPr>
            <a:grpSpLocks/>
          </p:cNvGrpSpPr>
          <p:nvPr/>
        </p:nvGrpSpPr>
        <p:grpSpPr bwMode="auto">
          <a:xfrm>
            <a:off x="6108700" y="4078288"/>
            <a:ext cx="889000" cy="584200"/>
            <a:chOff x="3848" y="2569"/>
            <a:chExt cx="560" cy="368"/>
          </a:xfrm>
        </p:grpSpPr>
        <p:sp>
          <p:nvSpPr>
            <p:cNvPr id="43065" name="Rectangle 15">
              <a:extLst>
                <a:ext uri="{FF2B5EF4-FFF2-40B4-BE49-F238E27FC236}">
                  <a16:creationId xmlns:a16="http://schemas.microsoft.com/office/drawing/2014/main" id="{9A49BF9C-174F-4A2F-B568-2098DADEB86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48" y="2569"/>
              <a:ext cx="560" cy="368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SzTx/>
                <a:buFontTx/>
                <a:buNone/>
              </a:pPr>
              <a:endParaRPr lang="en-US" altLang="en-US" sz="180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3066" name="Rectangle 16">
              <a:extLst>
                <a:ext uri="{FF2B5EF4-FFF2-40B4-BE49-F238E27FC236}">
                  <a16:creationId xmlns:a16="http://schemas.microsoft.com/office/drawing/2014/main" id="{8D8FE465-A71C-4BF2-99D4-76100446920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22" y="2642"/>
              <a:ext cx="210" cy="2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sz="1800"/>
                <a:t>C</a:t>
              </a:r>
            </a:p>
          </p:txBody>
        </p:sp>
      </p:grpSp>
      <p:sp>
        <p:nvSpPr>
          <p:cNvPr id="834577" name="Rectangle 17">
            <a:extLst>
              <a:ext uri="{FF2B5EF4-FFF2-40B4-BE49-F238E27FC236}">
                <a16:creationId xmlns:a16="http://schemas.microsoft.com/office/drawing/2014/main" id="{1C4BD92C-9037-48DF-83A4-529760E089F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2873375"/>
            <a:ext cx="6048375" cy="638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 i="0">
                <a:latin typeface="Arial" panose="020B0604020202020204" pitchFamily="34" charset="0"/>
                <a:cs typeface="Arial" panose="020B0604020202020204" pitchFamily="34" charset="0"/>
              </a:rPr>
              <a:t>Compare between motors </a:t>
            </a:r>
            <a:r>
              <a:rPr lang="en-US" altLang="en-US" sz="1800"/>
              <a:t>A,B</a:t>
            </a:r>
            <a:r>
              <a:rPr lang="en-US" altLang="en-US" sz="1800" i="0">
                <a:latin typeface="Arial" panose="020B0604020202020204" pitchFamily="34" charset="0"/>
                <a:cs typeface="Arial" panose="020B0604020202020204" pitchFamily="34" charset="0"/>
              </a:rPr>
              <a:t> on one side</a:t>
            </a:r>
          </a:p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 i="0">
                <a:latin typeface="Arial" panose="020B0604020202020204" pitchFamily="34" charset="0"/>
                <a:cs typeface="Arial" panose="020B0604020202020204" pitchFamily="34" charset="0"/>
              </a:rPr>
              <a:t>and </a:t>
            </a:r>
            <a:r>
              <a:rPr lang="en-US" altLang="en-US" sz="1800"/>
              <a:t>C</a:t>
            </a:r>
            <a:r>
              <a:rPr lang="en-US" altLang="en-US" sz="1800" i="0">
                <a:latin typeface="Arial" panose="020B0604020202020204" pitchFamily="34" charset="0"/>
                <a:cs typeface="Arial" panose="020B0604020202020204" pitchFamily="34" charset="0"/>
              </a:rPr>
              <a:t> (all are reversible hence same global efficiency)</a:t>
            </a:r>
          </a:p>
        </p:txBody>
      </p:sp>
      <p:grpSp>
        <p:nvGrpSpPr>
          <p:cNvPr id="6" name="Group 18">
            <a:extLst>
              <a:ext uri="{FF2B5EF4-FFF2-40B4-BE49-F238E27FC236}">
                <a16:creationId xmlns:a16="http://schemas.microsoft.com/office/drawing/2014/main" id="{F932717B-83F0-4694-BAB4-C65777E35AA9}"/>
              </a:ext>
            </a:extLst>
          </p:cNvPr>
          <p:cNvGrpSpPr>
            <a:grpSpLocks/>
          </p:cNvGrpSpPr>
          <p:nvPr/>
        </p:nvGrpSpPr>
        <p:grpSpPr bwMode="auto">
          <a:xfrm>
            <a:off x="5954713" y="3151188"/>
            <a:ext cx="598487" cy="914400"/>
            <a:chOff x="3751" y="1985"/>
            <a:chExt cx="377" cy="576"/>
          </a:xfrm>
        </p:grpSpPr>
        <p:sp>
          <p:nvSpPr>
            <p:cNvPr id="43063" name="Line 19">
              <a:extLst>
                <a:ext uri="{FF2B5EF4-FFF2-40B4-BE49-F238E27FC236}">
                  <a16:creationId xmlns:a16="http://schemas.microsoft.com/office/drawing/2014/main" id="{E29F9444-95D0-4F91-99C3-37444FF4A11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128" y="1985"/>
              <a:ext cx="0" cy="57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064" name="Rectangle 20">
              <a:extLst>
                <a:ext uri="{FF2B5EF4-FFF2-40B4-BE49-F238E27FC236}">
                  <a16:creationId xmlns:a16="http://schemas.microsoft.com/office/drawing/2014/main" id="{9AA035F5-AFAE-471B-A4CA-542FAB1BE99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51" y="2114"/>
              <a:ext cx="289" cy="2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sz="1800"/>
                <a:t>Q</a:t>
              </a:r>
              <a:r>
                <a:rPr lang="en-US" altLang="en-US" baseline="-25000"/>
                <a:t>h</a:t>
              </a:r>
            </a:p>
          </p:txBody>
        </p:sp>
      </p:grpSp>
      <p:grpSp>
        <p:nvGrpSpPr>
          <p:cNvPr id="7" name="Group 21">
            <a:extLst>
              <a:ext uri="{FF2B5EF4-FFF2-40B4-BE49-F238E27FC236}">
                <a16:creationId xmlns:a16="http://schemas.microsoft.com/office/drawing/2014/main" id="{716E9613-987E-4A67-B11C-1477A4FB9501}"/>
              </a:ext>
            </a:extLst>
          </p:cNvPr>
          <p:cNvGrpSpPr>
            <a:grpSpLocks/>
          </p:cNvGrpSpPr>
          <p:nvPr/>
        </p:nvGrpSpPr>
        <p:grpSpPr bwMode="auto">
          <a:xfrm>
            <a:off x="7859713" y="3151188"/>
            <a:ext cx="598487" cy="533400"/>
            <a:chOff x="4951" y="1985"/>
            <a:chExt cx="377" cy="336"/>
          </a:xfrm>
        </p:grpSpPr>
        <p:sp>
          <p:nvSpPr>
            <p:cNvPr id="43061" name="Line 22">
              <a:extLst>
                <a:ext uri="{FF2B5EF4-FFF2-40B4-BE49-F238E27FC236}">
                  <a16:creationId xmlns:a16="http://schemas.microsoft.com/office/drawing/2014/main" id="{59110A1C-E5BC-4A1C-9D1C-3EF6E7AAA3C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328" y="1985"/>
              <a:ext cx="0" cy="33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062" name="Rectangle 23">
              <a:extLst>
                <a:ext uri="{FF2B5EF4-FFF2-40B4-BE49-F238E27FC236}">
                  <a16:creationId xmlns:a16="http://schemas.microsoft.com/office/drawing/2014/main" id="{09D4475F-43BF-4AE7-918A-89B8EC677A9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51" y="2018"/>
              <a:ext cx="289" cy="2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sz="1800"/>
                <a:t>Q</a:t>
              </a:r>
              <a:r>
                <a:rPr lang="en-US" altLang="en-US" baseline="-25000"/>
                <a:t>h</a:t>
              </a:r>
            </a:p>
          </p:txBody>
        </p:sp>
      </p:grpSp>
      <p:grpSp>
        <p:nvGrpSpPr>
          <p:cNvPr id="8" name="Group 24">
            <a:extLst>
              <a:ext uri="{FF2B5EF4-FFF2-40B4-BE49-F238E27FC236}">
                <a16:creationId xmlns:a16="http://schemas.microsoft.com/office/drawing/2014/main" id="{C5758ADF-5647-4468-AB64-1AA638746877}"/>
              </a:ext>
            </a:extLst>
          </p:cNvPr>
          <p:cNvGrpSpPr>
            <a:grpSpLocks/>
          </p:cNvGrpSpPr>
          <p:nvPr/>
        </p:nvGrpSpPr>
        <p:grpSpPr bwMode="auto">
          <a:xfrm>
            <a:off x="5954713" y="4675188"/>
            <a:ext cx="598487" cy="1219200"/>
            <a:chOff x="3751" y="2945"/>
            <a:chExt cx="377" cy="768"/>
          </a:xfrm>
        </p:grpSpPr>
        <p:sp>
          <p:nvSpPr>
            <p:cNvPr id="43059" name="Line 25">
              <a:extLst>
                <a:ext uri="{FF2B5EF4-FFF2-40B4-BE49-F238E27FC236}">
                  <a16:creationId xmlns:a16="http://schemas.microsoft.com/office/drawing/2014/main" id="{368B0C8C-B56D-418F-BBFB-61FB66EECBE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128" y="2945"/>
              <a:ext cx="0" cy="76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060" name="Rectangle 26">
              <a:extLst>
                <a:ext uri="{FF2B5EF4-FFF2-40B4-BE49-F238E27FC236}">
                  <a16:creationId xmlns:a16="http://schemas.microsoft.com/office/drawing/2014/main" id="{65A86114-F22D-4EB7-9D55-8CAB51633CA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51" y="3122"/>
              <a:ext cx="275" cy="2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sz="1800"/>
                <a:t>Q</a:t>
              </a:r>
              <a:r>
                <a:rPr lang="en-US" altLang="en-US" baseline="-25000"/>
                <a:t>c</a:t>
              </a:r>
            </a:p>
          </p:txBody>
        </p:sp>
      </p:grpSp>
      <p:grpSp>
        <p:nvGrpSpPr>
          <p:cNvPr id="9" name="Group 27">
            <a:extLst>
              <a:ext uri="{FF2B5EF4-FFF2-40B4-BE49-F238E27FC236}">
                <a16:creationId xmlns:a16="http://schemas.microsoft.com/office/drawing/2014/main" id="{E22E5141-6255-4CE0-AD58-E07840913688}"/>
              </a:ext>
            </a:extLst>
          </p:cNvPr>
          <p:cNvGrpSpPr>
            <a:grpSpLocks/>
          </p:cNvGrpSpPr>
          <p:nvPr/>
        </p:nvGrpSpPr>
        <p:grpSpPr bwMode="auto">
          <a:xfrm>
            <a:off x="7859713" y="5360988"/>
            <a:ext cx="598487" cy="533400"/>
            <a:chOff x="4951" y="3377"/>
            <a:chExt cx="377" cy="336"/>
          </a:xfrm>
        </p:grpSpPr>
        <p:sp>
          <p:nvSpPr>
            <p:cNvPr id="43057" name="Line 28">
              <a:extLst>
                <a:ext uri="{FF2B5EF4-FFF2-40B4-BE49-F238E27FC236}">
                  <a16:creationId xmlns:a16="http://schemas.microsoft.com/office/drawing/2014/main" id="{BBEE1EAF-2AB7-4A7D-A63F-F1F12818DC9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328" y="3377"/>
              <a:ext cx="0" cy="33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058" name="Rectangle 29">
              <a:extLst>
                <a:ext uri="{FF2B5EF4-FFF2-40B4-BE49-F238E27FC236}">
                  <a16:creationId xmlns:a16="http://schemas.microsoft.com/office/drawing/2014/main" id="{206AE336-69DD-4075-8D1A-D37B349BB91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51" y="3410"/>
              <a:ext cx="315" cy="2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sz="1800"/>
                <a:t>Q'</a:t>
              </a:r>
              <a:r>
                <a:rPr lang="en-US" altLang="en-US" baseline="-25000"/>
                <a:t>c</a:t>
              </a:r>
            </a:p>
          </p:txBody>
        </p:sp>
      </p:grpSp>
      <p:grpSp>
        <p:nvGrpSpPr>
          <p:cNvPr id="10" name="Group 30">
            <a:extLst>
              <a:ext uri="{FF2B5EF4-FFF2-40B4-BE49-F238E27FC236}">
                <a16:creationId xmlns:a16="http://schemas.microsoft.com/office/drawing/2014/main" id="{270EA56D-AA5A-4779-907E-4B00C790471D}"/>
              </a:ext>
            </a:extLst>
          </p:cNvPr>
          <p:cNvGrpSpPr>
            <a:grpSpLocks/>
          </p:cNvGrpSpPr>
          <p:nvPr/>
        </p:nvGrpSpPr>
        <p:grpSpPr bwMode="auto">
          <a:xfrm>
            <a:off x="7783513" y="4117975"/>
            <a:ext cx="674687" cy="404813"/>
            <a:chOff x="4903" y="2594"/>
            <a:chExt cx="425" cy="255"/>
          </a:xfrm>
        </p:grpSpPr>
        <p:sp>
          <p:nvSpPr>
            <p:cNvPr id="43055" name="Line 31">
              <a:extLst>
                <a:ext uri="{FF2B5EF4-FFF2-40B4-BE49-F238E27FC236}">
                  <a16:creationId xmlns:a16="http://schemas.microsoft.com/office/drawing/2014/main" id="{9EDB813F-7185-48ED-B962-46B63698FDF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328" y="2609"/>
              <a:ext cx="0" cy="24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056" name="Rectangle 32">
              <a:extLst>
                <a:ext uri="{FF2B5EF4-FFF2-40B4-BE49-F238E27FC236}">
                  <a16:creationId xmlns:a16="http://schemas.microsoft.com/office/drawing/2014/main" id="{8317E811-AB51-44A9-9D1A-C12D3B987A6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03" y="2594"/>
              <a:ext cx="318" cy="2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sz="1800"/>
                <a:t>Q</a:t>
              </a:r>
              <a:r>
                <a:rPr lang="en-US" altLang="en-US" baseline="-25000"/>
                <a:t>m</a:t>
              </a:r>
            </a:p>
          </p:txBody>
        </p:sp>
      </p:grpSp>
      <p:grpSp>
        <p:nvGrpSpPr>
          <p:cNvPr id="11" name="Group 33">
            <a:extLst>
              <a:ext uri="{FF2B5EF4-FFF2-40B4-BE49-F238E27FC236}">
                <a16:creationId xmlns:a16="http://schemas.microsoft.com/office/drawing/2014/main" id="{DFE5A70D-725A-4813-856E-80DE2B24AE38}"/>
              </a:ext>
            </a:extLst>
          </p:cNvPr>
          <p:cNvGrpSpPr>
            <a:grpSpLocks/>
          </p:cNvGrpSpPr>
          <p:nvPr/>
        </p:nvGrpSpPr>
        <p:grpSpPr bwMode="auto">
          <a:xfrm>
            <a:off x="5241925" y="4194175"/>
            <a:ext cx="854075" cy="363538"/>
            <a:chOff x="3302" y="2642"/>
            <a:chExt cx="538" cy="229"/>
          </a:xfrm>
        </p:grpSpPr>
        <p:sp>
          <p:nvSpPr>
            <p:cNvPr id="43053" name="Line 34">
              <a:extLst>
                <a:ext uri="{FF2B5EF4-FFF2-40B4-BE49-F238E27FC236}">
                  <a16:creationId xmlns:a16="http://schemas.microsoft.com/office/drawing/2014/main" id="{1E601CB9-4E99-4CE2-AA70-7D9F251BB330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600" y="2753"/>
              <a:ext cx="24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054" name="Rectangle 35">
              <a:extLst>
                <a:ext uri="{FF2B5EF4-FFF2-40B4-BE49-F238E27FC236}">
                  <a16:creationId xmlns:a16="http://schemas.microsoft.com/office/drawing/2014/main" id="{62D1A20B-82A2-4EA0-A4CF-88DE7720186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02" y="2642"/>
              <a:ext cx="327" cy="2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sz="1800"/>
                <a:t>W</a:t>
              </a:r>
              <a:r>
                <a:rPr lang="en-US" altLang="en-US" baseline="-25000"/>
                <a:t>C</a:t>
              </a:r>
            </a:p>
          </p:txBody>
        </p:sp>
      </p:grpSp>
      <p:grpSp>
        <p:nvGrpSpPr>
          <p:cNvPr id="12" name="Group 36">
            <a:extLst>
              <a:ext uri="{FF2B5EF4-FFF2-40B4-BE49-F238E27FC236}">
                <a16:creationId xmlns:a16="http://schemas.microsoft.com/office/drawing/2014/main" id="{11CB3032-0378-40C5-945A-27CF65851CD0}"/>
              </a:ext>
            </a:extLst>
          </p:cNvPr>
          <p:cNvGrpSpPr>
            <a:grpSpLocks/>
          </p:cNvGrpSpPr>
          <p:nvPr/>
        </p:nvGrpSpPr>
        <p:grpSpPr bwMode="auto">
          <a:xfrm>
            <a:off x="8763000" y="3736975"/>
            <a:ext cx="884238" cy="363538"/>
            <a:chOff x="5520" y="2354"/>
            <a:chExt cx="557" cy="229"/>
          </a:xfrm>
        </p:grpSpPr>
        <p:sp>
          <p:nvSpPr>
            <p:cNvPr id="43051" name="Line 37">
              <a:extLst>
                <a:ext uri="{FF2B5EF4-FFF2-40B4-BE49-F238E27FC236}">
                  <a16:creationId xmlns:a16="http://schemas.microsoft.com/office/drawing/2014/main" id="{331265F9-DF0A-4DB7-BDF3-7DA9DBF4997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520" y="2465"/>
              <a:ext cx="24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052" name="Rectangle 38">
              <a:extLst>
                <a:ext uri="{FF2B5EF4-FFF2-40B4-BE49-F238E27FC236}">
                  <a16:creationId xmlns:a16="http://schemas.microsoft.com/office/drawing/2014/main" id="{AB85C1F7-114C-4159-93CD-F27BF603C38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750" y="2354"/>
              <a:ext cx="327" cy="2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sz="1800"/>
                <a:t>W</a:t>
              </a:r>
              <a:r>
                <a:rPr lang="en-US" altLang="en-US" baseline="-25000"/>
                <a:t>A</a:t>
              </a:r>
            </a:p>
          </p:txBody>
        </p:sp>
      </p:grpSp>
      <p:grpSp>
        <p:nvGrpSpPr>
          <p:cNvPr id="13" name="Group 39">
            <a:extLst>
              <a:ext uri="{FF2B5EF4-FFF2-40B4-BE49-F238E27FC236}">
                <a16:creationId xmlns:a16="http://schemas.microsoft.com/office/drawing/2014/main" id="{642732AE-11C1-4C54-8502-DB926497E438}"/>
              </a:ext>
            </a:extLst>
          </p:cNvPr>
          <p:cNvGrpSpPr>
            <a:grpSpLocks/>
          </p:cNvGrpSpPr>
          <p:nvPr/>
        </p:nvGrpSpPr>
        <p:grpSpPr bwMode="auto">
          <a:xfrm>
            <a:off x="8763000" y="4956175"/>
            <a:ext cx="960438" cy="363538"/>
            <a:chOff x="5520" y="3122"/>
            <a:chExt cx="605" cy="229"/>
          </a:xfrm>
        </p:grpSpPr>
        <p:sp>
          <p:nvSpPr>
            <p:cNvPr id="43049" name="Line 40">
              <a:extLst>
                <a:ext uri="{FF2B5EF4-FFF2-40B4-BE49-F238E27FC236}">
                  <a16:creationId xmlns:a16="http://schemas.microsoft.com/office/drawing/2014/main" id="{90137EB9-6B27-479F-9BA7-B7FE7E4C0C0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520" y="3233"/>
              <a:ext cx="24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050" name="Rectangle 41">
              <a:extLst>
                <a:ext uri="{FF2B5EF4-FFF2-40B4-BE49-F238E27FC236}">
                  <a16:creationId xmlns:a16="http://schemas.microsoft.com/office/drawing/2014/main" id="{75368916-8F56-425C-A655-4E268850810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798" y="3122"/>
              <a:ext cx="327" cy="2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sz="1800"/>
                <a:t>W</a:t>
              </a:r>
              <a:r>
                <a:rPr lang="en-US" altLang="en-US" baseline="-25000"/>
                <a:t>B</a:t>
              </a:r>
            </a:p>
          </p:txBody>
        </p:sp>
      </p:grpSp>
      <p:grpSp>
        <p:nvGrpSpPr>
          <p:cNvPr id="14" name="Group 42">
            <a:extLst>
              <a:ext uri="{FF2B5EF4-FFF2-40B4-BE49-F238E27FC236}">
                <a16:creationId xmlns:a16="http://schemas.microsoft.com/office/drawing/2014/main" id="{ADD0E31A-EF75-494D-A8CA-20C693FCA3FF}"/>
              </a:ext>
            </a:extLst>
          </p:cNvPr>
          <p:cNvGrpSpPr>
            <a:grpSpLocks/>
          </p:cNvGrpSpPr>
          <p:nvPr/>
        </p:nvGrpSpPr>
        <p:grpSpPr bwMode="auto">
          <a:xfrm>
            <a:off x="7783513" y="4446588"/>
            <a:ext cx="674687" cy="457200"/>
            <a:chOff x="4903" y="2801"/>
            <a:chExt cx="425" cy="288"/>
          </a:xfrm>
        </p:grpSpPr>
        <p:sp>
          <p:nvSpPr>
            <p:cNvPr id="43047" name="Line 43">
              <a:extLst>
                <a:ext uri="{FF2B5EF4-FFF2-40B4-BE49-F238E27FC236}">
                  <a16:creationId xmlns:a16="http://schemas.microsoft.com/office/drawing/2014/main" id="{58E742E5-A1DA-483E-8627-37946515928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328" y="2801"/>
              <a:ext cx="0" cy="28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048" name="Rectangle 44">
              <a:extLst>
                <a:ext uri="{FF2B5EF4-FFF2-40B4-BE49-F238E27FC236}">
                  <a16:creationId xmlns:a16="http://schemas.microsoft.com/office/drawing/2014/main" id="{617964F4-F3A7-408A-9B6F-4446D9B6355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03" y="2834"/>
              <a:ext cx="318" cy="2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sz="1800"/>
                <a:t>Q</a:t>
              </a:r>
              <a:r>
                <a:rPr lang="en-US" altLang="en-US" baseline="-25000"/>
                <a:t>m</a:t>
              </a:r>
            </a:p>
          </p:txBody>
        </p:sp>
      </p:grpSp>
      <p:sp>
        <p:nvSpPr>
          <p:cNvPr id="834605" name="Rectangle 45">
            <a:extLst>
              <a:ext uri="{FF2B5EF4-FFF2-40B4-BE49-F238E27FC236}">
                <a16:creationId xmlns:a16="http://schemas.microsoft.com/office/drawing/2014/main" id="{3C262B01-E10B-484B-B72D-A7A03F465AC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600" y="4141788"/>
            <a:ext cx="4143375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>
                <a:latin typeface="Symbol" panose="05050102010706020507" pitchFamily="18" charset="2"/>
              </a:rPr>
              <a:t>h</a:t>
            </a:r>
            <a:r>
              <a:rPr lang="en-US" altLang="en-US" baseline="-25000"/>
              <a:t>C</a:t>
            </a:r>
            <a:r>
              <a:rPr lang="en-US" altLang="en-US" sz="1800"/>
              <a:t> = W</a:t>
            </a:r>
            <a:r>
              <a:rPr lang="en-US" altLang="en-US" baseline="-25000"/>
              <a:t>C</a:t>
            </a:r>
            <a:r>
              <a:rPr lang="en-US" altLang="en-US" sz="1800"/>
              <a:t> /</a:t>
            </a:r>
            <a:r>
              <a:rPr lang="en-US" altLang="en-US" baseline="-25000"/>
              <a:t> </a:t>
            </a:r>
            <a:r>
              <a:rPr lang="en-US" altLang="en-US" sz="1800"/>
              <a:t>Q</a:t>
            </a:r>
            <a:r>
              <a:rPr lang="en-US" altLang="en-US" baseline="-25000"/>
              <a:t>h</a:t>
            </a:r>
            <a:r>
              <a:rPr lang="en-US" altLang="en-US" sz="1800"/>
              <a:t> =</a:t>
            </a:r>
            <a:r>
              <a:rPr lang="en-US" altLang="en-US" baseline="-25000"/>
              <a:t> </a:t>
            </a:r>
            <a:r>
              <a:rPr lang="en-US" altLang="en-US" sz="1800"/>
              <a:t>1 - Q</a:t>
            </a:r>
            <a:r>
              <a:rPr lang="en-US" altLang="en-US" baseline="-25000"/>
              <a:t>C</a:t>
            </a:r>
            <a:r>
              <a:rPr lang="en-US" altLang="en-US" sz="1800"/>
              <a:t>/Q</a:t>
            </a:r>
            <a:r>
              <a:rPr lang="en-US" altLang="en-US" baseline="-25000"/>
              <a:t>h </a:t>
            </a:r>
            <a:r>
              <a:rPr lang="en-US" altLang="en-US" sz="1800"/>
              <a:t>= 1- f</a:t>
            </a:r>
            <a:r>
              <a:rPr lang="en-US" altLang="en-US" sz="1800" i="0"/>
              <a:t>(</a:t>
            </a:r>
            <a:r>
              <a:rPr lang="en-US" altLang="en-US" sz="1800"/>
              <a:t>T</a:t>
            </a:r>
            <a:r>
              <a:rPr lang="en-US" altLang="en-US" baseline="-25000"/>
              <a:t>c</a:t>
            </a:r>
            <a:r>
              <a:rPr lang="en-US" altLang="en-US"/>
              <a:t>'</a:t>
            </a:r>
            <a:r>
              <a:rPr lang="en-US" altLang="en-US" baseline="-25000"/>
              <a:t> </a:t>
            </a:r>
            <a:r>
              <a:rPr lang="en-US" altLang="en-US" sz="1800"/>
              <a:t>,T</a:t>
            </a:r>
            <a:r>
              <a:rPr lang="en-US" altLang="en-US" baseline="-25000"/>
              <a:t>h</a:t>
            </a:r>
            <a:r>
              <a:rPr lang="en-US" altLang="en-US"/>
              <a:t>'</a:t>
            </a:r>
            <a:r>
              <a:rPr lang="en-US" altLang="en-US" sz="1800" i="0"/>
              <a:t>)</a:t>
            </a:r>
          </a:p>
        </p:txBody>
      </p:sp>
      <p:sp>
        <p:nvSpPr>
          <p:cNvPr id="834606" name="Rectangle 46">
            <a:extLst>
              <a:ext uri="{FF2B5EF4-FFF2-40B4-BE49-F238E27FC236}">
                <a16:creationId xmlns:a16="http://schemas.microsoft.com/office/drawing/2014/main" id="{58EF41F1-6F62-4E7B-A8DA-0E89EDAA51E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55913" y="3530600"/>
            <a:ext cx="1563687" cy="638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/>
              <a:t>W</a:t>
            </a:r>
            <a:r>
              <a:rPr lang="en-US" altLang="en-US" baseline="-25000"/>
              <a:t>C</a:t>
            </a:r>
            <a:r>
              <a:rPr lang="en-US" altLang="en-US" sz="1800"/>
              <a:t> =</a:t>
            </a:r>
            <a:r>
              <a:rPr lang="en-US" altLang="en-US" baseline="-25000"/>
              <a:t> </a:t>
            </a:r>
            <a:r>
              <a:rPr lang="en-US" altLang="en-US" sz="1800"/>
              <a:t>W</a:t>
            </a:r>
            <a:r>
              <a:rPr lang="en-US" altLang="en-US" baseline="-25000"/>
              <a:t>A</a:t>
            </a:r>
            <a:r>
              <a:rPr lang="en-US" altLang="en-US" sz="1800"/>
              <a:t>+W</a:t>
            </a:r>
            <a:r>
              <a:rPr lang="en-US" altLang="en-US" baseline="-25000"/>
              <a:t>B</a:t>
            </a:r>
          </a:p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/>
              <a:t>Q</a:t>
            </a:r>
            <a:r>
              <a:rPr lang="en-US" altLang="en-US" baseline="-25000"/>
              <a:t>C</a:t>
            </a:r>
            <a:r>
              <a:rPr lang="en-US" altLang="en-US" sz="1800"/>
              <a:t> =</a:t>
            </a:r>
            <a:r>
              <a:rPr lang="en-US" altLang="en-US" baseline="-25000"/>
              <a:t> </a:t>
            </a:r>
            <a:r>
              <a:rPr lang="en-US" altLang="en-US" sz="1800"/>
              <a:t>Q'</a:t>
            </a:r>
            <a:r>
              <a:rPr lang="en-US" altLang="en-US" baseline="-25000"/>
              <a:t>C</a:t>
            </a:r>
          </a:p>
        </p:txBody>
      </p:sp>
      <p:sp>
        <p:nvSpPr>
          <p:cNvPr id="834607" name="Rectangle 47">
            <a:extLst>
              <a:ext uri="{FF2B5EF4-FFF2-40B4-BE49-F238E27FC236}">
                <a16:creationId xmlns:a16="http://schemas.microsoft.com/office/drawing/2014/main" id="{2DE954FE-D257-435D-BAAF-42B6057AD95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600" y="4602163"/>
            <a:ext cx="4235450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>
                <a:latin typeface="Symbol" panose="05050102010706020507" pitchFamily="18" charset="2"/>
              </a:rPr>
              <a:t>h</a:t>
            </a:r>
            <a:r>
              <a:rPr lang="en-US" altLang="en-US" baseline="-25000"/>
              <a:t>A</a:t>
            </a:r>
            <a:r>
              <a:rPr lang="en-US" altLang="en-US" sz="1800"/>
              <a:t> = W</a:t>
            </a:r>
            <a:r>
              <a:rPr lang="en-US" altLang="en-US" baseline="-25000"/>
              <a:t>A</a:t>
            </a:r>
            <a:r>
              <a:rPr lang="en-US" altLang="en-US" sz="1800"/>
              <a:t> /</a:t>
            </a:r>
            <a:r>
              <a:rPr lang="en-US" altLang="en-US" baseline="-25000"/>
              <a:t> </a:t>
            </a:r>
            <a:r>
              <a:rPr lang="en-US" altLang="en-US" sz="1800"/>
              <a:t>Q</a:t>
            </a:r>
            <a:r>
              <a:rPr lang="en-US" altLang="en-US" baseline="-25000"/>
              <a:t>h</a:t>
            </a:r>
            <a:r>
              <a:rPr lang="en-US" altLang="en-US" sz="1800"/>
              <a:t> =</a:t>
            </a:r>
            <a:r>
              <a:rPr lang="en-US" altLang="en-US" baseline="-25000"/>
              <a:t> </a:t>
            </a:r>
            <a:r>
              <a:rPr lang="en-US" altLang="en-US" sz="1800"/>
              <a:t>1 - Q</a:t>
            </a:r>
            <a:r>
              <a:rPr lang="en-US" altLang="en-US" baseline="-25000"/>
              <a:t>m</a:t>
            </a:r>
            <a:r>
              <a:rPr lang="en-US" altLang="en-US" sz="1800"/>
              <a:t>/Q</a:t>
            </a:r>
            <a:r>
              <a:rPr lang="en-US" altLang="en-US" baseline="-25000"/>
              <a:t>h </a:t>
            </a:r>
            <a:r>
              <a:rPr lang="en-US" altLang="en-US" sz="1800"/>
              <a:t>= 1- f</a:t>
            </a:r>
            <a:r>
              <a:rPr lang="en-US" altLang="en-US" sz="1800" i="0"/>
              <a:t>(</a:t>
            </a:r>
            <a:r>
              <a:rPr lang="en-US" altLang="en-US" sz="1800"/>
              <a:t>T</a:t>
            </a:r>
            <a:r>
              <a:rPr lang="en-US" altLang="en-US" baseline="-25000"/>
              <a:t>m</a:t>
            </a:r>
            <a:r>
              <a:rPr lang="en-US" altLang="en-US"/>
              <a:t>'</a:t>
            </a:r>
            <a:r>
              <a:rPr lang="en-US" altLang="en-US" baseline="-25000"/>
              <a:t> </a:t>
            </a:r>
            <a:r>
              <a:rPr lang="en-US" altLang="en-US" sz="1800"/>
              <a:t>,T</a:t>
            </a:r>
            <a:r>
              <a:rPr lang="en-US" altLang="en-US" baseline="-25000"/>
              <a:t>h</a:t>
            </a:r>
            <a:r>
              <a:rPr lang="en-US" altLang="en-US"/>
              <a:t>'</a:t>
            </a:r>
            <a:r>
              <a:rPr lang="en-US" altLang="en-US" sz="1800" i="0"/>
              <a:t>)</a:t>
            </a:r>
          </a:p>
        </p:txBody>
      </p:sp>
      <p:sp>
        <p:nvSpPr>
          <p:cNvPr id="834608" name="Rectangle 48">
            <a:extLst>
              <a:ext uri="{FF2B5EF4-FFF2-40B4-BE49-F238E27FC236}">
                <a16:creationId xmlns:a16="http://schemas.microsoft.com/office/drawing/2014/main" id="{786400FD-5C13-4500-9BD8-CC4C81BEAFA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600" y="5135563"/>
            <a:ext cx="4281488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>
                <a:latin typeface="Symbol" panose="05050102010706020507" pitchFamily="18" charset="2"/>
              </a:rPr>
              <a:t>h</a:t>
            </a:r>
            <a:r>
              <a:rPr lang="en-US" altLang="en-US" baseline="-25000"/>
              <a:t>B</a:t>
            </a:r>
            <a:r>
              <a:rPr lang="en-US" altLang="en-US" sz="1800"/>
              <a:t> = W</a:t>
            </a:r>
            <a:r>
              <a:rPr lang="en-US" altLang="en-US" baseline="-25000"/>
              <a:t>B</a:t>
            </a:r>
            <a:r>
              <a:rPr lang="en-US" altLang="en-US" sz="1800"/>
              <a:t> /</a:t>
            </a:r>
            <a:r>
              <a:rPr lang="en-US" altLang="en-US" baseline="-25000"/>
              <a:t> </a:t>
            </a:r>
            <a:r>
              <a:rPr lang="en-US" altLang="en-US" sz="1800"/>
              <a:t>Q</a:t>
            </a:r>
            <a:r>
              <a:rPr lang="en-US" altLang="en-US" baseline="-25000"/>
              <a:t>m</a:t>
            </a:r>
            <a:r>
              <a:rPr lang="en-US" altLang="en-US" sz="1800"/>
              <a:t> =</a:t>
            </a:r>
            <a:r>
              <a:rPr lang="en-US" altLang="en-US" baseline="-25000"/>
              <a:t> </a:t>
            </a:r>
            <a:r>
              <a:rPr lang="en-US" altLang="en-US" sz="1800"/>
              <a:t>1 - Q</a:t>
            </a:r>
            <a:r>
              <a:rPr lang="en-US" altLang="en-US" baseline="-25000"/>
              <a:t>C</a:t>
            </a:r>
            <a:r>
              <a:rPr lang="en-US" altLang="en-US" sz="1800"/>
              <a:t>/Q</a:t>
            </a:r>
            <a:r>
              <a:rPr lang="en-US" altLang="en-US" baseline="-25000"/>
              <a:t>m </a:t>
            </a:r>
            <a:r>
              <a:rPr lang="en-US" altLang="en-US" sz="1800"/>
              <a:t>= 1- f</a:t>
            </a:r>
            <a:r>
              <a:rPr lang="en-US" altLang="en-US" sz="1800" i="0"/>
              <a:t>(</a:t>
            </a:r>
            <a:r>
              <a:rPr lang="en-US" altLang="en-US" sz="1800"/>
              <a:t>T</a:t>
            </a:r>
            <a:r>
              <a:rPr lang="en-US" altLang="en-US" baseline="-25000"/>
              <a:t>c</a:t>
            </a:r>
            <a:r>
              <a:rPr lang="en-US" altLang="en-US"/>
              <a:t>'</a:t>
            </a:r>
            <a:r>
              <a:rPr lang="en-US" altLang="en-US" baseline="-25000"/>
              <a:t> </a:t>
            </a:r>
            <a:r>
              <a:rPr lang="en-US" altLang="en-US" sz="1800"/>
              <a:t>,T</a:t>
            </a:r>
            <a:r>
              <a:rPr lang="en-US" altLang="en-US" baseline="-25000"/>
              <a:t>m</a:t>
            </a:r>
            <a:r>
              <a:rPr lang="en-US" altLang="en-US"/>
              <a:t>'</a:t>
            </a:r>
            <a:r>
              <a:rPr lang="en-US" altLang="en-US" sz="1800" i="0"/>
              <a:t>)</a:t>
            </a:r>
          </a:p>
        </p:txBody>
      </p:sp>
      <p:sp>
        <p:nvSpPr>
          <p:cNvPr id="834609" name="AutoShape 49">
            <a:extLst>
              <a:ext uri="{FF2B5EF4-FFF2-40B4-BE49-F238E27FC236}">
                <a16:creationId xmlns:a16="http://schemas.microsoft.com/office/drawing/2014/main" id="{A0BF28AA-DAAC-420B-AFB5-7269E3E5DD7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20938" y="3713163"/>
            <a:ext cx="444500" cy="215900"/>
          </a:xfrm>
          <a:prstGeom prst="rightArrow">
            <a:avLst>
              <a:gd name="adj1" fmla="val 50000"/>
              <a:gd name="adj2" fmla="val 102951"/>
            </a:avLst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SzTx/>
              <a:buFontTx/>
              <a:buNone/>
            </a:pPr>
            <a:endParaRPr lang="en-US" altLang="en-US" sz="1800">
              <a:solidFill>
                <a:srgbClr val="0000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34610" name="Oval 50">
            <a:extLst>
              <a:ext uri="{FF2B5EF4-FFF2-40B4-BE49-F238E27FC236}">
                <a16:creationId xmlns:a16="http://schemas.microsoft.com/office/drawing/2014/main" id="{F06CF786-9A0E-4FE5-9B61-C7D66D02E31E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611688" y="4294188"/>
            <a:ext cx="265112" cy="317500"/>
          </a:xfrm>
          <a:prstGeom prst="ellipse">
            <a:avLst/>
          </a:prstGeom>
          <a:solidFill>
            <a:schemeClr val="bg1"/>
          </a:solidFill>
          <a:ln w="12700" algn="ctr">
            <a:solidFill>
              <a:schemeClr val="tx1"/>
            </a:solidFill>
            <a:round/>
            <a:headEnd/>
            <a:tailEnd/>
          </a:ln>
        </p:spPr>
        <p:txBody>
          <a:bodyPr lIns="90488" tIns="44450" rIns="90488" bIns="44450" anchor="ctr"/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SzTx/>
              <a:buFontTx/>
              <a:buNone/>
            </a:pPr>
            <a:r>
              <a:rPr lang="en-US" altLang="en-US" sz="1800" i="0">
                <a:solidFill>
                  <a:srgbClr val="000099"/>
                </a:solidFill>
              </a:rPr>
              <a:t>1</a:t>
            </a:r>
          </a:p>
        </p:txBody>
      </p:sp>
      <p:sp>
        <p:nvSpPr>
          <p:cNvPr id="834611" name="Oval 51">
            <a:extLst>
              <a:ext uri="{FF2B5EF4-FFF2-40B4-BE49-F238E27FC236}">
                <a16:creationId xmlns:a16="http://schemas.microsoft.com/office/drawing/2014/main" id="{C1296D0A-89EF-4F6F-9187-C5FECAEA46D2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611688" y="4738688"/>
            <a:ext cx="265112" cy="317500"/>
          </a:xfrm>
          <a:prstGeom prst="ellipse">
            <a:avLst/>
          </a:prstGeom>
          <a:solidFill>
            <a:schemeClr val="bg1"/>
          </a:solidFill>
          <a:ln w="12700" algn="ctr">
            <a:solidFill>
              <a:schemeClr val="tx1"/>
            </a:solidFill>
            <a:round/>
            <a:headEnd/>
            <a:tailEnd/>
          </a:ln>
        </p:spPr>
        <p:txBody>
          <a:bodyPr lIns="90488" tIns="44450" rIns="90488" bIns="44450" anchor="ctr"/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SzTx/>
              <a:buFontTx/>
              <a:buNone/>
            </a:pPr>
            <a:r>
              <a:rPr lang="en-US" altLang="en-US" sz="1800" i="0">
                <a:solidFill>
                  <a:srgbClr val="000099"/>
                </a:solidFill>
              </a:rPr>
              <a:t>2</a:t>
            </a:r>
          </a:p>
        </p:txBody>
      </p:sp>
      <p:sp>
        <p:nvSpPr>
          <p:cNvPr id="834612" name="Oval 52">
            <a:extLst>
              <a:ext uri="{FF2B5EF4-FFF2-40B4-BE49-F238E27FC236}">
                <a16:creationId xmlns:a16="http://schemas.microsoft.com/office/drawing/2014/main" id="{3DDE6877-7750-4F1A-857F-960DFB6F0DF1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611688" y="5195888"/>
            <a:ext cx="265112" cy="317500"/>
          </a:xfrm>
          <a:prstGeom prst="ellipse">
            <a:avLst/>
          </a:prstGeom>
          <a:solidFill>
            <a:schemeClr val="bg1"/>
          </a:solidFill>
          <a:ln w="12700" algn="ctr">
            <a:solidFill>
              <a:schemeClr val="tx1"/>
            </a:solidFill>
            <a:round/>
            <a:headEnd/>
            <a:tailEnd/>
          </a:ln>
        </p:spPr>
        <p:txBody>
          <a:bodyPr lIns="90488" tIns="44450" rIns="90488" bIns="44450" anchor="ctr"/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SzTx/>
              <a:buFontTx/>
              <a:buNone/>
            </a:pPr>
            <a:r>
              <a:rPr lang="en-US" altLang="en-US" sz="1800" i="0">
                <a:solidFill>
                  <a:srgbClr val="000099"/>
                </a:solidFill>
              </a:rPr>
              <a:t>3</a:t>
            </a:r>
          </a:p>
        </p:txBody>
      </p:sp>
      <p:sp>
        <p:nvSpPr>
          <p:cNvPr id="834613" name="Rectangle 53">
            <a:extLst>
              <a:ext uri="{FF2B5EF4-FFF2-40B4-BE49-F238E27FC236}">
                <a16:creationId xmlns:a16="http://schemas.microsoft.com/office/drawing/2014/main" id="{3FA621AA-F17C-4369-9B7A-76283CB8479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800" y="3608388"/>
            <a:ext cx="1916113" cy="363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 i="0">
                <a:latin typeface="Arial" panose="020B0604020202020204" pitchFamily="34" charset="0"/>
                <a:cs typeface="Arial" panose="020B0604020202020204" pitchFamily="34" charset="0"/>
              </a:rPr>
              <a:t>For the same </a:t>
            </a:r>
            <a:r>
              <a:rPr lang="en-US" altLang="en-US" sz="1800"/>
              <a:t>Q</a:t>
            </a:r>
            <a:r>
              <a:rPr lang="en-US" altLang="en-US" sz="1800" baseline="-25000"/>
              <a:t>h</a:t>
            </a:r>
          </a:p>
        </p:txBody>
      </p:sp>
      <p:sp>
        <p:nvSpPr>
          <p:cNvPr id="43036" name="Rectangle 54">
            <a:extLst>
              <a:ext uri="{FF2B5EF4-FFF2-40B4-BE49-F238E27FC236}">
                <a16:creationId xmlns:a16="http://schemas.microsoft.com/office/drawing/2014/main" id="{CDA4B31C-2475-44CA-A569-D6B779656AE5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4400" y="1066800"/>
            <a:ext cx="4581525" cy="376238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lIns="90488" tIns="44450" rIns="90488" bIns="44450">
            <a:spAutoFit/>
          </a:bodyPr>
          <a:lstStyle>
            <a:lvl1pPr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>
                <a:solidFill>
                  <a:schemeClr val="tx1"/>
                </a:solidFill>
                <a:latin typeface="Symbol" panose="05050102010706020507" pitchFamily="18" charset="2"/>
              </a:rPr>
              <a:t>h</a:t>
            </a:r>
            <a:r>
              <a:rPr lang="en-US" altLang="en-US" baseline="-25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reversible </a:t>
            </a:r>
            <a:r>
              <a:rPr lang="en-US" altLang="en-US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depends only on temperatures T</a:t>
            </a:r>
            <a:r>
              <a:rPr lang="en-US" altLang="en-US" baseline="-25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altLang="en-US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', T</a:t>
            </a:r>
            <a:r>
              <a:rPr lang="en-US" altLang="en-US" baseline="-25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altLang="en-US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' </a:t>
            </a:r>
            <a:endParaRPr lang="en-US" altLang="en-US" i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3037" name="AutoShape 55">
            <a:extLst>
              <a:ext uri="{FF2B5EF4-FFF2-40B4-BE49-F238E27FC236}">
                <a16:creationId xmlns:a16="http://schemas.microsoft.com/office/drawing/2014/main" id="{1C58A0FC-D801-42E3-9E2E-1A7B637B2D0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0" y="1935163"/>
            <a:ext cx="520700" cy="139700"/>
          </a:xfrm>
          <a:prstGeom prst="rightArrow">
            <a:avLst>
              <a:gd name="adj1" fmla="val 50000"/>
              <a:gd name="adj2" fmla="val 186381"/>
            </a:avLst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SzTx/>
              <a:buFontTx/>
              <a:buNone/>
            </a:pPr>
            <a:endParaRPr lang="en-US" altLang="en-US" sz="1800">
              <a:solidFill>
                <a:srgbClr val="0000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3038" name="Rectangle 56">
            <a:extLst>
              <a:ext uri="{FF2B5EF4-FFF2-40B4-BE49-F238E27FC236}">
                <a16:creationId xmlns:a16="http://schemas.microsoft.com/office/drawing/2014/main" id="{39C27B0A-D45C-4F29-B7E3-358DFB4914F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81200" y="1770063"/>
            <a:ext cx="6135688" cy="363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 i="0">
                <a:latin typeface="Arial" panose="020B0604020202020204" pitchFamily="34" charset="0"/>
                <a:cs typeface="Arial" panose="020B0604020202020204" pitchFamily="34" charset="0"/>
              </a:rPr>
              <a:t>Possibility to define a thermometer: measure </a:t>
            </a:r>
            <a:r>
              <a:rPr lang="en-US" altLang="en-US" sz="1800">
                <a:latin typeface="Symbol" panose="05050102010706020507" pitchFamily="18" charset="2"/>
                <a:cs typeface="Arial" panose="020B0604020202020204" pitchFamily="34" charset="0"/>
              </a:rPr>
              <a:t>h</a:t>
            </a:r>
            <a:r>
              <a:rPr lang="en-US" altLang="en-US" sz="1800" i="0">
                <a:latin typeface="Arial" panose="020B0604020202020204" pitchFamily="34" charset="0"/>
                <a:cs typeface="Arial" panose="020B0604020202020204" pitchFamily="34" charset="0"/>
              </a:rPr>
              <a:t> , get </a:t>
            </a:r>
            <a:r>
              <a:rPr lang="en-US" altLang="en-US" sz="1800"/>
              <a:t>T'</a:t>
            </a:r>
            <a:r>
              <a:rPr lang="en-US" altLang="en-US" sz="1800" i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grpSp>
        <p:nvGrpSpPr>
          <p:cNvPr id="15" name="Group 57">
            <a:extLst>
              <a:ext uri="{FF2B5EF4-FFF2-40B4-BE49-F238E27FC236}">
                <a16:creationId xmlns:a16="http://schemas.microsoft.com/office/drawing/2014/main" id="{971AB03C-C4FA-43A4-B322-B0B9CA86DB1E}"/>
              </a:ext>
            </a:extLst>
          </p:cNvPr>
          <p:cNvGrpSpPr>
            <a:grpSpLocks/>
          </p:cNvGrpSpPr>
          <p:nvPr/>
        </p:nvGrpSpPr>
        <p:grpSpPr bwMode="auto">
          <a:xfrm>
            <a:off x="5867400" y="2822575"/>
            <a:ext cx="3794125" cy="454025"/>
            <a:chOff x="3696" y="1778"/>
            <a:chExt cx="2390" cy="286"/>
          </a:xfrm>
        </p:grpSpPr>
        <p:sp>
          <p:nvSpPr>
            <p:cNvPr id="43044" name="Line 58">
              <a:extLst>
                <a:ext uri="{FF2B5EF4-FFF2-40B4-BE49-F238E27FC236}">
                  <a16:creationId xmlns:a16="http://schemas.microsoft.com/office/drawing/2014/main" id="{4739984F-02E5-402A-806F-C7AF6F652E1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696" y="1985"/>
              <a:ext cx="2064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045" name="Rectangle 59">
              <a:extLst>
                <a:ext uri="{FF2B5EF4-FFF2-40B4-BE49-F238E27FC236}">
                  <a16:creationId xmlns:a16="http://schemas.microsoft.com/office/drawing/2014/main" id="{BBC83D8E-6F85-4960-86C5-725C065C8D3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760" y="1778"/>
              <a:ext cx="326" cy="2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sz="1800"/>
                <a:t>T</a:t>
              </a:r>
              <a:r>
                <a:rPr lang="en-US" altLang="en-US" baseline="-25000"/>
                <a:t>h</a:t>
              </a:r>
              <a:r>
                <a:rPr lang="en-US" altLang="en-US"/>
                <a:t>'</a:t>
              </a:r>
            </a:p>
          </p:txBody>
        </p:sp>
        <p:sp>
          <p:nvSpPr>
            <p:cNvPr id="43046" name="Rectangle 60">
              <a:extLst>
                <a:ext uri="{FF2B5EF4-FFF2-40B4-BE49-F238E27FC236}">
                  <a16:creationId xmlns:a16="http://schemas.microsoft.com/office/drawing/2014/main" id="{D729C35D-551F-4520-94F8-917BC3E796B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96" y="1790"/>
              <a:ext cx="2064" cy="192"/>
            </a:xfrm>
            <a:prstGeom prst="rect">
              <a:avLst/>
            </a:prstGeom>
            <a:solidFill>
              <a:srgbClr val="FF33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 anchor="ctr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SzTx/>
                <a:buFontTx/>
                <a:buNone/>
              </a:pPr>
              <a:endParaRPr lang="en-US" altLang="en-US" sz="180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16" name="Group 61">
            <a:extLst>
              <a:ext uri="{FF2B5EF4-FFF2-40B4-BE49-F238E27FC236}">
                <a16:creationId xmlns:a16="http://schemas.microsoft.com/office/drawing/2014/main" id="{26A6ACD0-E14A-45E3-AC44-2E56A2D15BD1}"/>
              </a:ext>
            </a:extLst>
          </p:cNvPr>
          <p:cNvGrpSpPr>
            <a:grpSpLocks/>
          </p:cNvGrpSpPr>
          <p:nvPr/>
        </p:nvGrpSpPr>
        <p:grpSpPr bwMode="auto">
          <a:xfrm>
            <a:off x="5943600" y="5641975"/>
            <a:ext cx="3706813" cy="573088"/>
            <a:chOff x="3744" y="3554"/>
            <a:chExt cx="2335" cy="361"/>
          </a:xfrm>
        </p:grpSpPr>
        <p:sp>
          <p:nvSpPr>
            <p:cNvPr id="43041" name="Line 62">
              <a:extLst>
                <a:ext uri="{FF2B5EF4-FFF2-40B4-BE49-F238E27FC236}">
                  <a16:creationId xmlns:a16="http://schemas.microsoft.com/office/drawing/2014/main" id="{FC84EFAC-3F12-40B1-B00B-4AFA08D5B69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744" y="3710"/>
              <a:ext cx="2064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042" name="Rectangle 63">
              <a:extLst>
                <a:ext uri="{FF2B5EF4-FFF2-40B4-BE49-F238E27FC236}">
                  <a16:creationId xmlns:a16="http://schemas.microsoft.com/office/drawing/2014/main" id="{A9FA8F8D-F977-4216-8F59-0B50C8A84DE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767" y="3554"/>
              <a:ext cx="312" cy="2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sz="1800"/>
                <a:t>T</a:t>
              </a:r>
              <a:r>
                <a:rPr lang="en-US" altLang="en-US" baseline="-25000"/>
                <a:t>c</a:t>
              </a:r>
              <a:r>
                <a:rPr lang="en-US" altLang="en-US"/>
                <a:t>'</a:t>
              </a:r>
            </a:p>
          </p:txBody>
        </p:sp>
        <p:sp>
          <p:nvSpPr>
            <p:cNvPr id="43043" name="Rectangle 64">
              <a:extLst>
                <a:ext uri="{FF2B5EF4-FFF2-40B4-BE49-F238E27FC236}">
                  <a16:creationId xmlns:a16="http://schemas.microsoft.com/office/drawing/2014/main" id="{5F1A5C51-66A9-4F03-BD37-191C9A25A8A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44" y="3723"/>
              <a:ext cx="2064" cy="192"/>
            </a:xfrm>
            <a:prstGeom prst="rect">
              <a:avLst/>
            </a:prstGeom>
            <a:solidFill>
              <a:srgbClr val="0066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 anchor="ctr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SzTx/>
                <a:buFontTx/>
                <a:buNone/>
              </a:pPr>
              <a:endParaRPr lang="en-US" altLang="en-US" sz="180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45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345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6" presetID="1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0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4" presetID="1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2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28" presetID="1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3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3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7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41" presetID="1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4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45" presetID="1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4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49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53" presetID="1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5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57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61" presetID="1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6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65" presetID="1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6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69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45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1" dur="500"/>
                                        <p:tgtEl>
                                          <p:spTgt spid="8345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73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46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5" dur="500"/>
                                        <p:tgtEl>
                                          <p:spTgt spid="8346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46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8" dur="500"/>
                                        <p:tgtEl>
                                          <p:spTgt spid="8346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4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1" dur="500"/>
                                        <p:tgtEl>
                                          <p:spTgt spid="8346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 nodeType="clickPar">
                      <p:stCondLst>
                        <p:cond delay="indefinite"/>
                      </p:stCondLst>
                      <p:childTnLst>
                        <p:par>
                          <p:cTn id="8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4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4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86" dur="500"/>
                                        <p:tgtEl>
                                          <p:spTgt spid="8346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46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89" dur="500"/>
                                        <p:tgtEl>
                                          <p:spTgt spid="8346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1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46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93" dur="500"/>
                                        <p:tgtEl>
                                          <p:spTgt spid="8346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46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96" dur="500"/>
                                        <p:tgtEl>
                                          <p:spTgt spid="8346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98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46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00" dur="500"/>
                                        <p:tgtEl>
                                          <p:spTgt spid="8346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46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03" dur="500"/>
                                        <p:tgtEl>
                                          <p:spTgt spid="8346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34564" grpId="0" animBg="1"/>
      <p:bldP spid="834577" grpId="0"/>
      <p:bldP spid="834605" grpId="0"/>
      <p:bldP spid="834606" grpId="0"/>
      <p:bldP spid="834607" grpId="0"/>
      <p:bldP spid="834608" grpId="0"/>
      <p:bldP spid="834609" grpId="0" animBg="1"/>
      <p:bldP spid="834610" grpId="0" animBg="1"/>
      <p:bldP spid="834611" grpId="0" animBg="1"/>
      <p:bldP spid="834612" grpId="0" animBg="1"/>
      <p:bldP spid="83461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>
            <a:extLst>
              <a:ext uri="{FF2B5EF4-FFF2-40B4-BE49-F238E27FC236}">
                <a16:creationId xmlns:a16="http://schemas.microsoft.com/office/drawing/2014/main" id="{08E44848-B404-4B3E-A196-99C2D2E4964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777875" y="273050"/>
            <a:ext cx="8347075" cy="595313"/>
          </a:xfrm>
          <a:ln w="12700" cap="flat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r>
              <a:rPr lang="en-US" altLang="en-US"/>
              <a:t>Equivalence with perfect gas temperature</a:t>
            </a:r>
          </a:p>
        </p:txBody>
      </p:sp>
      <p:sp>
        <p:nvSpPr>
          <p:cNvPr id="836611" name="Rectangle 3">
            <a:extLst>
              <a:ext uri="{FF2B5EF4-FFF2-40B4-BE49-F238E27FC236}">
                <a16:creationId xmlns:a16="http://schemas.microsoft.com/office/drawing/2014/main" id="{FDFD2830-46F8-4437-901F-0A1193566BD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05400" y="1676400"/>
            <a:ext cx="4324350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/>
              <a:t>f</a:t>
            </a:r>
            <a:r>
              <a:rPr lang="en-US" altLang="en-US" sz="1800" i="0"/>
              <a:t>(</a:t>
            </a:r>
            <a:r>
              <a:rPr lang="en-US" altLang="en-US" sz="1800"/>
              <a:t>T</a:t>
            </a:r>
            <a:r>
              <a:rPr lang="en-US" altLang="en-US" baseline="-25000"/>
              <a:t>c</a:t>
            </a:r>
            <a:r>
              <a:rPr lang="en-US" altLang="en-US"/>
              <a:t>'</a:t>
            </a:r>
            <a:r>
              <a:rPr lang="en-US" altLang="en-US" baseline="-25000"/>
              <a:t> </a:t>
            </a:r>
            <a:r>
              <a:rPr lang="en-US" altLang="en-US" sz="1800"/>
              <a:t>,T</a:t>
            </a:r>
            <a:r>
              <a:rPr lang="en-US" altLang="en-US" baseline="-25000"/>
              <a:t>h</a:t>
            </a:r>
            <a:r>
              <a:rPr lang="en-US" altLang="en-US"/>
              <a:t>'</a:t>
            </a:r>
            <a:r>
              <a:rPr lang="en-US" altLang="en-US" sz="1800" i="0"/>
              <a:t>)</a:t>
            </a:r>
            <a:r>
              <a:rPr lang="en-US" altLang="en-US" sz="1800"/>
              <a:t> = f</a:t>
            </a:r>
            <a:r>
              <a:rPr lang="en-US" altLang="en-US" sz="1800" i="0"/>
              <a:t>(</a:t>
            </a:r>
            <a:r>
              <a:rPr lang="en-US" altLang="en-US" sz="1800"/>
              <a:t>T</a:t>
            </a:r>
            <a:r>
              <a:rPr lang="en-US" altLang="en-US" sz="1800" baseline="-25000"/>
              <a:t>c</a:t>
            </a:r>
            <a:r>
              <a:rPr lang="en-US" altLang="en-US" sz="1800"/>
              <a:t>'</a:t>
            </a:r>
            <a:r>
              <a:rPr lang="en-US" altLang="en-US" sz="1800" baseline="-25000"/>
              <a:t> </a:t>
            </a:r>
            <a:r>
              <a:rPr lang="en-US" altLang="en-US" sz="1800"/>
              <a:t>,T</a:t>
            </a:r>
            <a:r>
              <a:rPr lang="en-US" altLang="en-US" sz="1800" baseline="-25000"/>
              <a:t>m</a:t>
            </a:r>
            <a:r>
              <a:rPr lang="en-US" altLang="en-US" sz="1800"/>
              <a:t>'</a:t>
            </a:r>
            <a:r>
              <a:rPr lang="en-US" altLang="en-US" sz="1800" i="0"/>
              <a:t>)</a:t>
            </a:r>
            <a:r>
              <a:rPr lang="en-US" altLang="en-US" sz="1800"/>
              <a:t> * f</a:t>
            </a:r>
            <a:r>
              <a:rPr lang="en-US" altLang="en-US" sz="1800" i="0"/>
              <a:t>(</a:t>
            </a:r>
            <a:r>
              <a:rPr lang="en-US" altLang="en-US" sz="1800"/>
              <a:t>T</a:t>
            </a:r>
            <a:r>
              <a:rPr lang="en-US" altLang="en-US" sz="1800" baseline="-25000"/>
              <a:t>m</a:t>
            </a:r>
            <a:r>
              <a:rPr lang="en-US" altLang="en-US" sz="1800"/>
              <a:t>'</a:t>
            </a:r>
            <a:r>
              <a:rPr lang="en-US" altLang="en-US" sz="1800" baseline="-25000"/>
              <a:t> </a:t>
            </a:r>
            <a:r>
              <a:rPr lang="en-US" altLang="en-US" sz="1800"/>
              <a:t>,T</a:t>
            </a:r>
            <a:r>
              <a:rPr lang="en-US" altLang="en-US" baseline="-25000"/>
              <a:t>h</a:t>
            </a:r>
            <a:r>
              <a:rPr lang="en-US" altLang="en-US"/>
              <a:t>'</a:t>
            </a:r>
            <a:r>
              <a:rPr lang="en-US" altLang="en-US" sz="1800" i="0"/>
              <a:t>)</a:t>
            </a:r>
            <a:r>
              <a:rPr lang="en-US" altLang="en-US" sz="1800"/>
              <a:t>	</a:t>
            </a:r>
            <a:r>
              <a:rPr lang="en-US" altLang="en-US" sz="1800">
                <a:sym typeface="Symbol" panose="05050102010706020507" pitchFamily="18" charset="2"/>
              </a:rPr>
              <a:t></a:t>
            </a:r>
            <a:r>
              <a:rPr lang="en-US" altLang="en-US" sz="1800"/>
              <a:t>T</a:t>
            </a:r>
            <a:r>
              <a:rPr lang="en-US" altLang="en-US" sz="1800" baseline="-25000"/>
              <a:t>m</a:t>
            </a:r>
            <a:r>
              <a:rPr lang="en-US" altLang="en-US" sz="1800"/>
              <a:t>'</a:t>
            </a:r>
          </a:p>
        </p:txBody>
      </p:sp>
      <p:sp>
        <p:nvSpPr>
          <p:cNvPr id="45060" name="Rectangle 4">
            <a:extLst>
              <a:ext uri="{FF2B5EF4-FFF2-40B4-BE49-F238E27FC236}">
                <a16:creationId xmlns:a16="http://schemas.microsoft.com/office/drawing/2014/main" id="{13A96C1A-BEBF-478A-87F4-4273BC691AF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7650" y="1295400"/>
            <a:ext cx="2568575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>
                <a:latin typeface="Symbol" panose="05050102010706020507" pitchFamily="18" charset="2"/>
              </a:rPr>
              <a:t>h</a:t>
            </a:r>
            <a:r>
              <a:rPr lang="en-US" altLang="en-US" baseline="-25000"/>
              <a:t>C</a:t>
            </a:r>
            <a:r>
              <a:rPr lang="en-US" altLang="en-US" sz="1800"/>
              <a:t> :  Q</a:t>
            </a:r>
            <a:r>
              <a:rPr lang="en-US" altLang="en-US" baseline="-25000"/>
              <a:t>C</a:t>
            </a:r>
            <a:r>
              <a:rPr lang="en-US" altLang="en-US" sz="1800"/>
              <a:t>/Q</a:t>
            </a:r>
            <a:r>
              <a:rPr lang="en-US" altLang="en-US" baseline="-25000"/>
              <a:t>h </a:t>
            </a:r>
            <a:r>
              <a:rPr lang="en-US" altLang="en-US" sz="1800"/>
              <a:t>= f</a:t>
            </a:r>
            <a:r>
              <a:rPr lang="en-US" altLang="en-US" sz="1800" i="0"/>
              <a:t>(</a:t>
            </a:r>
            <a:r>
              <a:rPr lang="en-US" altLang="en-US" sz="1800"/>
              <a:t>T</a:t>
            </a:r>
            <a:r>
              <a:rPr lang="en-US" altLang="en-US" baseline="-25000"/>
              <a:t>c</a:t>
            </a:r>
            <a:r>
              <a:rPr lang="en-US" altLang="en-US"/>
              <a:t>'</a:t>
            </a:r>
            <a:r>
              <a:rPr lang="en-US" altLang="en-US" baseline="-25000"/>
              <a:t> </a:t>
            </a:r>
            <a:r>
              <a:rPr lang="en-US" altLang="en-US" sz="1800"/>
              <a:t>,T</a:t>
            </a:r>
            <a:r>
              <a:rPr lang="en-US" altLang="en-US" baseline="-25000"/>
              <a:t>h</a:t>
            </a:r>
            <a:r>
              <a:rPr lang="en-US" altLang="en-US"/>
              <a:t>'</a:t>
            </a:r>
            <a:r>
              <a:rPr lang="en-US" altLang="en-US" sz="1800" i="0"/>
              <a:t>)</a:t>
            </a:r>
          </a:p>
        </p:txBody>
      </p:sp>
      <p:sp>
        <p:nvSpPr>
          <p:cNvPr id="45061" name="Rectangle 5">
            <a:extLst>
              <a:ext uri="{FF2B5EF4-FFF2-40B4-BE49-F238E27FC236}">
                <a16:creationId xmlns:a16="http://schemas.microsoft.com/office/drawing/2014/main" id="{F44C4593-DB86-4D13-84D0-E7E429AFE88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7650" y="1755775"/>
            <a:ext cx="2660650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>
                <a:latin typeface="Symbol" panose="05050102010706020507" pitchFamily="18" charset="2"/>
              </a:rPr>
              <a:t>h</a:t>
            </a:r>
            <a:r>
              <a:rPr lang="en-US" altLang="en-US" baseline="-25000"/>
              <a:t>A</a:t>
            </a:r>
            <a:r>
              <a:rPr lang="en-US" altLang="en-US" sz="1800"/>
              <a:t> :  Q</a:t>
            </a:r>
            <a:r>
              <a:rPr lang="en-US" altLang="en-US" baseline="-25000"/>
              <a:t>m</a:t>
            </a:r>
            <a:r>
              <a:rPr lang="en-US" altLang="en-US" sz="1800"/>
              <a:t>/Q</a:t>
            </a:r>
            <a:r>
              <a:rPr lang="en-US" altLang="en-US" baseline="-25000"/>
              <a:t>h </a:t>
            </a:r>
            <a:r>
              <a:rPr lang="en-US" altLang="en-US" sz="1800"/>
              <a:t>= f</a:t>
            </a:r>
            <a:r>
              <a:rPr lang="en-US" altLang="en-US" sz="1800" i="0"/>
              <a:t>(</a:t>
            </a:r>
            <a:r>
              <a:rPr lang="en-US" altLang="en-US" sz="1800"/>
              <a:t>T</a:t>
            </a:r>
            <a:r>
              <a:rPr lang="en-US" altLang="en-US" baseline="-25000"/>
              <a:t>m</a:t>
            </a:r>
            <a:r>
              <a:rPr lang="en-US" altLang="en-US"/>
              <a:t>'</a:t>
            </a:r>
            <a:r>
              <a:rPr lang="en-US" altLang="en-US" baseline="-25000"/>
              <a:t> </a:t>
            </a:r>
            <a:r>
              <a:rPr lang="en-US" altLang="en-US" sz="1800"/>
              <a:t>,T</a:t>
            </a:r>
            <a:r>
              <a:rPr lang="en-US" altLang="en-US" baseline="-25000"/>
              <a:t>h</a:t>
            </a:r>
            <a:r>
              <a:rPr lang="en-US" altLang="en-US"/>
              <a:t>'</a:t>
            </a:r>
            <a:r>
              <a:rPr lang="en-US" altLang="en-US" sz="1800" i="0"/>
              <a:t>)</a:t>
            </a:r>
          </a:p>
        </p:txBody>
      </p:sp>
      <p:sp>
        <p:nvSpPr>
          <p:cNvPr id="45062" name="Rectangle 6">
            <a:extLst>
              <a:ext uri="{FF2B5EF4-FFF2-40B4-BE49-F238E27FC236}">
                <a16:creationId xmlns:a16="http://schemas.microsoft.com/office/drawing/2014/main" id="{6497525D-E0B5-4B93-9CC4-13E04A2956B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7650" y="2289175"/>
            <a:ext cx="2660650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>
                <a:latin typeface="Symbol" panose="05050102010706020507" pitchFamily="18" charset="2"/>
              </a:rPr>
              <a:t>h</a:t>
            </a:r>
            <a:r>
              <a:rPr lang="en-US" altLang="en-US" baseline="-25000"/>
              <a:t>B</a:t>
            </a:r>
            <a:r>
              <a:rPr lang="en-US" altLang="en-US" sz="1800"/>
              <a:t> :  Q</a:t>
            </a:r>
            <a:r>
              <a:rPr lang="en-US" altLang="en-US" baseline="-25000"/>
              <a:t>C</a:t>
            </a:r>
            <a:r>
              <a:rPr lang="en-US" altLang="en-US" sz="1800"/>
              <a:t>/Q</a:t>
            </a:r>
            <a:r>
              <a:rPr lang="en-US" altLang="en-US" baseline="-25000"/>
              <a:t>m </a:t>
            </a:r>
            <a:r>
              <a:rPr lang="en-US" altLang="en-US" sz="1800"/>
              <a:t>= f</a:t>
            </a:r>
            <a:r>
              <a:rPr lang="en-US" altLang="en-US" sz="1800" i="0"/>
              <a:t>(</a:t>
            </a:r>
            <a:r>
              <a:rPr lang="en-US" altLang="en-US" sz="1800"/>
              <a:t>T</a:t>
            </a:r>
            <a:r>
              <a:rPr lang="en-US" altLang="en-US" baseline="-25000"/>
              <a:t>c</a:t>
            </a:r>
            <a:r>
              <a:rPr lang="en-US" altLang="en-US"/>
              <a:t>'</a:t>
            </a:r>
            <a:r>
              <a:rPr lang="en-US" altLang="en-US" baseline="-25000"/>
              <a:t> </a:t>
            </a:r>
            <a:r>
              <a:rPr lang="en-US" altLang="en-US" sz="1800"/>
              <a:t>,T</a:t>
            </a:r>
            <a:r>
              <a:rPr lang="en-US" altLang="en-US" baseline="-25000"/>
              <a:t>m</a:t>
            </a:r>
            <a:r>
              <a:rPr lang="en-US" altLang="en-US"/>
              <a:t>'</a:t>
            </a:r>
            <a:r>
              <a:rPr lang="en-US" altLang="en-US" sz="1800" i="0"/>
              <a:t>)</a:t>
            </a:r>
          </a:p>
        </p:txBody>
      </p:sp>
      <p:sp>
        <p:nvSpPr>
          <p:cNvPr id="45063" name="Oval 7">
            <a:extLst>
              <a:ext uri="{FF2B5EF4-FFF2-40B4-BE49-F238E27FC236}">
                <a16:creationId xmlns:a16="http://schemas.microsoft.com/office/drawing/2014/main" id="{96B98567-BE52-4311-9E08-3360D264C7B2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3219450" y="1219200"/>
            <a:ext cx="520700" cy="533400"/>
          </a:xfrm>
          <a:prstGeom prst="ellipse">
            <a:avLst/>
          </a:prstGeom>
          <a:solidFill>
            <a:schemeClr val="bg1"/>
          </a:solidFill>
          <a:ln w="12700" algn="ctr">
            <a:solidFill>
              <a:schemeClr val="tx1"/>
            </a:solidFill>
            <a:round/>
            <a:headEnd/>
            <a:tailEnd/>
          </a:ln>
        </p:spPr>
        <p:txBody>
          <a:bodyPr lIns="90488" tIns="44450" rIns="90488" bIns="44450" anchor="ctr"/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SzTx/>
              <a:buFontTx/>
              <a:buNone/>
            </a:pPr>
            <a:r>
              <a:rPr lang="en-US" altLang="en-US" sz="1800" i="0">
                <a:solidFill>
                  <a:srgbClr val="000099"/>
                </a:solidFill>
              </a:rPr>
              <a:t>1'</a:t>
            </a:r>
          </a:p>
        </p:txBody>
      </p:sp>
      <p:sp>
        <p:nvSpPr>
          <p:cNvPr id="45064" name="Oval 8">
            <a:extLst>
              <a:ext uri="{FF2B5EF4-FFF2-40B4-BE49-F238E27FC236}">
                <a16:creationId xmlns:a16="http://schemas.microsoft.com/office/drawing/2014/main" id="{9BFEEE46-C2CD-4556-B22F-ED4D3AE32C40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3219450" y="1752600"/>
            <a:ext cx="520700" cy="533400"/>
          </a:xfrm>
          <a:prstGeom prst="ellipse">
            <a:avLst/>
          </a:prstGeom>
          <a:solidFill>
            <a:schemeClr val="bg1"/>
          </a:solidFill>
          <a:ln w="12700" algn="ctr">
            <a:solidFill>
              <a:schemeClr val="tx1"/>
            </a:solidFill>
            <a:round/>
            <a:headEnd/>
            <a:tailEnd/>
          </a:ln>
        </p:spPr>
        <p:txBody>
          <a:bodyPr lIns="90488" tIns="44450" rIns="90488" bIns="44450" anchor="ctr"/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SzTx/>
              <a:buFontTx/>
              <a:buNone/>
            </a:pPr>
            <a:r>
              <a:rPr lang="en-US" altLang="en-US" sz="1800" i="0">
                <a:solidFill>
                  <a:srgbClr val="000099"/>
                </a:solidFill>
              </a:rPr>
              <a:t>2'</a:t>
            </a:r>
          </a:p>
        </p:txBody>
      </p:sp>
      <p:sp>
        <p:nvSpPr>
          <p:cNvPr id="45065" name="Oval 9">
            <a:extLst>
              <a:ext uri="{FF2B5EF4-FFF2-40B4-BE49-F238E27FC236}">
                <a16:creationId xmlns:a16="http://schemas.microsoft.com/office/drawing/2014/main" id="{C17FD2D5-C16C-4F19-AE04-CE59F2DC7B5B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3219450" y="2286000"/>
            <a:ext cx="520700" cy="533400"/>
          </a:xfrm>
          <a:prstGeom prst="ellipse">
            <a:avLst/>
          </a:prstGeom>
          <a:solidFill>
            <a:schemeClr val="bg1"/>
          </a:solidFill>
          <a:ln w="12700" algn="ctr">
            <a:solidFill>
              <a:schemeClr val="tx1"/>
            </a:solidFill>
            <a:round/>
            <a:headEnd/>
            <a:tailEnd/>
          </a:ln>
        </p:spPr>
        <p:txBody>
          <a:bodyPr lIns="90488" tIns="44450" rIns="90488" bIns="44450" anchor="ctr"/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SzTx/>
              <a:buFontTx/>
              <a:buNone/>
            </a:pPr>
            <a:r>
              <a:rPr lang="en-US" altLang="en-US" sz="1800" i="0">
                <a:solidFill>
                  <a:srgbClr val="000099"/>
                </a:solidFill>
              </a:rPr>
              <a:t>3'</a:t>
            </a:r>
          </a:p>
        </p:txBody>
      </p:sp>
      <p:sp>
        <p:nvSpPr>
          <p:cNvPr id="836618" name="Line 10">
            <a:extLst>
              <a:ext uri="{FF2B5EF4-FFF2-40B4-BE49-F238E27FC236}">
                <a16:creationId xmlns:a16="http://schemas.microsoft.com/office/drawing/2014/main" id="{15CA750E-C401-461E-A05D-9FAEF2A12574}"/>
              </a:ext>
            </a:extLst>
          </p:cNvPr>
          <p:cNvSpPr>
            <a:spLocks noChangeShapeType="1"/>
          </p:cNvSpPr>
          <p:nvPr/>
        </p:nvSpPr>
        <p:spPr bwMode="auto">
          <a:xfrm>
            <a:off x="3752850" y="2014538"/>
            <a:ext cx="381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0488" tIns="44450" rIns="90488" bIns="44450" anchor="ctr">
            <a:spAutoFit/>
          </a:bodyPr>
          <a:lstStyle/>
          <a:p>
            <a:endParaRPr lang="en-US"/>
          </a:p>
        </p:txBody>
      </p:sp>
      <p:sp>
        <p:nvSpPr>
          <p:cNvPr id="836619" name="Line 11">
            <a:extLst>
              <a:ext uri="{FF2B5EF4-FFF2-40B4-BE49-F238E27FC236}">
                <a16:creationId xmlns:a16="http://schemas.microsoft.com/office/drawing/2014/main" id="{BC842C5F-ED52-473F-85BC-168DBE250030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752850" y="2590800"/>
            <a:ext cx="381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0488" tIns="44450" rIns="90488" bIns="44450" anchor="ctr">
            <a:spAutoFit/>
          </a:bodyPr>
          <a:lstStyle/>
          <a:p>
            <a:endParaRPr lang="en-US"/>
          </a:p>
        </p:txBody>
      </p:sp>
      <p:sp>
        <p:nvSpPr>
          <p:cNvPr id="836620" name="Oval 12">
            <a:extLst>
              <a:ext uri="{FF2B5EF4-FFF2-40B4-BE49-F238E27FC236}">
                <a16:creationId xmlns:a16="http://schemas.microsoft.com/office/drawing/2014/main" id="{E9807AEB-7056-40A0-ADF3-3BF4A58CBE98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3973513" y="2144713"/>
            <a:ext cx="301625" cy="303212"/>
          </a:xfrm>
          <a:prstGeom prst="ellipse">
            <a:avLst/>
          </a:prstGeom>
          <a:solidFill>
            <a:srgbClr val="FFCC66"/>
          </a:solidFill>
          <a:ln w="12700" algn="ctr">
            <a:solidFill>
              <a:schemeClr val="tx1"/>
            </a:solidFill>
            <a:round/>
            <a:headEnd/>
            <a:tailEnd/>
          </a:ln>
        </p:spPr>
        <p:txBody>
          <a:bodyPr lIns="90488" tIns="44450" rIns="90488" bIns="44450" anchor="ctr"/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SzTx/>
              <a:buFontTx/>
              <a:buNone/>
            </a:pPr>
            <a:r>
              <a:rPr lang="en-US" altLang="en-US" sz="1400" i="0"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</a:p>
        </p:txBody>
      </p:sp>
      <p:sp>
        <p:nvSpPr>
          <p:cNvPr id="836621" name="Line 13">
            <a:extLst>
              <a:ext uri="{FF2B5EF4-FFF2-40B4-BE49-F238E27FC236}">
                <a16:creationId xmlns:a16="http://schemas.microsoft.com/office/drawing/2014/main" id="{D3AC7DD8-C433-4BF5-B5EB-228529BB5151}"/>
              </a:ext>
            </a:extLst>
          </p:cNvPr>
          <p:cNvSpPr>
            <a:spLocks noChangeShapeType="1"/>
          </p:cNvSpPr>
          <p:nvPr/>
        </p:nvSpPr>
        <p:spPr bwMode="auto">
          <a:xfrm>
            <a:off x="4133850" y="2012950"/>
            <a:ext cx="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0488" tIns="44450" rIns="90488" bIns="44450" anchor="ctr">
            <a:spAutoFit/>
          </a:bodyPr>
          <a:lstStyle/>
          <a:p>
            <a:endParaRPr lang="en-US"/>
          </a:p>
        </p:txBody>
      </p:sp>
      <p:sp>
        <p:nvSpPr>
          <p:cNvPr id="836622" name="Line 14">
            <a:extLst>
              <a:ext uri="{FF2B5EF4-FFF2-40B4-BE49-F238E27FC236}">
                <a16:creationId xmlns:a16="http://schemas.microsoft.com/office/drawing/2014/main" id="{76DE65ED-49C8-44C1-8EFF-EFB5711EE414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133850" y="2362200"/>
            <a:ext cx="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0488" tIns="44450" rIns="90488" bIns="44450" anchor="ctr">
            <a:spAutoFit/>
          </a:bodyPr>
          <a:lstStyle/>
          <a:p>
            <a:endParaRPr lang="en-US"/>
          </a:p>
        </p:txBody>
      </p:sp>
      <p:sp>
        <p:nvSpPr>
          <p:cNvPr id="836623" name="Line 15">
            <a:extLst>
              <a:ext uri="{FF2B5EF4-FFF2-40B4-BE49-F238E27FC236}">
                <a16:creationId xmlns:a16="http://schemas.microsoft.com/office/drawing/2014/main" id="{F026D087-61D0-42BE-8721-B46A92479BFB}"/>
              </a:ext>
            </a:extLst>
          </p:cNvPr>
          <p:cNvSpPr>
            <a:spLocks noChangeShapeType="1"/>
          </p:cNvSpPr>
          <p:nvPr/>
        </p:nvSpPr>
        <p:spPr bwMode="auto">
          <a:xfrm>
            <a:off x="3733800" y="1468438"/>
            <a:ext cx="9906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0488" tIns="44450" rIns="90488" bIns="44450" anchor="ctr">
            <a:spAutoFit/>
          </a:bodyPr>
          <a:lstStyle/>
          <a:p>
            <a:endParaRPr lang="en-US"/>
          </a:p>
        </p:txBody>
      </p:sp>
      <p:sp>
        <p:nvSpPr>
          <p:cNvPr id="836624" name="Line 16">
            <a:extLst>
              <a:ext uri="{FF2B5EF4-FFF2-40B4-BE49-F238E27FC236}">
                <a16:creationId xmlns:a16="http://schemas.microsoft.com/office/drawing/2014/main" id="{FF18A6CE-E8FE-406A-94FB-BB7E0A9D4FCA}"/>
              </a:ext>
            </a:extLst>
          </p:cNvPr>
          <p:cNvSpPr>
            <a:spLocks noChangeShapeType="1"/>
          </p:cNvSpPr>
          <p:nvPr/>
        </p:nvSpPr>
        <p:spPr bwMode="auto">
          <a:xfrm>
            <a:off x="4286250" y="2286000"/>
            <a:ext cx="43815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0488" tIns="44450" rIns="90488" bIns="44450" anchor="ctr">
            <a:spAutoFit/>
          </a:bodyPr>
          <a:lstStyle/>
          <a:p>
            <a:endParaRPr lang="en-US"/>
          </a:p>
        </p:txBody>
      </p:sp>
      <p:sp>
        <p:nvSpPr>
          <p:cNvPr id="836625" name="Line 17">
            <a:extLst>
              <a:ext uri="{FF2B5EF4-FFF2-40B4-BE49-F238E27FC236}">
                <a16:creationId xmlns:a16="http://schemas.microsoft.com/office/drawing/2014/main" id="{E1B2744E-44FF-4702-B3A3-70038ADC034D}"/>
              </a:ext>
            </a:extLst>
          </p:cNvPr>
          <p:cNvSpPr>
            <a:spLocks noChangeShapeType="1"/>
          </p:cNvSpPr>
          <p:nvPr/>
        </p:nvSpPr>
        <p:spPr bwMode="auto">
          <a:xfrm>
            <a:off x="4724400" y="1447800"/>
            <a:ext cx="0" cy="838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lIns="90488" tIns="44450" rIns="90488" bIns="44450" anchor="ctr">
            <a:spAutoFit/>
          </a:bodyPr>
          <a:lstStyle/>
          <a:p>
            <a:endParaRPr lang="en-US"/>
          </a:p>
        </p:txBody>
      </p:sp>
      <p:sp>
        <p:nvSpPr>
          <p:cNvPr id="836626" name="Line 18">
            <a:extLst>
              <a:ext uri="{FF2B5EF4-FFF2-40B4-BE49-F238E27FC236}">
                <a16:creationId xmlns:a16="http://schemas.microsoft.com/office/drawing/2014/main" id="{AE5DF826-F293-4AA3-BE22-2806A3133312}"/>
              </a:ext>
            </a:extLst>
          </p:cNvPr>
          <p:cNvSpPr>
            <a:spLocks noChangeShapeType="1"/>
          </p:cNvSpPr>
          <p:nvPr/>
        </p:nvSpPr>
        <p:spPr bwMode="auto">
          <a:xfrm>
            <a:off x="4724400" y="1905000"/>
            <a:ext cx="304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0488" tIns="44450" rIns="90488" bIns="44450" anchor="ctr">
            <a:spAutoFit/>
          </a:bodyPr>
          <a:lstStyle/>
          <a:p>
            <a:endParaRPr lang="en-US"/>
          </a:p>
        </p:txBody>
      </p:sp>
      <p:sp>
        <p:nvSpPr>
          <p:cNvPr id="836627" name="Rectangle 19">
            <a:extLst>
              <a:ext uri="{FF2B5EF4-FFF2-40B4-BE49-F238E27FC236}">
                <a16:creationId xmlns:a16="http://schemas.microsoft.com/office/drawing/2014/main" id="{E8A0476C-09AD-4843-8180-EFABCCA4FF0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00" y="2819400"/>
            <a:ext cx="2774950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/>
              <a:t>f</a:t>
            </a:r>
            <a:r>
              <a:rPr lang="en-US" altLang="en-US" sz="1800" i="0"/>
              <a:t>(</a:t>
            </a:r>
            <a:r>
              <a:rPr lang="en-US" altLang="en-US" sz="1800"/>
              <a:t>T</a:t>
            </a:r>
            <a:r>
              <a:rPr lang="en-US" altLang="en-US" baseline="-25000"/>
              <a:t>c</a:t>
            </a:r>
            <a:r>
              <a:rPr lang="en-US" altLang="en-US"/>
              <a:t>'</a:t>
            </a:r>
            <a:r>
              <a:rPr lang="en-US" altLang="en-US" baseline="-25000"/>
              <a:t> </a:t>
            </a:r>
            <a:r>
              <a:rPr lang="en-US" altLang="en-US" sz="1800"/>
              <a:t>,T</a:t>
            </a:r>
            <a:r>
              <a:rPr lang="en-US" altLang="en-US" baseline="-25000"/>
              <a:t>h</a:t>
            </a:r>
            <a:r>
              <a:rPr lang="en-US" altLang="en-US"/>
              <a:t>'</a:t>
            </a:r>
            <a:r>
              <a:rPr lang="en-US" altLang="en-US" sz="1800" i="0"/>
              <a:t>)</a:t>
            </a:r>
            <a:r>
              <a:rPr lang="en-US" altLang="en-US" sz="1800"/>
              <a:t> = g</a:t>
            </a:r>
            <a:r>
              <a:rPr lang="en-US" altLang="en-US" sz="1800" i="0"/>
              <a:t>(</a:t>
            </a:r>
            <a:r>
              <a:rPr lang="en-US" altLang="en-US" sz="1800"/>
              <a:t>T</a:t>
            </a:r>
            <a:r>
              <a:rPr lang="en-US" altLang="en-US" baseline="-25000"/>
              <a:t>c</a:t>
            </a:r>
            <a:r>
              <a:rPr lang="en-US" altLang="en-US"/>
              <a:t>'</a:t>
            </a:r>
            <a:r>
              <a:rPr lang="en-US" altLang="en-US" sz="1800" i="0"/>
              <a:t>)</a:t>
            </a:r>
            <a:r>
              <a:rPr lang="en-US" altLang="en-US" sz="1800"/>
              <a:t> / g</a:t>
            </a:r>
            <a:r>
              <a:rPr lang="en-US" altLang="en-US" sz="1800" i="0"/>
              <a:t>(</a:t>
            </a:r>
            <a:r>
              <a:rPr lang="en-US" altLang="en-US" sz="1800"/>
              <a:t>T</a:t>
            </a:r>
            <a:r>
              <a:rPr lang="en-US" altLang="en-US" baseline="-25000"/>
              <a:t>h</a:t>
            </a:r>
            <a:r>
              <a:rPr lang="en-US" altLang="en-US"/>
              <a:t>'</a:t>
            </a:r>
            <a:r>
              <a:rPr lang="en-US" altLang="en-US" sz="1800" i="0"/>
              <a:t>)</a:t>
            </a:r>
          </a:p>
        </p:txBody>
      </p:sp>
      <p:sp>
        <p:nvSpPr>
          <p:cNvPr id="836628" name="AutoShape 20">
            <a:extLst>
              <a:ext uri="{FF2B5EF4-FFF2-40B4-BE49-F238E27FC236}">
                <a16:creationId xmlns:a16="http://schemas.microsoft.com/office/drawing/2014/main" id="{9937008C-E7DE-4A30-99B8-4E3921E615B2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7061200" y="2489200"/>
            <a:ext cx="596900" cy="215900"/>
          </a:xfrm>
          <a:prstGeom prst="rightArrow">
            <a:avLst>
              <a:gd name="adj1" fmla="val 50000"/>
              <a:gd name="adj2" fmla="val 138248"/>
            </a:avLst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SzTx/>
              <a:buFontTx/>
              <a:buNone/>
            </a:pPr>
            <a:endParaRPr lang="en-US" altLang="en-US" sz="1800">
              <a:solidFill>
                <a:srgbClr val="0000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2" name="Group 21">
            <a:extLst>
              <a:ext uri="{FF2B5EF4-FFF2-40B4-BE49-F238E27FC236}">
                <a16:creationId xmlns:a16="http://schemas.microsoft.com/office/drawing/2014/main" id="{361A876E-BF74-4BAC-9D47-58A72B7D91D9}"/>
              </a:ext>
            </a:extLst>
          </p:cNvPr>
          <p:cNvGrpSpPr>
            <a:grpSpLocks/>
          </p:cNvGrpSpPr>
          <p:nvPr/>
        </p:nvGrpSpPr>
        <p:grpSpPr bwMode="auto">
          <a:xfrm>
            <a:off x="1371600" y="3736975"/>
            <a:ext cx="8245475" cy="2278063"/>
            <a:chOff x="864" y="2354"/>
            <a:chExt cx="5194" cy="1435"/>
          </a:xfrm>
        </p:grpSpPr>
        <p:sp>
          <p:nvSpPr>
            <p:cNvPr id="45078" name="Rectangle 22">
              <a:extLst>
                <a:ext uri="{FF2B5EF4-FFF2-40B4-BE49-F238E27FC236}">
                  <a16:creationId xmlns:a16="http://schemas.microsoft.com/office/drawing/2014/main" id="{7AF2A6E7-379D-4FEE-A992-A977817F0FE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08" y="3216"/>
              <a:ext cx="492" cy="237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>
                  <a:alpha val="50000"/>
                </a:schemeClr>
              </a:outerShdw>
            </a:effectLst>
          </p:spPr>
          <p:txBody>
            <a:bodyPr wrap="none" lIns="90488" tIns="44450" rIns="90488" bIns="44450">
              <a:spAutoFit/>
            </a:bodyPr>
            <a:lstStyle>
              <a:lvl1pPr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r>
                <a:rPr lang="en-US" altLang="en-US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T' = T</a:t>
              </a:r>
            </a:p>
          </p:txBody>
        </p:sp>
        <p:sp>
          <p:nvSpPr>
            <p:cNvPr id="45079" name="Rectangle 23">
              <a:extLst>
                <a:ext uri="{FF2B5EF4-FFF2-40B4-BE49-F238E27FC236}">
                  <a16:creationId xmlns:a16="http://schemas.microsoft.com/office/drawing/2014/main" id="{9EA956BF-4514-4105-8233-D7A755BFE03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64" y="3552"/>
              <a:ext cx="4398" cy="237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>
                  <a:alpha val="50000"/>
                </a:schemeClr>
              </a:outerShdw>
            </a:effectLst>
          </p:spPr>
          <p:txBody>
            <a:bodyPr wrap="none" lIns="90488" tIns="44450" rIns="90488" bIns="44450">
              <a:spAutoFit/>
            </a:bodyPr>
            <a:lstStyle>
              <a:lvl1pPr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r>
                <a:rPr lang="en-US" altLang="en-US" i="0" dirty="0">
                  <a:solidFill>
                    <a:schemeClr val="tx1"/>
                  </a:solidFill>
                </a:rPr>
                <a:t>Perfect gas Temperature = Thermodynamic temperature scale </a:t>
              </a:r>
            </a:p>
          </p:txBody>
        </p:sp>
        <p:sp>
          <p:nvSpPr>
            <p:cNvPr id="45080" name="AutoShape 24">
              <a:extLst>
                <a:ext uri="{FF2B5EF4-FFF2-40B4-BE49-F238E27FC236}">
                  <a16:creationId xmlns:a16="http://schemas.microsoft.com/office/drawing/2014/main" id="{D1E446FB-6B99-4699-B77D-B796D67951E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72" y="3291"/>
              <a:ext cx="568" cy="136"/>
            </a:xfrm>
            <a:prstGeom prst="rightArrow">
              <a:avLst>
                <a:gd name="adj1" fmla="val 50000"/>
                <a:gd name="adj2" fmla="val 208843"/>
              </a:avLst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SzTx/>
                <a:buFontTx/>
                <a:buNone/>
              </a:pPr>
              <a:endParaRPr lang="en-US" altLang="en-US" sz="180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5081" name="Rectangle 25">
              <a:extLst>
                <a:ext uri="{FF2B5EF4-FFF2-40B4-BE49-F238E27FC236}">
                  <a16:creationId xmlns:a16="http://schemas.microsoft.com/office/drawing/2014/main" id="{7CC37CE6-13CC-4986-BE9A-8D98114A238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64" y="2784"/>
              <a:ext cx="1080" cy="237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sz="1800" i="0">
                  <a:latin typeface="Arial" panose="020B0604020202020204" pitchFamily="34" charset="0"/>
                  <a:cs typeface="Arial" panose="020B0604020202020204" pitchFamily="34" charset="0"/>
                </a:rPr>
                <a:t>Pose</a:t>
              </a:r>
              <a:r>
                <a:rPr lang="en-US" altLang="en-US" sz="1800"/>
                <a:t> g</a:t>
              </a:r>
              <a:r>
                <a:rPr lang="en-US" altLang="en-US" sz="1800" i="0"/>
                <a:t>(</a:t>
              </a:r>
              <a:r>
                <a:rPr lang="en-US" altLang="en-US" sz="1800"/>
                <a:t>T'</a:t>
              </a:r>
              <a:r>
                <a:rPr lang="en-US" altLang="en-US" sz="1800" i="0"/>
                <a:t>)</a:t>
              </a:r>
              <a:r>
                <a:rPr lang="en-US" altLang="en-US" sz="1800"/>
                <a:t> = T'</a:t>
              </a:r>
            </a:p>
          </p:txBody>
        </p:sp>
        <p:sp>
          <p:nvSpPr>
            <p:cNvPr id="45082" name="Rectangle 26">
              <a:extLst>
                <a:ext uri="{FF2B5EF4-FFF2-40B4-BE49-F238E27FC236}">
                  <a16:creationId xmlns:a16="http://schemas.microsoft.com/office/drawing/2014/main" id="{EBEE2D96-0731-4FC1-B595-30A99373B12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88" y="2736"/>
              <a:ext cx="3370" cy="29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>
                  <a:alpha val="50000"/>
                </a:schemeClr>
              </a:outerShdw>
            </a:effectLst>
          </p:spPr>
          <p:txBody>
            <a:bodyPr wrap="none" lIns="90488" tIns="44450" rIns="90488" bIns="44450">
              <a:spAutoFit/>
            </a:bodyPr>
            <a:lstStyle>
              <a:lvl1pPr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r>
                <a:rPr lang="en-US" altLang="en-US" b="0">
                  <a:solidFill>
                    <a:schemeClr val="tx1"/>
                  </a:solidFill>
                  <a:latin typeface="Symbol" panose="05050102010706020507" pitchFamily="18" charset="2"/>
                </a:rPr>
                <a:t>h</a:t>
              </a:r>
              <a:r>
                <a:rPr lang="en-US" altLang="en-US" i="0">
                  <a:solidFill>
                    <a:schemeClr val="tx1"/>
                  </a:solidFill>
                </a:rPr>
                <a:t> </a:t>
              </a:r>
              <a:r>
                <a:rPr lang="en-US" altLang="en-US" i="0" baseline="-25000">
                  <a:solidFill>
                    <a:schemeClr val="tx1"/>
                  </a:solidFill>
                </a:rPr>
                <a:t>reversible</a:t>
              </a:r>
              <a:r>
                <a:rPr lang="en-US" altLang="en-US" i="0">
                  <a:solidFill>
                    <a:schemeClr val="tx1"/>
                  </a:solidFill>
                </a:rPr>
                <a:t> </a:t>
              </a:r>
              <a:r>
                <a:rPr lang="en-US" altLang="en-US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= 1 - T</a:t>
              </a:r>
              <a:r>
                <a:rPr lang="en-US" altLang="en-US" sz="2400" baseline="-25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</a:t>
              </a:r>
              <a:r>
                <a:rPr lang="en-US" altLang="en-US"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'</a:t>
              </a:r>
              <a:r>
                <a:rPr lang="en-US" altLang="en-US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/ T</a:t>
              </a:r>
              <a:r>
                <a:rPr lang="en-US" altLang="en-US" sz="2400" baseline="-25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</a:t>
              </a:r>
              <a:r>
                <a:rPr lang="en-US" altLang="en-US"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'</a:t>
              </a:r>
              <a:r>
                <a:rPr lang="en-US" altLang="en-US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=</a:t>
              </a:r>
              <a:r>
                <a:rPr lang="en-US" altLang="en-US" b="0">
                  <a:solidFill>
                    <a:schemeClr val="tx1"/>
                  </a:solidFill>
                  <a:latin typeface="Symbol" panose="05050102010706020507" pitchFamily="18" charset="2"/>
                  <a:cs typeface="Times New Roman" panose="02020603050405020304" pitchFamily="18" charset="0"/>
                </a:rPr>
                <a:t>h</a:t>
              </a:r>
              <a:r>
                <a:rPr lang="en-US" altLang="en-US" sz="2400" baseline="-25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Carnot – Perfect Gas</a:t>
              </a:r>
              <a:r>
                <a:rPr lang="en-US" altLang="en-US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=1-T</a:t>
              </a:r>
              <a:r>
                <a:rPr lang="en-US" altLang="en-US" baseline="-25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</a:t>
              </a:r>
              <a:r>
                <a:rPr lang="en-US" altLang="en-US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/T</a:t>
              </a:r>
              <a:r>
                <a:rPr lang="en-US" altLang="en-US" baseline="-25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</a:t>
              </a:r>
            </a:p>
          </p:txBody>
        </p:sp>
        <p:sp>
          <p:nvSpPr>
            <p:cNvPr id="45083" name="AutoShape 27">
              <a:extLst>
                <a:ext uri="{FF2B5EF4-FFF2-40B4-BE49-F238E27FC236}">
                  <a16:creationId xmlns:a16="http://schemas.microsoft.com/office/drawing/2014/main" id="{384355A7-4F70-4B6C-8677-9FCCA92EF1E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28" y="2832"/>
              <a:ext cx="424" cy="136"/>
            </a:xfrm>
            <a:prstGeom prst="rightArrow">
              <a:avLst>
                <a:gd name="adj1" fmla="val 50000"/>
                <a:gd name="adj2" fmla="val 155897"/>
              </a:avLst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SzTx/>
                <a:buFontTx/>
                <a:buNone/>
              </a:pPr>
              <a:endParaRPr lang="en-US" altLang="en-US" sz="180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5084" name="Rectangle 28">
              <a:extLst>
                <a:ext uri="{FF2B5EF4-FFF2-40B4-BE49-F238E27FC236}">
                  <a16:creationId xmlns:a16="http://schemas.microsoft.com/office/drawing/2014/main" id="{B2D2F324-AB77-43F2-908A-0F99E6D4C64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98" y="2354"/>
              <a:ext cx="1405" cy="2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sz="1800">
                  <a:latin typeface="Symbol" panose="05050102010706020507" pitchFamily="18" charset="2"/>
                </a:rPr>
                <a:t>h</a:t>
              </a:r>
              <a:r>
                <a:rPr lang="en-US" altLang="en-US" sz="1800"/>
                <a:t> = 1-  g</a:t>
              </a:r>
              <a:r>
                <a:rPr lang="en-US" altLang="en-US" sz="1800" i="0"/>
                <a:t>(</a:t>
              </a:r>
              <a:r>
                <a:rPr lang="en-US" altLang="en-US" sz="1800"/>
                <a:t>T</a:t>
              </a:r>
              <a:r>
                <a:rPr lang="en-US" altLang="en-US" baseline="-25000"/>
                <a:t>c</a:t>
              </a:r>
              <a:r>
                <a:rPr lang="en-US" altLang="en-US"/>
                <a:t>'</a:t>
              </a:r>
              <a:r>
                <a:rPr lang="en-US" altLang="en-US" sz="1800" i="0"/>
                <a:t>)</a:t>
              </a:r>
              <a:r>
                <a:rPr lang="en-US" altLang="en-US" sz="1800"/>
                <a:t> / g</a:t>
              </a:r>
              <a:r>
                <a:rPr lang="en-US" altLang="en-US" sz="1800" i="0"/>
                <a:t>(</a:t>
              </a:r>
              <a:r>
                <a:rPr lang="en-US" altLang="en-US" sz="1800"/>
                <a:t>T</a:t>
              </a:r>
              <a:r>
                <a:rPr lang="en-US" altLang="en-US" baseline="-25000"/>
                <a:t>h</a:t>
              </a:r>
              <a:r>
                <a:rPr lang="en-US" altLang="en-US"/>
                <a:t>'</a:t>
              </a:r>
              <a:r>
                <a:rPr lang="en-US" altLang="en-US" sz="1800" i="0"/>
                <a:t>)</a:t>
              </a:r>
            </a:p>
          </p:txBody>
        </p:sp>
        <p:sp>
          <p:nvSpPr>
            <p:cNvPr id="45085" name="AutoShape 29">
              <a:extLst>
                <a:ext uri="{FF2B5EF4-FFF2-40B4-BE49-F238E27FC236}">
                  <a16:creationId xmlns:a16="http://schemas.microsoft.com/office/drawing/2014/main" id="{A0C2FAFD-059B-4771-A98F-1BC72B2A28C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46" y="2476"/>
              <a:ext cx="376" cy="136"/>
            </a:xfrm>
            <a:prstGeom prst="rightArrow">
              <a:avLst>
                <a:gd name="adj1" fmla="val 50000"/>
                <a:gd name="adj2" fmla="val 138248"/>
              </a:avLst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SzTx/>
                <a:buFontTx/>
                <a:buNone/>
              </a:pPr>
              <a:endParaRPr lang="en-US" altLang="en-US" sz="180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66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8366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1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66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1" dur="500"/>
                                        <p:tgtEl>
                                          <p:spTgt spid="8366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66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5" dur="500"/>
                                        <p:tgtEl>
                                          <p:spTgt spid="8366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66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9" dur="500"/>
                                        <p:tgtEl>
                                          <p:spTgt spid="8366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1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66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8366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25" presetID="1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66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27" dur="500"/>
                                        <p:tgtEl>
                                          <p:spTgt spid="8366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9" presetID="1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66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31" dur="500"/>
                                        <p:tgtEl>
                                          <p:spTgt spid="8366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33" presetID="17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66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8366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8366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38" presetID="1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66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40" dur="500"/>
                                        <p:tgtEl>
                                          <p:spTgt spid="8366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42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66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44" dur="500"/>
                                        <p:tgtEl>
                                          <p:spTgt spid="8366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46" presetID="1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66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48" dur="500"/>
                                        <p:tgtEl>
                                          <p:spTgt spid="8366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id="50" presetID="1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66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52" dur="500"/>
                                        <p:tgtEl>
                                          <p:spTgt spid="8366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36611" grpId="0"/>
      <p:bldP spid="836620" grpId="0" animBg="1"/>
      <p:bldP spid="836627" grpId="0"/>
      <p:bldP spid="83662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>
            <a:extLst>
              <a:ext uri="{FF2B5EF4-FFF2-40B4-BE49-F238E27FC236}">
                <a16:creationId xmlns:a16="http://schemas.microsoft.com/office/drawing/2014/main" id="{864E7407-6BB4-4397-9A85-D0331C72F22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886200" y="276225"/>
            <a:ext cx="2130425" cy="588963"/>
          </a:xfrm>
        </p:spPr>
        <p:txBody>
          <a:bodyPr/>
          <a:lstStyle/>
          <a:p>
            <a:r>
              <a:rPr lang="en-US" altLang="en-US"/>
              <a:t>Summary</a:t>
            </a:r>
          </a:p>
        </p:txBody>
      </p:sp>
      <p:sp>
        <p:nvSpPr>
          <p:cNvPr id="24579" name="TextBox 13">
            <a:extLst>
              <a:ext uri="{FF2B5EF4-FFF2-40B4-BE49-F238E27FC236}">
                <a16:creationId xmlns:a16="http://schemas.microsoft.com/office/drawing/2014/main" id="{7253BDC4-6584-44D4-8284-A4F1627FDC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1377510"/>
            <a:ext cx="6359433" cy="577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42900" indent="-3429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indent="0">
              <a:lnSpc>
                <a:spcPct val="150000"/>
              </a:lnSpc>
              <a:buClr>
                <a:srgbClr val="FF0000"/>
              </a:buClr>
            </a:pPr>
            <a:r>
              <a:rPr lang="en-US" altLang="en-US" sz="2400" dirty="0"/>
              <a:t>There is an </a:t>
            </a:r>
            <a:r>
              <a:rPr lang="en-US" altLang="en-US" sz="2400" dirty="0">
                <a:solidFill>
                  <a:srgbClr val="FF0000"/>
                </a:solidFill>
              </a:rPr>
              <a:t>OBJECTIVE</a:t>
            </a:r>
            <a:r>
              <a:rPr lang="en-US" altLang="en-US" sz="2400" dirty="0"/>
              <a:t> temperature scale</a:t>
            </a:r>
          </a:p>
        </p:txBody>
      </p:sp>
      <p:sp>
        <p:nvSpPr>
          <p:cNvPr id="24583" name="Rectangle 3">
            <a:extLst>
              <a:ext uri="{FF2B5EF4-FFF2-40B4-BE49-F238E27FC236}">
                <a16:creationId xmlns:a16="http://schemas.microsoft.com/office/drawing/2014/main" id="{450EF237-1E70-4489-BF29-949AC7E62ED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40185" y="735847"/>
            <a:ext cx="6137900" cy="5206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sz="2800" i="0" dirty="0">
                <a:solidFill>
                  <a:schemeClr val="tx1"/>
                </a:solidFill>
              </a:rPr>
              <a:t>Thermodynamic temperature scale</a:t>
            </a:r>
          </a:p>
        </p:txBody>
      </p:sp>
      <p:sp>
        <p:nvSpPr>
          <p:cNvPr id="16" name="Rectangle 5">
            <a:extLst>
              <a:ext uri="{FF2B5EF4-FFF2-40B4-BE49-F238E27FC236}">
                <a16:creationId xmlns:a16="http://schemas.microsoft.com/office/drawing/2014/main" id="{06CF3931-1F2E-430A-AD9A-DA8D9B3F1B3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95400" y="2129603"/>
            <a:ext cx="4284828" cy="459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sz="2400" i="0" dirty="0">
                <a:solidFill>
                  <a:schemeClr val="tx1"/>
                </a:solidFill>
              </a:rPr>
              <a:t>Based on Carnot principles</a:t>
            </a:r>
          </a:p>
        </p:txBody>
      </p:sp>
      <p:sp>
        <p:nvSpPr>
          <p:cNvPr id="14" name="Rectangle 23">
            <a:extLst>
              <a:ext uri="{FF2B5EF4-FFF2-40B4-BE49-F238E27FC236}">
                <a16:creationId xmlns:a16="http://schemas.microsoft.com/office/drawing/2014/main" id="{DF1C6208-0C19-45B8-B940-D217E0BD69D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5800" y="3505200"/>
            <a:ext cx="5428988" cy="4591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lIns="90488" tIns="44450" rIns="90488" bIns="44450">
            <a:spAutoFit/>
          </a:bodyPr>
          <a:lstStyle>
            <a:lvl1pPr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sz="2400" i="0" dirty="0">
                <a:solidFill>
                  <a:schemeClr val="tx1"/>
                </a:solidFill>
              </a:rPr>
              <a:t>Thermodynamic Temperature Scale </a:t>
            </a:r>
          </a:p>
        </p:txBody>
      </p:sp>
      <p:sp>
        <p:nvSpPr>
          <p:cNvPr id="18" name="Rectangle 5">
            <a:extLst>
              <a:ext uri="{FF2B5EF4-FFF2-40B4-BE49-F238E27FC236}">
                <a16:creationId xmlns:a16="http://schemas.microsoft.com/office/drawing/2014/main" id="{B4835EF7-0FDB-44EE-B341-712690646BF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800" y="2896676"/>
            <a:ext cx="2537170" cy="459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sz="2400" i="0" dirty="0">
                <a:solidFill>
                  <a:schemeClr val="tx1"/>
                </a:solidFill>
              </a:rPr>
              <a:t>To measure the:</a:t>
            </a:r>
          </a:p>
        </p:txBody>
      </p:sp>
      <p:sp>
        <p:nvSpPr>
          <p:cNvPr id="19" name="Rectangle 5">
            <a:extLst>
              <a:ext uri="{FF2B5EF4-FFF2-40B4-BE49-F238E27FC236}">
                <a16:creationId xmlns:a16="http://schemas.microsoft.com/office/drawing/2014/main" id="{8F9A1CCB-A683-408C-9ED2-3381C609C10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0" y="4273937"/>
            <a:ext cx="851196" cy="459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sz="2400" i="0" dirty="0">
                <a:solidFill>
                  <a:schemeClr val="tx1"/>
                </a:solidFill>
              </a:rPr>
              <a:t>Use:</a:t>
            </a:r>
          </a:p>
        </p:txBody>
      </p:sp>
      <p:sp>
        <p:nvSpPr>
          <p:cNvPr id="20" name="Rectangle 23">
            <a:extLst>
              <a:ext uri="{FF2B5EF4-FFF2-40B4-BE49-F238E27FC236}">
                <a16:creationId xmlns:a16="http://schemas.microsoft.com/office/drawing/2014/main" id="{30F36FF6-38D4-423C-B229-FB618C22189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2000" y="4880636"/>
            <a:ext cx="3603552" cy="4591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lIns="90488" tIns="44450" rIns="90488" bIns="44450">
            <a:spAutoFit/>
          </a:bodyPr>
          <a:lstStyle>
            <a:lvl1pPr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sz="2400" i="0" dirty="0">
                <a:solidFill>
                  <a:schemeClr val="tx1"/>
                </a:solidFill>
              </a:rPr>
              <a:t>Ideal Gas Thermometer</a:t>
            </a:r>
          </a:p>
        </p:txBody>
      </p:sp>
    </p:spTree>
    <p:custDataLst>
      <p:tags r:id="rId1"/>
    </p:custData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8" grpId="0"/>
      <p:bldP spid="19" grpId="0"/>
      <p:bldP spid="20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55.3|22.2|97.5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1.5|103.2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3.4"/>
</p:tagLst>
</file>

<file path=ppt/theme/theme1.xml><?xml version="1.0" encoding="utf-8"?>
<a:theme xmlns:a="http://schemas.openxmlformats.org/drawingml/2006/main" name="Default 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Default Design">
      <a:majorFont>
        <a:latin typeface="Times New Roman"/>
        <a:ea typeface=""/>
        <a:cs typeface="Times New Roman"/>
      </a:majorFont>
      <a:minorFont>
        <a:latin typeface="Times New Roman"/>
        <a:ea typeface=""/>
        <a:cs typeface="Times New Roma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0488" tIns="44450" rIns="90488" bIns="44450" numCol="1" anchor="ctr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9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1" u="none" strike="noStrike" cap="none" normalizeH="0" baseline="0" smtClean="0">
            <a:ln>
              <a:noFill/>
            </a:ln>
            <a:solidFill>
              <a:srgbClr val="000099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0488" tIns="44450" rIns="90488" bIns="44450" numCol="1" anchor="ctr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9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1" u="none" strike="noStrike" cap="none" normalizeH="0" baseline="0" smtClean="0">
            <a:ln>
              <a:noFill/>
            </a:ln>
            <a:solidFill>
              <a:srgbClr val="000099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28715</TotalTime>
  <Words>341</Words>
  <Application>Microsoft Office PowerPoint</Application>
  <PresentationFormat>A4 Paper (210x297 mm)</PresentationFormat>
  <Paragraphs>57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Symbol</vt:lpstr>
      <vt:lpstr>Times New Roman</vt:lpstr>
      <vt:lpstr>Default Design</vt:lpstr>
      <vt:lpstr>Thermodynamics</vt:lpstr>
      <vt:lpstr>Thermodynamic temperature scale T'</vt:lpstr>
      <vt:lpstr>Equivalence with perfect gas temperature</vt:lpstr>
      <vt:lpstr>Summary</vt:lpstr>
    </vt:vector>
  </TitlesOfParts>
  <Company>MGE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Thermodynamics I :  364</dc:title>
  <dc:creator>nabil Sabry</dc:creator>
  <cp:lastModifiedBy>Mohamed Nabil Sabry</cp:lastModifiedBy>
  <cp:revision>869</cp:revision>
  <dcterms:created xsi:type="dcterms:W3CDTF">2002-03-24T06:41:14Z</dcterms:created>
  <dcterms:modified xsi:type="dcterms:W3CDTF">2024-09-30T07:40:18Z</dcterms:modified>
</cp:coreProperties>
</file>