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4" r:id="rId2"/>
  </p:sldMasterIdLst>
  <p:notesMasterIdLst>
    <p:notesMasterId r:id="rId10"/>
  </p:notesMasterIdLst>
  <p:handoutMasterIdLst>
    <p:handoutMasterId r:id="rId11"/>
  </p:handoutMasterIdLst>
  <p:sldIdLst>
    <p:sldId id="317" r:id="rId3"/>
    <p:sldId id="529" r:id="rId4"/>
    <p:sldId id="530" r:id="rId5"/>
    <p:sldId id="531" r:id="rId6"/>
    <p:sldId id="532" r:id="rId7"/>
    <p:sldId id="535" r:id="rId8"/>
    <p:sldId id="400" r:id="rId9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1" y="48"/>
      </p:cViewPr>
      <p:guideLst>
        <p:guide orient="horz" pos="340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764F9B45-D1E6-443C-93C1-B2AFBB706F86}"/>
    <pc:docChg chg="modSld">
      <pc:chgData name="Mohamed Nabil Sabry" userId="63bbbcbf96592b02" providerId="LiveId" clId="{764F9B45-D1E6-443C-93C1-B2AFBB706F86}" dt="2024-09-30T07:39:09.834" v="1"/>
      <pc:docMkLst>
        <pc:docMk/>
      </pc:docMkLst>
      <pc:sldChg chg="delSp modTransition modAnim">
        <pc:chgData name="Mohamed Nabil Sabry" userId="63bbbcbf96592b02" providerId="LiveId" clId="{764F9B45-D1E6-443C-93C1-B2AFBB706F86}" dt="2024-09-30T07:39:09.834" v="1"/>
        <pc:sldMkLst>
          <pc:docMk/>
          <pc:sldMk cId="0" sldId="317"/>
        </pc:sldMkLst>
        <pc:picChg chg="del">
          <ac:chgData name="Mohamed Nabil Sabry" userId="63bbbcbf96592b02" providerId="LiveId" clId="{764F9B45-D1E6-443C-93C1-B2AFBB706F86}" dt="2024-09-30T07:39:06.093" v="0"/>
          <ac:picMkLst>
            <pc:docMk/>
            <pc:sldMk cId="0" sldId="317"/>
            <ac:picMk id="4" creationId="{0A5B9F1F-CC08-415D-9C91-F2DC0EED165D}"/>
          </ac:picMkLst>
        </pc:picChg>
      </pc:sldChg>
      <pc:sldChg chg="delSp modTransition modAnim">
        <pc:chgData name="Mohamed Nabil Sabry" userId="63bbbcbf96592b02" providerId="LiveId" clId="{764F9B45-D1E6-443C-93C1-B2AFBB706F86}" dt="2024-09-30T07:39:09.834" v="1"/>
        <pc:sldMkLst>
          <pc:docMk/>
          <pc:sldMk cId="0" sldId="400"/>
        </pc:sldMkLst>
        <pc:picChg chg="del">
          <ac:chgData name="Mohamed Nabil Sabry" userId="63bbbcbf96592b02" providerId="LiveId" clId="{764F9B45-D1E6-443C-93C1-B2AFBB706F86}" dt="2024-09-30T07:39:06.093" v="0"/>
          <ac:picMkLst>
            <pc:docMk/>
            <pc:sldMk cId="0" sldId="400"/>
            <ac:picMk id="3" creationId="{D5F983C1-1AEB-4AC6-9661-943AE3F393FC}"/>
          </ac:picMkLst>
        </pc:picChg>
      </pc:sldChg>
      <pc:sldChg chg="delSp modTransition modAnim">
        <pc:chgData name="Mohamed Nabil Sabry" userId="63bbbcbf96592b02" providerId="LiveId" clId="{764F9B45-D1E6-443C-93C1-B2AFBB706F86}" dt="2024-09-30T07:39:09.834" v="1"/>
        <pc:sldMkLst>
          <pc:docMk/>
          <pc:sldMk cId="0" sldId="529"/>
        </pc:sldMkLst>
        <pc:picChg chg="del">
          <ac:chgData name="Mohamed Nabil Sabry" userId="63bbbcbf96592b02" providerId="LiveId" clId="{764F9B45-D1E6-443C-93C1-B2AFBB706F86}" dt="2024-09-30T07:39:06.093" v="0"/>
          <ac:picMkLst>
            <pc:docMk/>
            <pc:sldMk cId="0" sldId="529"/>
            <ac:picMk id="6" creationId="{1AAAC40C-0B78-4A91-91B9-D39E76460FC0}"/>
          </ac:picMkLst>
        </pc:picChg>
      </pc:sldChg>
      <pc:sldChg chg="delSp modTransition modAnim">
        <pc:chgData name="Mohamed Nabil Sabry" userId="63bbbcbf96592b02" providerId="LiveId" clId="{764F9B45-D1E6-443C-93C1-B2AFBB706F86}" dt="2024-09-30T07:39:09.834" v="1"/>
        <pc:sldMkLst>
          <pc:docMk/>
          <pc:sldMk cId="0" sldId="530"/>
        </pc:sldMkLst>
        <pc:picChg chg="del">
          <ac:chgData name="Mohamed Nabil Sabry" userId="63bbbcbf96592b02" providerId="LiveId" clId="{764F9B45-D1E6-443C-93C1-B2AFBB706F86}" dt="2024-09-30T07:39:06.093" v="0"/>
          <ac:picMkLst>
            <pc:docMk/>
            <pc:sldMk cId="0" sldId="530"/>
            <ac:picMk id="2" creationId="{A96A9E3B-3E48-4E87-B08A-AF3EA7E16F41}"/>
          </ac:picMkLst>
        </pc:picChg>
      </pc:sldChg>
      <pc:sldChg chg="delSp modTransition modAnim">
        <pc:chgData name="Mohamed Nabil Sabry" userId="63bbbcbf96592b02" providerId="LiveId" clId="{764F9B45-D1E6-443C-93C1-B2AFBB706F86}" dt="2024-09-30T07:39:09.834" v="1"/>
        <pc:sldMkLst>
          <pc:docMk/>
          <pc:sldMk cId="0" sldId="531"/>
        </pc:sldMkLst>
        <pc:picChg chg="del">
          <ac:chgData name="Mohamed Nabil Sabry" userId="63bbbcbf96592b02" providerId="LiveId" clId="{764F9B45-D1E6-443C-93C1-B2AFBB706F86}" dt="2024-09-30T07:39:06.093" v="0"/>
          <ac:picMkLst>
            <pc:docMk/>
            <pc:sldMk cId="0" sldId="531"/>
            <ac:picMk id="2" creationId="{08B47D5A-83CD-44BF-81F3-E5DC28C8E4F9}"/>
          </ac:picMkLst>
        </pc:picChg>
      </pc:sldChg>
      <pc:sldChg chg="delSp modTransition modAnim">
        <pc:chgData name="Mohamed Nabil Sabry" userId="63bbbcbf96592b02" providerId="LiveId" clId="{764F9B45-D1E6-443C-93C1-B2AFBB706F86}" dt="2024-09-30T07:39:09.834" v="1"/>
        <pc:sldMkLst>
          <pc:docMk/>
          <pc:sldMk cId="0" sldId="532"/>
        </pc:sldMkLst>
        <pc:picChg chg="del">
          <ac:chgData name="Mohamed Nabil Sabry" userId="63bbbcbf96592b02" providerId="LiveId" clId="{764F9B45-D1E6-443C-93C1-B2AFBB706F86}" dt="2024-09-30T07:39:06.093" v="0"/>
          <ac:picMkLst>
            <pc:docMk/>
            <pc:sldMk cId="0" sldId="532"/>
            <ac:picMk id="2" creationId="{9EF06801-EC61-466C-8063-BF90F8242E10}"/>
          </ac:picMkLst>
        </pc:picChg>
      </pc:sldChg>
      <pc:sldChg chg="delSp modTransition modAnim">
        <pc:chgData name="Mohamed Nabil Sabry" userId="63bbbcbf96592b02" providerId="LiveId" clId="{764F9B45-D1E6-443C-93C1-B2AFBB706F86}" dt="2024-09-30T07:39:09.834" v="1"/>
        <pc:sldMkLst>
          <pc:docMk/>
          <pc:sldMk cId="0" sldId="535"/>
        </pc:sldMkLst>
        <pc:picChg chg="del">
          <ac:chgData name="Mohamed Nabil Sabry" userId="63bbbcbf96592b02" providerId="LiveId" clId="{764F9B45-D1E6-443C-93C1-B2AFBB706F86}" dt="2024-09-30T07:39:06.093" v="0"/>
          <ac:picMkLst>
            <pc:docMk/>
            <pc:sldMk cId="0" sldId="535"/>
            <ac:picMk id="3" creationId="{FB4471F8-6865-4C14-B5B6-2B7A3E5AB5F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9AF623-B7AD-4546-8BC2-108D250D8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D51CE48D-E4D5-4B05-B37A-01F338AFFED1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5B1070-C547-4C48-8AC6-63C928CFF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31A08D0-9589-4C67-A625-7D1DF38895F5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06DDABA-BD22-439B-A020-C9A064B903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B94AEC-4AC9-4929-A86F-5B550A9673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7596236-DF0D-40E1-B69B-8BEFCE7BC2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3A4AC27-F74E-4E4C-A358-0595778C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CEB1886-74CE-45F0-93B8-7E9B5BEA21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305041E-31C8-419C-A587-B6141115A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DA70AB2-AEB3-4CF6-A6FA-8A7DA99475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0CB6335-7A83-4334-A5B9-851745605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216A038-B113-4D3F-B900-AC2CF3531D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2ADA0F3-9A7B-48DD-9A69-B951387D7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70FEF82-6814-4F6E-A9C2-7753D5C808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70D44DD-B336-41A1-9E4F-EB4C4CF63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A2A11-52E6-4DAD-84FA-2BDE4F105E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40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C8989-BC39-4202-A492-94FF119BEF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8749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6C8CD-7146-495A-8571-DD4298657D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7066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BBA19-16B4-424A-979E-E36452080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CF073-905C-400D-BED8-F56DCA5A4D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7857F-395E-4DD9-B3EF-C6B02301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5455C-3B10-49B8-9F13-DCF72D6B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51869-A5DC-4081-A614-E27C36260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49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E168F-EC75-4187-8CA7-3B09638F5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A5CA7-B82F-4D06-B4CE-74037B3A6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77560-A5B3-465A-99C9-723BCBF9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D303E-1B33-4431-9E70-08961D48D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BBB78-9743-42A0-8C85-B073B480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495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C9247-8FC1-456E-B4E0-1E324D0F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6A29C-4E79-40CA-9647-6AAED01D7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6851A-9803-4D1C-A76D-97591B72D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D3262-CDDB-4D2F-BF33-80349791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B0ECE-3BF6-4019-A2FB-6D2EDB2B2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24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BB40C-C787-4E10-AF23-0DBDD67F4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30453-F401-4319-85BB-E329B71B05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084495-5C23-48F3-8806-0BC5C1D06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BB413-A573-4BCC-80E5-8427626B6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9EE10-1961-4D89-8984-015ACA117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D2EE8-2A82-4C1E-98D9-20FE20AB6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86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C0213-0D96-463F-BC60-649283067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629F9-2813-4468-9EF8-1B170B660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FFCBB-CC3B-4E1B-88BC-065B639BB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980AA9-ACBE-4D89-AB5E-B0BAECDF2D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AC4049-CCE8-46C5-9733-8E3962727C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ABEE39-73BA-4DCD-A700-D4811A168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4C6FE1-E3F9-42CD-A2B6-155126B34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C67A7-3704-45D2-ABFF-A9C29D77F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14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3B23-A05F-479B-ADE3-1842A5112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5A1B-9204-40B9-ADCE-C4E4DB8E2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C902F-5B47-44EF-8EA5-28F5703A0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10F986-862A-4916-9568-44067557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46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22114F-8681-4F5E-BCEF-312CB561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0C917-A669-40B3-AE53-0EF2213BE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CC5499-F466-4300-BB3D-88A3C1BBD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32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7B0F5-04B2-4D0B-A57F-0F9BCE217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0E96C-39B4-46E8-A073-96C4841A0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204528-F755-44ED-808C-277B53DFB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2071A-CD89-4068-935E-A6EAD420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3868C-932B-4C6A-9B65-4848EC190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714B5-CFA5-4530-A2EC-EF6B244C1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6B54A-E8D3-424A-ABAC-B3044619D7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52222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62B2-83B6-442E-BF16-847E56A43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79AC4F-C73E-4C99-8A6B-669503CB7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9CE1D3-D79D-4D8F-B80A-1D08303D5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344BBD-BBC7-471C-82A3-D2F964527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03F0F-F326-4A53-A833-FB5DB33FE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CF219-CC32-428F-B631-C3659C38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93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CB121-F128-4005-B9CB-120680D5F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077080-799F-4F8E-8C6A-DFEE0B5D9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D738C-03C6-482A-95F8-DDCAAEA0C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C0FE1-9F5C-4F1C-9105-29B0F5BB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03E5C-F22F-4D82-B0CA-6802D8C8B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4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834F4-44D1-4BCA-86D8-68B703B51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2285A5-9A50-4A41-9F36-0CCAD88EB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D98A8-1D92-43D3-B4EF-5970F56A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0938B-FEB5-410C-9CC7-78CADCB3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C3E54-DB01-4E22-8302-FF91F9405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4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490F2-2BBB-419E-AEE6-63D6457581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842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E48CD-3DAD-403C-9CC1-59A974D99B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368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3C6E27-3A70-4825-BDC2-07605B74F1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48420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B7B2B-299A-4997-A557-69051266D5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75335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950688-2570-44C7-A62B-B523F5E05BD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96029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99565-C464-42BD-8AF9-F6D67C1D8B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5026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F43DA-3A30-4E08-8A77-1F27AB09A2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9423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CA7EB0-B1EE-4E20-8270-D4BD067A3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3AD97D-27D0-4296-A574-2581801D1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7CA53E21-430E-41D9-8C25-8BBDED3CE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7000"/>
            <a:ext cx="14863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20B0CD3A-5DB6-428B-AF84-695ED05B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B55ADC-5EB4-4C94-94EF-E4D2D8851AC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pPr/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anose="02020603050405020304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740302-C02E-47E9-AD91-7ECD05E1D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DAA67-8EE8-42E8-8C9E-2FD07676F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34B38-C4CE-4199-9D2C-659E7934FB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692EB-2071-467A-B293-D4C124A4B058}" type="datetimeFigureOut">
              <a:rPr lang="en-US" smtClean="0"/>
              <a:t>30-Sep-24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1D7B9-D99E-4163-913C-696788FD3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4471A-9448-40CD-8E31-260040E84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FBF5-4CC2-42BA-AED4-8C73B4245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7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5C83374-434D-4F28-8ADB-40AA42CD09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90738" y="1115568"/>
            <a:ext cx="5376862" cy="838200"/>
          </a:xfrm>
        </p:spPr>
        <p:txBody>
          <a:bodyPr/>
          <a:lstStyle/>
          <a:p>
            <a:r>
              <a:rPr lang="fr-FR" altLang="en-US" sz="5400" i="1" dirty="0" err="1"/>
              <a:t>Thermodynamics</a:t>
            </a:r>
            <a:endParaRPr lang="fr-FR" altLang="en-US" sz="5400" i="1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E2D39F0-1FC9-41E6-AD05-FE511731E7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9097" y="1956816"/>
            <a:ext cx="6825587" cy="1253164"/>
          </a:xfrm>
        </p:spPr>
        <p:txBody>
          <a:bodyPr/>
          <a:lstStyle/>
          <a:p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Ch6 : Second Law</a:t>
            </a:r>
          </a:p>
          <a:p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altLang="en-US" sz="3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Carnot Cycle and Principles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D72871D-C678-495A-B035-A5CA220561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2825" y="273050"/>
            <a:ext cx="27971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Carnot Cycle</a:t>
            </a:r>
          </a:p>
        </p:txBody>
      </p:sp>
      <p:sp>
        <p:nvSpPr>
          <p:cNvPr id="826371" name="Rectangle 3">
            <a:extLst>
              <a:ext uri="{FF2B5EF4-FFF2-40B4-BE49-F238E27FC236}">
                <a16:creationId xmlns:a16="http://schemas.microsoft.com/office/drawing/2014/main" id="{7C5A0421-9746-42FE-BE3F-7C84C36AC9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8300" y="1754188"/>
            <a:ext cx="3276539" cy="1105431"/>
          </a:xfrm>
        </p:spPr>
        <p:txBody>
          <a:bodyPr/>
          <a:lstStyle/>
          <a:p>
            <a:pPr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Process 1-2 Isothermal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altLang="en-US" sz="2000" b="0" i="1" dirty="0"/>
              <a:t>T = T</a:t>
            </a:r>
            <a:r>
              <a:rPr lang="en-US" altLang="en-US" sz="2000" b="0" i="1" baseline="-25000" dirty="0"/>
              <a:t>h</a:t>
            </a:r>
            <a:endParaRPr lang="en-US" altLang="en-US" sz="2000" b="0" i="1" dirty="0"/>
          </a:p>
          <a:p>
            <a:pPr lvl="1"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|Heat added| </a:t>
            </a:r>
            <a:r>
              <a:rPr lang="en-US" altLang="en-US" sz="2000" i="1" dirty="0"/>
              <a:t>= </a:t>
            </a:r>
            <a:r>
              <a:rPr lang="en-US" altLang="en-US" sz="2000" b="0" i="1" dirty="0" err="1"/>
              <a:t>Q</a:t>
            </a:r>
            <a:r>
              <a:rPr lang="en-US" altLang="en-US" sz="2000" b="0" i="1" baseline="-25000" dirty="0" err="1"/>
              <a:t>h</a:t>
            </a:r>
            <a:endParaRPr lang="en-US" altLang="en-US" sz="2000" b="0" i="1" dirty="0"/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DC17D0D6-BDBE-4705-976E-5AF80FF0F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114800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350597F1-9DEC-445F-A3BF-1DF7FD29B2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1143000"/>
            <a:ext cx="0" cy="3124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374" name="Arc 6">
            <a:extLst>
              <a:ext uri="{FF2B5EF4-FFF2-40B4-BE49-F238E27FC236}">
                <a16:creationId xmlns:a16="http://schemas.microsoft.com/office/drawing/2014/main" id="{1942B033-D119-487D-AF10-9CE7634F3633}"/>
              </a:ext>
            </a:extLst>
          </p:cNvPr>
          <p:cNvSpPr>
            <a:spLocks/>
          </p:cNvSpPr>
          <p:nvPr/>
        </p:nvSpPr>
        <p:spPr bwMode="auto">
          <a:xfrm>
            <a:off x="6173788" y="1752600"/>
            <a:ext cx="1219200" cy="533400"/>
          </a:xfrm>
          <a:custGeom>
            <a:avLst/>
            <a:gdLst>
              <a:gd name="T0" fmla="*/ 2147483646 w 20340"/>
              <a:gd name="T1" fmla="*/ 2147483646 h 21600"/>
              <a:gd name="T2" fmla="*/ 0 w 20340"/>
              <a:gd name="T3" fmla="*/ 2147483646 h 21600"/>
              <a:gd name="T4" fmla="*/ 2147483646 w 20340"/>
              <a:gd name="T5" fmla="*/ 0 h 21600"/>
              <a:gd name="T6" fmla="*/ 0 60000 65536"/>
              <a:gd name="T7" fmla="*/ 0 60000 65536"/>
              <a:gd name="T8" fmla="*/ 0 60000 65536"/>
              <a:gd name="T9" fmla="*/ 0 w 20340"/>
              <a:gd name="T10" fmla="*/ 0 h 21600"/>
              <a:gd name="T11" fmla="*/ 20340 w 203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40" h="21600" fill="none" extrusionOk="0">
                <a:moveTo>
                  <a:pt x="20340" y="21600"/>
                </a:moveTo>
                <a:cubicBezTo>
                  <a:pt x="11212" y="21600"/>
                  <a:pt x="3070" y="15863"/>
                  <a:pt x="-1" y="7268"/>
                </a:cubicBezTo>
              </a:path>
              <a:path w="20340" h="21600" stroke="0" extrusionOk="0">
                <a:moveTo>
                  <a:pt x="20340" y="21600"/>
                </a:moveTo>
                <a:cubicBezTo>
                  <a:pt x="11212" y="21600"/>
                  <a:pt x="3070" y="15863"/>
                  <a:pt x="-1" y="7268"/>
                </a:cubicBezTo>
                <a:lnTo>
                  <a:pt x="20340" y="0"/>
                </a:lnTo>
                <a:lnTo>
                  <a:pt x="20340" y="21600"/>
                </a:lnTo>
                <a:close/>
              </a:path>
            </a:pathLst>
          </a:custGeom>
          <a:noFill/>
          <a:ln w="28575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375" name="Arc 7">
            <a:extLst>
              <a:ext uri="{FF2B5EF4-FFF2-40B4-BE49-F238E27FC236}">
                <a16:creationId xmlns:a16="http://schemas.microsoft.com/office/drawing/2014/main" id="{39E447BE-EC4D-402F-A337-F61A66F66C85}"/>
              </a:ext>
            </a:extLst>
          </p:cNvPr>
          <p:cNvSpPr>
            <a:spLocks/>
          </p:cNvSpPr>
          <p:nvPr/>
        </p:nvSpPr>
        <p:spPr bwMode="auto">
          <a:xfrm>
            <a:off x="7392988" y="2286000"/>
            <a:ext cx="914400" cy="914400"/>
          </a:xfrm>
          <a:custGeom>
            <a:avLst/>
            <a:gdLst>
              <a:gd name="T0" fmla="*/ 2147483646 w 21600"/>
              <a:gd name="T1" fmla="*/ 2147483646 h 19687"/>
              <a:gd name="T2" fmla="*/ 0 w 21600"/>
              <a:gd name="T3" fmla="*/ 0 h 19687"/>
              <a:gd name="T4" fmla="*/ 2147483646 w 21600"/>
              <a:gd name="T5" fmla="*/ 0 h 19687"/>
              <a:gd name="T6" fmla="*/ 0 60000 65536"/>
              <a:gd name="T7" fmla="*/ 0 60000 65536"/>
              <a:gd name="T8" fmla="*/ 0 60000 65536"/>
              <a:gd name="T9" fmla="*/ 0 w 21600"/>
              <a:gd name="T10" fmla="*/ 0 h 19687"/>
              <a:gd name="T11" fmla="*/ 21600 w 21600"/>
              <a:gd name="T12" fmla="*/ 19687 h 196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687" fill="none" extrusionOk="0">
                <a:moveTo>
                  <a:pt x="12712" y="19686"/>
                </a:moveTo>
                <a:cubicBezTo>
                  <a:pt x="4973" y="16193"/>
                  <a:pt x="0" y="8490"/>
                  <a:pt x="0" y="0"/>
                </a:cubicBezTo>
              </a:path>
              <a:path w="21600" h="19687" stroke="0" extrusionOk="0">
                <a:moveTo>
                  <a:pt x="12712" y="19686"/>
                </a:moveTo>
                <a:cubicBezTo>
                  <a:pt x="4973" y="16193"/>
                  <a:pt x="0" y="8490"/>
                  <a:pt x="0" y="0"/>
                </a:cubicBezTo>
                <a:lnTo>
                  <a:pt x="21600" y="0"/>
                </a:lnTo>
                <a:lnTo>
                  <a:pt x="12712" y="19686"/>
                </a:lnTo>
                <a:close/>
              </a:path>
            </a:pathLst>
          </a:custGeom>
          <a:noFill/>
          <a:ln w="28575" cap="rnd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376" name="Arc 8">
            <a:extLst>
              <a:ext uri="{FF2B5EF4-FFF2-40B4-BE49-F238E27FC236}">
                <a16:creationId xmlns:a16="http://schemas.microsoft.com/office/drawing/2014/main" id="{9099E457-D1FF-4171-B5AC-DDE47F9457CF}"/>
              </a:ext>
            </a:extLst>
          </p:cNvPr>
          <p:cNvSpPr>
            <a:spLocks/>
          </p:cNvSpPr>
          <p:nvPr/>
        </p:nvSpPr>
        <p:spPr bwMode="auto">
          <a:xfrm>
            <a:off x="6478588" y="2667000"/>
            <a:ext cx="1447800" cy="533400"/>
          </a:xfrm>
          <a:custGeom>
            <a:avLst/>
            <a:gdLst>
              <a:gd name="T0" fmla="*/ 2147483646 w 20340"/>
              <a:gd name="T1" fmla="*/ 2147483646 h 21600"/>
              <a:gd name="T2" fmla="*/ 0 w 20340"/>
              <a:gd name="T3" fmla="*/ 2147483646 h 21600"/>
              <a:gd name="T4" fmla="*/ 2147483646 w 20340"/>
              <a:gd name="T5" fmla="*/ 0 h 21600"/>
              <a:gd name="T6" fmla="*/ 0 60000 65536"/>
              <a:gd name="T7" fmla="*/ 0 60000 65536"/>
              <a:gd name="T8" fmla="*/ 0 60000 65536"/>
              <a:gd name="T9" fmla="*/ 0 w 20340"/>
              <a:gd name="T10" fmla="*/ 0 h 21600"/>
              <a:gd name="T11" fmla="*/ 20340 w 2034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40" h="21600" fill="none" extrusionOk="0">
                <a:moveTo>
                  <a:pt x="20340" y="21600"/>
                </a:moveTo>
                <a:cubicBezTo>
                  <a:pt x="11212" y="21600"/>
                  <a:pt x="3070" y="15863"/>
                  <a:pt x="-1" y="7268"/>
                </a:cubicBezTo>
              </a:path>
              <a:path w="20340" h="21600" stroke="0" extrusionOk="0">
                <a:moveTo>
                  <a:pt x="20340" y="21600"/>
                </a:moveTo>
                <a:cubicBezTo>
                  <a:pt x="11212" y="21600"/>
                  <a:pt x="3070" y="15863"/>
                  <a:pt x="-1" y="7268"/>
                </a:cubicBezTo>
                <a:lnTo>
                  <a:pt x="20340" y="0"/>
                </a:lnTo>
                <a:lnTo>
                  <a:pt x="20340" y="21600"/>
                </a:lnTo>
                <a:close/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377" name="Arc 9">
            <a:extLst>
              <a:ext uri="{FF2B5EF4-FFF2-40B4-BE49-F238E27FC236}">
                <a16:creationId xmlns:a16="http://schemas.microsoft.com/office/drawing/2014/main" id="{9D4030A4-31B8-4137-AE00-FCFD8A4997FA}"/>
              </a:ext>
            </a:extLst>
          </p:cNvPr>
          <p:cNvSpPr>
            <a:spLocks/>
          </p:cNvSpPr>
          <p:nvPr/>
        </p:nvSpPr>
        <p:spPr bwMode="auto">
          <a:xfrm>
            <a:off x="6173788" y="1905000"/>
            <a:ext cx="609600" cy="989013"/>
          </a:xfrm>
          <a:custGeom>
            <a:avLst/>
            <a:gdLst>
              <a:gd name="T0" fmla="*/ 2147483646 w 21600"/>
              <a:gd name="T1" fmla="*/ 2147483646 h 19685"/>
              <a:gd name="T2" fmla="*/ 0 w 21600"/>
              <a:gd name="T3" fmla="*/ 0 h 19685"/>
              <a:gd name="T4" fmla="*/ 2147483646 w 21600"/>
              <a:gd name="T5" fmla="*/ 0 h 19685"/>
              <a:gd name="T6" fmla="*/ 0 60000 65536"/>
              <a:gd name="T7" fmla="*/ 0 60000 65536"/>
              <a:gd name="T8" fmla="*/ 0 60000 65536"/>
              <a:gd name="T9" fmla="*/ 0 w 21600"/>
              <a:gd name="T10" fmla="*/ 0 h 19685"/>
              <a:gd name="T11" fmla="*/ 21600 w 21600"/>
              <a:gd name="T12" fmla="*/ 19685 h 196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685" fill="none" extrusionOk="0">
                <a:moveTo>
                  <a:pt x="12708" y="19684"/>
                </a:moveTo>
                <a:cubicBezTo>
                  <a:pt x="4972" y="16190"/>
                  <a:pt x="0" y="8488"/>
                  <a:pt x="0" y="0"/>
                </a:cubicBezTo>
              </a:path>
              <a:path w="21600" h="19685" stroke="0" extrusionOk="0">
                <a:moveTo>
                  <a:pt x="12708" y="19684"/>
                </a:moveTo>
                <a:cubicBezTo>
                  <a:pt x="4972" y="16190"/>
                  <a:pt x="0" y="8488"/>
                  <a:pt x="0" y="0"/>
                </a:cubicBezTo>
                <a:lnTo>
                  <a:pt x="21600" y="0"/>
                </a:lnTo>
                <a:lnTo>
                  <a:pt x="12708" y="19684"/>
                </a:lnTo>
                <a:close/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Rectangle 10">
            <a:extLst>
              <a:ext uri="{FF2B5EF4-FFF2-40B4-BE49-F238E27FC236}">
                <a16:creationId xmlns:a16="http://schemas.microsoft.com/office/drawing/2014/main" id="{61C5BFA3-9319-4CE8-B373-07E6554E4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6313" y="1044575"/>
            <a:ext cx="3206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</a:p>
        </p:txBody>
      </p:sp>
      <p:sp>
        <p:nvSpPr>
          <p:cNvPr id="34827" name="Rectangle 11">
            <a:extLst>
              <a:ext uri="{FF2B5EF4-FFF2-40B4-BE49-F238E27FC236}">
                <a16:creationId xmlns:a16="http://schemas.microsoft.com/office/drawing/2014/main" id="{091E4D4B-B5CA-43B5-BB12-9887D8885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913" y="3711575"/>
            <a:ext cx="3333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V</a:t>
            </a:r>
          </a:p>
        </p:txBody>
      </p:sp>
      <p:sp>
        <p:nvSpPr>
          <p:cNvPr id="826380" name="Rectangle 12">
            <a:extLst>
              <a:ext uri="{FF2B5EF4-FFF2-40B4-BE49-F238E27FC236}">
                <a16:creationId xmlns:a16="http://schemas.microsoft.com/office/drawing/2014/main" id="{5101E07F-477D-4033-A643-E2D7F9A82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3113" y="165417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26381" name="Rectangle 13">
            <a:extLst>
              <a:ext uri="{FF2B5EF4-FFF2-40B4-BE49-F238E27FC236}">
                <a16:creationId xmlns:a16="http://schemas.microsoft.com/office/drawing/2014/main" id="{0A80AF14-F201-4C42-ABAC-0CDFD6B57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3313" y="195897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26382" name="Rectangle 14">
            <a:extLst>
              <a:ext uri="{FF2B5EF4-FFF2-40B4-BE49-F238E27FC236}">
                <a16:creationId xmlns:a16="http://schemas.microsoft.com/office/drawing/2014/main" id="{24873187-7208-4B47-94CC-E8C49821B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0513" y="310197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826383" name="Rectangle 15">
            <a:extLst>
              <a:ext uri="{FF2B5EF4-FFF2-40B4-BE49-F238E27FC236}">
                <a16:creationId xmlns:a16="http://schemas.microsoft.com/office/drawing/2014/main" id="{1F833571-C44A-4030-9690-536CBD7B2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913" y="294957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4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02CC08E3-A51E-403F-9CBB-2385B36329A2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1349375"/>
            <a:ext cx="762000" cy="860425"/>
            <a:chOff x="4032" y="850"/>
            <a:chExt cx="480" cy="542"/>
          </a:xfrm>
        </p:grpSpPr>
        <p:sp>
          <p:nvSpPr>
            <p:cNvPr id="34857" name="Line 17">
              <a:extLst>
                <a:ext uri="{FF2B5EF4-FFF2-40B4-BE49-F238E27FC236}">
                  <a16:creationId xmlns:a16="http://schemas.microsoft.com/office/drawing/2014/main" id="{0D99D2C0-6B5D-452D-933B-56243B4406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104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Line 18">
              <a:extLst>
                <a:ext uri="{FF2B5EF4-FFF2-40B4-BE49-F238E27FC236}">
                  <a16:creationId xmlns:a16="http://schemas.microsoft.com/office/drawing/2014/main" id="{54497A94-24E7-4ECF-9BF0-D647423808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52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Line 19">
              <a:extLst>
                <a:ext uri="{FF2B5EF4-FFF2-40B4-BE49-F238E27FC236}">
                  <a16:creationId xmlns:a16="http://schemas.microsoft.com/office/drawing/2014/main" id="{17E84839-6122-4976-96A1-B6DAD985A7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200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Rectangle 20">
              <a:extLst>
                <a:ext uri="{FF2B5EF4-FFF2-40B4-BE49-F238E27FC236}">
                  <a16:creationId xmlns:a16="http://schemas.microsoft.com/office/drawing/2014/main" id="{A62A9CB4-7B2F-472B-B40E-97C38717B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850"/>
              <a:ext cx="28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h</a:t>
              </a:r>
            </a:p>
          </p:txBody>
        </p:sp>
      </p:grpSp>
      <p:grpSp>
        <p:nvGrpSpPr>
          <p:cNvPr id="3" name="Group 21">
            <a:extLst>
              <a:ext uri="{FF2B5EF4-FFF2-40B4-BE49-F238E27FC236}">
                <a16:creationId xmlns:a16="http://schemas.microsoft.com/office/drawing/2014/main" id="{34C64701-DE3A-441B-A95B-02687D4C4D80}"/>
              </a:ext>
            </a:extLst>
          </p:cNvPr>
          <p:cNvGrpSpPr>
            <a:grpSpLocks/>
          </p:cNvGrpSpPr>
          <p:nvPr/>
        </p:nvGrpSpPr>
        <p:grpSpPr bwMode="auto">
          <a:xfrm>
            <a:off x="6726238" y="3124200"/>
            <a:ext cx="817562" cy="668338"/>
            <a:chOff x="4237" y="1968"/>
            <a:chExt cx="515" cy="421"/>
          </a:xfrm>
        </p:grpSpPr>
        <p:sp>
          <p:nvSpPr>
            <p:cNvPr id="34853" name="Line 22">
              <a:extLst>
                <a:ext uri="{FF2B5EF4-FFF2-40B4-BE49-F238E27FC236}">
                  <a16:creationId xmlns:a16="http://schemas.microsoft.com/office/drawing/2014/main" id="{EBCF9785-1A86-482D-9136-37BB9DF0A7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2" y="1968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4" name="Line 23">
              <a:extLst>
                <a:ext uri="{FF2B5EF4-FFF2-40B4-BE49-F238E27FC236}">
                  <a16:creationId xmlns:a16="http://schemas.microsoft.com/office/drawing/2014/main" id="{6C8D3DF3-3C7F-486E-9DA9-DDFF8F39A2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016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Line 24">
              <a:extLst>
                <a:ext uri="{FF2B5EF4-FFF2-40B4-BE49-F238E27FC236}">
                  <a16:creationId xmlns:a16="http://schemas.microsoft.com/office/drawing/2014/main" id="{636F0E61-9751-479F-8C7E-3851D7C02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6" y="2064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6" name="Rectangle 25">
              <a:extLst>
                <a:ext uri="{FF2B5EF4-FFF2-40B4-BE49-F238E27FC236}">
                  <a16:creationId xmlns:a16="http://schemas.microsoft.com/office/drawing/2014/main" id="{CB693E0B-E6C4-492A-95F4-2ED961A43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7" y="2160"/>
              <a:ext cx="27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c</a:t>
              </a:r>
            </a:p>
          </p:txBody>
        </p:sp>
      </p:grpSp>
      <p:sp>
        <p:nvSpPr>
          <p:cNvPr id="826394" name="Rectangle 26">
            <a:extLst>
              <a:ext uri="{FF2B5EF4-FFF2-40B4-BE49-F238E27FC236}">
                <a16:creationId xmlns:a16="http://schemas.microsoft.com/office/drawing/2014/main" id="{B02B835B-0AE3-4402-B4B0-68403EFA0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513" y="2187575"/>
            <a:ext cx="81756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T = T</a:t>
            </a:r>
            <a:r>
              <a:rPr lang="en-US" altLang="en-US" baseline="-25000"/>
              <a:t>h</a:t>
            </a:r>
          </a:p>
        </p:txBody>
      </p:sp>
      <p:sp>
        <p:nvSpPr>
          <p:cNvPr id="826395" name="Rectangle 27">
            <a:extLst>
              <a:ext uri="{FF2B5EF4-FFF2-40B4-BE49-F238E27FC236}">
                <a16:creationId xmlns:a16="http://schemas.microsoft.com/office/drawing/2014/main" id="{7C24AE20-B23F-4EB4-AF3F-BAC0550D8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7513" y="2797175"/>
            <a:ext cx="79533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T = T</a:t>
            </a:r>
            <a:r>
              <a:rPr lang="en-US" altLang="en-US" baseline="-25000"/>
              <a:t>c</a:t>
            </a:r>
          </a:p>
        </p:txBody>
      </p:sp>
      <p:grpSp>
        <p:nvGrpSpPr>
          <p:cNvPr id="4" name="Group 28">
            <a:extLst>
              <a:ext uri="{FF2B5EF4-FFF2-40B4-BE49-F238E27FC236}">
                <a16:creationId xmlns:a16="http://schemas.microsoft.com/office/drawing/2014/main" id="{08526DAE-6301-4308-9847-BD704703EB7E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184400"/>
            <a:ext cx="1555750" cy="577850"/>
            <a:chOff x="3024" y="1376"/>
            <a:chExt cx="980" cy="364"/>
          </a:xfrm>
        </p:grpSpPr>
        <p:sp>
          <p:nvSpPr>
            <p:cNvPr id="34848" name="Line 29">
              <a:extLst>
                <a:ext uri="{FF2B5EF4-FFF2-40B4-BE49-F238E27FC236}">
                  <a16:creationId xmlns:a16="http://schemas.microsoft.com/office/drawing/2014/main" id="{EED45791-4C4C-41F6-A8C1-640B14208B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1" y="137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Line 30">
              <a:extLst>
                <a:ext uri="{FF2B5EF4-FFF2-40B4-BE49-F238E27FC236}">
                  <a16:creationId xmlns:a16="http://schemas.microsoft.com/office/drawing/2014/main" id="{FD2DCE26-C5F1-4E93-A892-D35EA5072D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75" y="1474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0" name="Line 31">
              <a:extLst>
                <a:ext uri="{FF2B5EF4-FFF2-40B4-BE49-F238E27FC236}">
                  <a16:creationId xmlns:a16="http://schemas.microsoft.com/office/drawing/2014/main" id="{7D361254-E8F7-4F3D-A2E2-C63D440AEB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07" y="1583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1" name="Line 32">
              <a:extLst>
                <a:ext uri="{FF2B5EF4-FFF2-40B4-BE49-F238E27FC236}">
                  <a16:creationId xmlns:a16="http://schemas.microsoft.com/office/drawing/2014/main" id="{0C283FF5-19FC-4A1A-A02C-9C58605C53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56" y="1692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Rectangle 33">
              <a:extLst>
                <a:ext uri="{FF2B5EF4-FFF2-40B4-BE49-F238E27FC236}">
                  <a16:creationId xmlns:a16="http://schemas.microsoft.com/office/drawing/2014/main" id="{AA5EE181-92FF-4026-ACBC-8DCFB856D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488"/>
              <a:ext cx="7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adiabatic</a:t>
              </a:r>
            </a:p>
          </p:txBody>
        </p:sp>
      </p:grpSp>
      <p:grpSp>
        <p:nvGrpSpPr>
          <p:cNvPr id="5" name="Group 34">
            <a:extLst>
              <a:ext uri="{FF2B5EF4-FFF2-40B4-BE49-F238E27FC236}">
                <a16:creationId xmlns:a16="http://schemas.microsoft.com/office/drawing/2014/main" id="{54F33722-5D70-4564-9667-3E4A4CB48D5C}"/>
              </a:ext>
            </a:extLst>
          </p:cNvPr>
          <p:cNvGrpSpPr>
            <a:grpSpLocks/>
          </p:cNvGrpSpPr>
          <p:nvPr/>
        </p:nvGrpSpPr>
        <p:grpSpPr bwMode="auto">
          <a:xfrm>
            <a:off x="7415213" y="2438400"/>
            <a:ext cx="1300162" cy="477838"/>
            <a:chOff x="4671" y="1536"/>
            <a:chExt cx="819" cy="301"/>
          </a:xfrm>
        </p:grpSpPr>
        <p:sp>
          <p:nvSpPr>
            <p:cNvPr id="34843" name="Line 35">
              <a:extLst>
                <a:ext uri="{FF2B5EF4-FFF2-40B4-BE49-F238E27FC236}">
                  <a16:creationId xmlns:a16="http://schemas.microsoft.com/office/drawing/2014/main" id="{79B05151-3D37-437B-B044-6C762553C2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1" y="153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4" name="Line 36">
              <a:extLst>
                <a:ext uri="{FF2B5EF4-FFF2-40B4-BE49-F238E27FC236}">
                  <a16:creationId xmlns:a16="http://schemas.microsoft.com/office/drawing/2014/main" id="{D4727A9A-DAF6-44EA-9234-844609236A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3" y="1623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Line 37">
              <a:extLst>
                <a:ext uri="{FF2B5EF4-FFF2-40B4-BE49-F238E27FC236}">
                  <a16:creationId xmlns:a16="http://schemas.microsoft.com/office/drawing/2014/main" id="{77ADC0EA-A828-4E75-A52D-F5FA848A18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6" y="1708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6" name="Line 38">
              <a:extLst>
                <a:ext uri="{FF2B5EF4-FFF2-40B4-BE49-F238E27FC236}">
                  <a16:creationId xmlns:a16="http://schemas.microsoft.com/office/drawing/2014/main" id="{2A41691B-D2E0-4C31-ADC2-0B4A72B951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86" y="1789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Rectangle 39">
              <a:extLst>
                <a:ext uri="{FF2B5EF4-FFF2-40B4-BE49-F238E27FC236}">
                  <a16:creationId xmlns:a16="http://schemas.microsoft.com/office/drawing/2014/main" id="{3EB336B0-4659-4B69-8F43-1122F0D99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584"/>
              <a:ext cx="7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adiabatic</a:t>
              </a:r>
            </a:p>
          </p:txBody>
        </p:sp>
      </p:grpSp>
      <p:sp>
        <p:nvSpPr>
          <p:cNvPr id="826408" name="Rectangle 40">
            <a:extLst>
              <a:ext uri="{FF2B5EF4-FFF2-40B4-BE49-F238E27FC236}">
                <a16:creationId xmlns:a16="http://schemas.microsoft.com/office/drawing/2014/main" id="{9999DF83-C654-4111-AB07-59B20EE6B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334000"/>
            <a:ext cx="3884911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</a:rPr>
              <a:t>Net Work </a:t>
            </a:r>
            <a:r>
              <a:rPr lang="en-US" altLang="en-US" b="0" i="0" dirty="0">
                <a:latin typeface="+mn-lt"/>
              </a:rPr>
              <a:t> |</a:t>
            </a:r>
            <a:r>
              <a:rPr lang="en-US" altLang="en-US" b="0" dirty="0">
                <a:latin typeface="+mn-lt"/>
              </a:rPr>
              <a:t>W </a:t>
            </a:r>
            <a:r>
              <a:rPr lang="en-US" altLang="en-US" b="0" i="0" dirty="0">
                <a:latin typeface="+mn-lt"/>
              </a:rPr>
              <a:t>| </a:t>
            </a:r>
            <a:r>
              <a:rPr lang="en-US" altLang="en-US" b="0" dirty="0">
                <a:latin typeface="+mn-lt"/>
              </a:rPr>
              <a:t>= </a:t>
            </a:r>
            <a:r>
              <a:rPr lang="en-US" altLang="en-US" b="0" i="0" dirty="0">
                <a:latin typeface="+mn-lt"/>
              </a:rPr>
              <a:t>|</a:t>
            </a:r>
            <a:r>
              <a:rPr lang="en-US" altLang="en-US" b="0" dirty="0" err="1">
                <a:latin typeface="+mn-lt"/>
              </a:rPr>
              <a:t>Q</a:t>
            </a:r>
            <a:r>
              <a:rPr lang="en-US" altLang="en-US" b="0" baseline="-25000" dirty="0" err="1">
                <a:latin typeface="+mn-lt"/>
              </a:rPr>
              <a:t>h</a:t>
            </a:r>
            <a:r>
              <a:rPr lang="en-US" altLang="en-US" b="0" dirty="0">
                <a:latin typeface="+mn-lt"/>
              </a:rPr>
              <a:t> </a:t>
            </a:r>
            <a:r>
              <a:rPr lang="en-US" altLang="en-US" b="0" i="0" dirty="0">
                <a:latin typeface="+mn-lt"/>
              </a:rPr>
              <a:t>| </a:t>
            </a:r>
            <a:r>
              <a:rPr lang="en-US" altLang="en-US" b="0" dirty="0">
                <a:latin typeface="+mn-lt"/>
              </a:rPr>
              <a:t>- </a:t>
            </a:r>
            <a:r>
              <a:rPr lang="en-US" altLang="en-US" b="0" i="0" dirty="0">
                <a:latin typeface="+mn-lt"/>
              </a:rPr>
              <a:t>| </a:t>
            </a:r>
            <a:r>
              <a:rPr lang="en-US" altLang="en-US" b="0" dirty="0">
                <a:latin typeface="+mn-lt"/>
              </a:rPr>
              <a:t>Q</a:t>
            </a:r>
            <a:r>
              <a:rPr lang="en-US" altLang="en-US" b="0" baseline="-25000" dirty="0">
                <a:latin typeface="+mn-lt"/>
              </a:rPr>
              <a:t>c</a:t>
            </a:r>
            <a:r>
              <a:rPr lang="en-US" altLang="en-US" b="0" i="0" dirty="0">
                <a:latin typeface="+mn-lt"/>
              </a:rPr>
              <a:t> </a:t>
            </a:r>
            <a:r>
              <a:rPr lang="en-US" altLang="en-US" i="0" dirty="0"/>
              <a:t>|</a:t>
            </a:r>
            <a:endParaRPr lang="en-US" altLang="en-US" dirty="0"/>
          </a:p>
        </p:txBody>
      </p:sp>
      <p:sp>
        <p:nvSpPr>
          <p:cNvPr id="34839" name="Rectangle 41">
            <a:extLst>
              <a:ext uri="{FF2B5EF4-FFF2-40B4-BE49-F238E27FC236}">
                <a16:creationId xmlns:a16="http://schemas.microsoft.com/office/drawing/2014/main" id="{45EEF5EC-A9DC-42F6-9344-C33A1771B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688" y="1071563"/>
            <a:ext cx="20224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Reversible Cycle</a:t>
            </a:r>
          </a:p>
        </p:txBody>
      </p:sp>
      <p:sp>
        <p:nvSpPr>
          <p:cNvPr id="826410" name="Rectangle 42">
            <a:extLst>
              <a:ext uri="{FF2B5EF4-FFF2-40B4-BE49-F238E27FC236}">
                <a16:creationId xmlns:a16="http://schemas.microsoft.com/office/drawing/2014/main" id="{3F106DF0-8FF4-469C-991B-E1A2B92D2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124200"/>
            <a:ext cx="28416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1800" i="0" u="sng" dirty="0">
                <a:latin typeface="Arial" panose="020B0604020202020204" pitchFamily="34" charset="0"/>
                <a:cs typeface="Arial" panose="020B0604020202020204" pitchFamily="34" charset="0"/>
              </a:rPr>
              <a:t>Process 2-3 Adiabatic</a:t>
            </a:r>
            <a:endParaRPr lang="en-US" altLang="en-US" sz="18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Heat  = 0</a:t>
            </a:r>
          </a:p>
        </p:txBody>
      </p:sp>
      <p:sp>
        <p:nvSpPr>
          <p:cNvPr id="826411" name="Rectangle 43">
            <a:extLst>
              <a:ext uri="{FF2B5EF4-FFF2-40B4-BE49-F238E27FC236}">
                <a16:creationId xmlns:a16="http://schemas.microsoft.com/office/drawing/2014/main" id="{55724E16-678B-4634-9047-BF87A9F28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962400"/>
            <a:ext cx="2997616" cy="1225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1800" i="0" u="sng" dirty="0">
                <a:latin typeface="Arial" panose="020B0604020202020204" pitchFamily="34" charset="0"/>
                <a:cs typeface="Arial" panose="020B0604020202020204" pitchFamily="34" charset="0"/>
              </a:rPr>
              <a:t>Process 3-4 Isothermal</a:t>
            </a:r>
            <a:endParaRPr lang="en-US" altLang="en-US" sz="18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altLang="en-US" sz="1800" b="0" dirty="0"/>
              <a:t>T = T</a:t>
            </a:r>
            <a:r>
              <a:rPr lang="en-US" altLang="en-US" sz="2400" b="0" baseline="-25000" dirty="0"/>
              <a:t>c</a:t>
            </a:r>
            <a:endParaRPr lang="en-US" altLang="en-US" sz="1800" b="0" dirty="0"/>
          </a:p>
          <a:p>
            <a:pPr lvl="1"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|Heat rejected| </a:t>
            </a:r>
            <a:r>
              <a:rPr lang="en-US" altLang="en-US" sz="1800" dirty="0"/>
              <a:t>= </a:t>
            </a:r>
            <a:r>
              <a:rPr lang="en-US" altLang="en-US" sz="1800" b="0" dirty="0"/>
              <a:t>Q</a:t>
            </a:r>
            <a:r>
              <a:rPr lang="en-US" altLang="en-US" sz="2400" b="0" baseline="-25000" dirty="0"/>
              <a:t>c</a:t>
            </a:r>
            <a:endParaRPr lang="en-US" altLang="en-US" sz="1800" b="0" dirty="0"/>
          </a:p>
        </p:txBody>
      </p:sp>
      <p:sp>
        <p:nvSpPr>
          <p:cNvPr id="826412" name="Rectangle 44">
            <a:extLst>
              <a:ext uri="{FF2B5EF4-FFF2-40B4-BE49-F238E27FC236}">
                <a16:creationId xmlns:a16="http://schemas.microsoft.com/office/drawing/2014/main" id="{D448452E-9737-4A4F-90B1-F6495A264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53050"/>
            <a:ext cx="28416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1800" i="0" u="sng">
                <a:latin typeface="Arial" panose="020B0604020202020204" pitchFamily="34" charset="0"/>
                <a:cs typeface="Arial" panose="020B0604020202020204" pitchFamily="34" charset="0"/>
              </a:rPr>
              <a:t>Process 4-1 Adiabatic</a:t>
            </a:r>
            <a:endParaRPr lang="en-US" altLang="en-US" sz="1800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Heat = 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26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6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6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6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2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82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82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82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26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26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6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6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82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26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26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6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6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26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2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2" dur="500"/>
                                        <p:tgtEl>
                                          <p:spTgt spid="82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6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6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26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26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2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2" dur="500"/>
                                        <p:tgtEl>
                                          <p:spTgt spid="82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82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1" grpId="0" build="p"/>
      <p:bldP spid="826380" grpId="0"/>
      <p:bldP spid="826380" grpId="1"/>
      <p:bldP spid="826381" grpId="0"/>
      <p:bldP spid="826382" grpId="0"/>
      <p:bldP spid="826383" grpId="0"/>
      <p:bldP spid="826394" grpId="0"/>
      <p:bldP spid="826395" grpId="0"/>
      <p:bldP spid="826408" grpId="0"/>
      <p:bldP spid="826410" grpId="0"/>
      <p:bldP spid="826411" grpId="0"/>
      <p:bldP spid="8264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88C9B4B7-0BB5-4555-9E0E-5E0DA94BA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4525" y="273050"/>
            <a:ext cx="60737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Carnot Cycle for a perfect gas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16843A8-AC41-46B8-92AD-BD128D778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1038225"/>
            <a:ext cx="26733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For a perfect gas: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>
                <a:latin typeface="+mn-lt"/>
              </a:rPr>
              <a:t>PV = m R T;  </a:t>
            </a:r>
            <a:r>
              <a:rPr lang="en-US" altLang="en-US" sz="1800" b="0" dirty="0" err="1">
                <a:latin typeface="+mn-lt"/>
              </a:rPr>
              <a:t>dU</a:t>
            </a:r>
            <a:r>
              <a:rPr lang="en-US" altLang="en-US" sz="1800" b="0" dirty="0">
                <a:latin typeface="+mn-lt"/>
              </a:rPr>
              <a:t> = mc</a:t>
            </a:r>
            <a:r>
              <a:rPr lang="en-US" altLang="en-US" sz="1800" b="0" baseline="-25000" dirty="0">
                <a:latin typeface="+mn-lt"/>
              </a:rPr>
              <a:t>v</a:t>
            </a:r>
            <a:r>
              <a:rPr lang="en-US" altLang="en-US" sz="1800" b="0" dirty="0">
                <a:latin typeface="+mn-lt"/>
              </a:rPr>
              <a:t> dT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BB23EB6E-3AE4-429C-B396-E506672D5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1947863"/>
            <a:ext cx="3225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 dirty="0">
                <a:latin typeface="Arial" panose="020B0604020202020204" pitchFamily="34" charset="0"/>
                <a:cs typeface="Arial" panose="020B0604020202020204" pitchFamily="34" charset="0"/>
              </a:rPr>
              <a:t>Process 1 - 2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|</a:t>
            </a:r>
            <a:r>
              <a:rPr lang="en-US" altLang="en-US" sz="1800" b="0" dirty="0" err="1"/>
              <a:t>Q</a:t>
            </a:r>
            <a:r>
              <a:rPr lang="en-US" altLang="en-US" b="0" baseline="-25000" dirty="0" err="1"/>
              <a:t>h</a:t>
            </a:r>
            <a:r>
              <a:rPr lang="en-US" altLang="en-US" sz="1800" b="0" dirty="0"/>
              <a:t>| = |W</a:t>
            </a:r>
            <a:r>
              <a:rPr lang="en-US" altLang="en-US" b="0" baseline="-25000" dirty="0"/>
              <a:t>12</a:t>
            </a:r>
            <a:r>
              <a:rPr lang="en-US" altLang="en-US" sz="1800" b="0" dirty="0"/>
              <a:t>| = </a:t>
            </a:r>
            <a:r>
              <a:rPr lang="en-US" altLang="en-US" sz="1800" b="0" dirty="0" err="1"/>
              <a:t>mR</a:t>
            </a:r>
            <a:r>
              <a:rPr lang="en-US" altLang="en-US" sz="1800" b="0" dirty="0"/>
              <a:t> T</a:t>
            </a:r>
            <a:r>
              <a:rPr lang="en-US" altLang="en-US" b="0" baseline="-25000" dirty="0"/>
              <a:t>h</a:t>
            </a:r>
            <a:r>
              <a:rPr lang="en-US" altLang="en-US" sz="1800" b="0" dirty="0"/>
              <a:t> ln </a:t>
            </a:r>
            <a:r>
              <a:rPr lang="en-US" altLang="en-US" sz="1800" b="0" i="0" dirty="0"/>
              <a:t>(</a:t>
            </a:r>
            <a:r>
              <a:rPr lang="en-US" altLang="en-US" sz="1800" b="0" dirty="0"/>
              <a:t>V</a:t>
            </a:r>
            <a:r>
              <a:rPr lang="en-US" altLang="en-US" b="0" baseline="-25000" dirty="0"/>
              <a:t>2</a:t>
            </a:r>
            <a:r>
              <a:rPr lang="en-US" altLang="en-US" sz="1800" b="0" dirty="0"/>
              <a:t>/V</a:t>
            </a:r>
            <a:r>
              <a:rPr lang="en-US" altLang="en-US" b="0" baseline="-25000" dirty="0"/>
              <a:t>1</a:t>
            </a:r>
            <a:r>
              <a:rPr lang="en-US" altLang="en-US" sz="1800" b="0" i="0" dirty="0"/>
              <a:t>)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1AA2B1F7-2D4B-4D4D-AB3C-4135C7568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652713"/>
            <a:ext cx="31813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u="sng" dirty="0">
                <a:latin typeface="Arial" panose="020B0604020202020204" pitchFamily="34" charset="0"/>
                <a:cs typeface="Arial" panose="020B0604020202020204" pitchFamily="34" charset="0"/>
              </a:rPr>
              <a:t>Process 3 - 4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|</a:t>
            </a:r>
            <a:r>
              <a:rPr lang="en-US" altLang="en-US" sz="1800" b="0" dirty="0"/>
              <a:t>Q</a:t>
            </a:r>
            <a:r>
              <a:rPr lang="en-US" altLang="en-US" b="0" baseline="-25000" dirty="0"/>
              <a:t>c</a:t>
            </a:r>
            <a:r>
              <a:rPr lang="en-US" altLang="en-US" sz="1800" b="0" dirty="0"/>
              <a:t>| = |W</a:t>
            </a:r>
            <a:r>
              <a:rPr lang="en-US" altLang="en-US" b="0" baseline="-25000" dirty="0"/>
              <a:t>34</a:t>
            </a:r>
            <a:r>
              <a:rPr lang="en-US" altLang="en-US" sz="1800" b="0" dirty="0"/>
              <a:t>| = </a:t>
            </a:r>
            <a:r>
              <a:rPr lang="en-US" altLang="en-US" sz="1800" b="0" dirty="0" err="1"/>
              <a:t>mR</a:t>
            </a:r>
            <a:r>
              <a:rPr lang="en-US" altLang="en-US" sz="1800" b="0" dirty="0"/>
              <a:t> T</a:t>
            </a:r>
            <a:r>
              <a:rPr lang="en-US" altLang="en-US" b="0" baseline="-25000" dirty="0"/>
              <a:t>c</a:t>
            </a:r>
            <a:r>
              <a:rPr lang="en-US" altLang="en-US" sz="1800" b="0" dirty="0"/>
              <a:t> ln </a:t>
            </a:r>
            <a:r>
              <a:rPr lang="en-US" altLang="en-US" sz="1800" b="0" i="0" dirty="0"/>
              <a:t>(</a:t>
            </a:r>
            <a:r>
              <a:rPr lang="en-US" altLang="en-US" sz="1800" b="0" dirty="0"/>
              <a:t>V</a:t>
            </a:r>
            <a:r>
              <a:rPr lang="en-US" altLang="en-US" b="0" baseline="-25000" dirty="0"/>
              <a:t>3</a:t>
            </a:r>
            <a:r>
              <a:rPr lang="en-US" altLang="en-US" sz="1800" b="0" dirty="0"/>
              <a:t>/V</a:t>
            </a:r>
            <a:r>
              <a:rPr lang="en-US" altLang="en-US" b="0" baseline="-25000" dirty="0"/>
              <a:t>4</a:t>
            </a:r>
            <a:r>
              <a:rPr lang="en-US" altLang="en-US" sz="1800" b="0" i="0" dirty="0"/>
              <a:t>)</a:t>
            </a:r>
          </a:p>
        </p:txBody>
      </p:sp>
      <p:sp>
        <p:nvSpPr>
          <p:cNvPr id="828422" name="AutoShape 6">
            <a:extLst>
              <a:ext uri="{FF2B5EF4-FFF2-40B4-BE49-F238E27FC236}">
                <a16:creationId xmlns:a16="http://schemas.microsoft.com/office/drawing/2014/main" id="{55BD2C9D-F74F-4619-B7FF-A36EFACC5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135438"/>
            <a:ext cx="444500" cy="139700"/>
          </a:xfrm>
          <a:prstGeom prst="rightArrow">
            <a:avLst>
              <a:gd name="adj1" fmla="val 50000"/>
              <a:gd name="adj2" fmla="val 15910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8423" name="Rectangle 7">
            <a:extLst>
              <a:ext uri="{FF2B5EF4-FFF2-40B4-BE49-F238E27FC236}">
                <a16:creationId xmlns:a16="http://schemas.microsoft.com/office/drawing/2014/main" id="{E538DCB0-65E7-49FF-AE9B-2F94DC940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025900"/>
            <a:ext cx="4068763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>
                <a:latin typeface="Symbol" panose="05050102010706020507" pitchFamily="18" charset="2"/>
                <a:cs typeface="Arial" panose="020B0604020202020204" pitchFamily="34" charset="0"/>
              </a:rPr>
              <a:t>h</a:t>
            </a:r>
            <a:r>
              <a:rPr lang="en-US" alt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0" dirty="0"/>
              <a:t>= </a:t>
            </a:r>
            <a:r>
              <a:rPr lang="en-US" altLang="en-US" sz="1800" b="0" i="0" dirty="0"/>
              <a:t>1</a:t>
            </a:r>
            <a:r>
              <a:rPr lang="en-US" altLang="en-US" sz="1800" b="0" dirty="0"/>
              <a:t> – </a:t>
            </a:r>
            <a:r>
              <a:rPr lang="en-US" altLang="en-US" sz="1800" b="0" i="0" dirty="0"/>
              <a:t>(</a:t>
            </a:r>
            <a:r>
              <a:rPr lang="en-US" altLang="en-US" sz="1800" b="0" dirty="0"/>
              <a:t>T</a:t>
            </a:r>
            <a:r>
              <a:rPr lang="en-US" altLang="en-US" b="0" baseline="-25000" dirty="0"/>
              <a:t>c</a:t>
            </a:r>
            <a:r>
              <a:rPr lang="en-US" altLang="en-US" sz="1800" b="0" dirty="0"/>
              <a:t> /T</a:t>
            </a:r>
            <a:r>
              <a:rPr lang="en-US" altLang="en-US" b="0" baseline="-25000" dirty="0"/>
              <a:t>h</a:t>
            </a:r>
            <a:r>
              <a:rPr lang="en-US" altLang="en-US" sz="1800" b="0" dirty="0"/>
              <a:t> </a:t>
            </a:r>
            <a:r>
              <a:rPr lang="en-US" altLang="en-US" sz="1800" b="0" i="0" dirty="0"/>
              <a:t>)</a:t>
            </a:r>
            <a:r>
              <a:rPr lang="en-US" altLang="en-US" sz="1800" b="0" dirty="0"/>
              <a:t> </a:t>
            </a:r>
            <a:r>
              <a:rPr lang="en-US" altLang="en-US" sz="1800" b="0" i="0" dirty="0"/>
              <a:t>[</a:t>
            </a:r>
            <a:r>
              <a:rPr lang="en-US" altLang="en-US" sz="1800" b="0" dirty="0"/>
              <a:t>ln </a:t>
            </a:r>
            <a:r>
              <a:rPr lang="en-US" altLang="en-US" sz="1800" b="0" i="0" dirty="0"/>
              <a:t>(</a:t>
            </a:r>
            <a:r>
              <a:rPr lang="en-US" altLang="en-US" sz="1800" b="0" dirty="0"/>
              <a:t>V</a:t>
            </a:r>
            <a:r>
              <a:rPr lang="en-US" altLang="en-US" b="0" baseline="-25000" dirty="0"/>
              <a:t>3</a:t>
            </a:r>
            <a:r>
              <a:rPr lang="en-US" altLang="en-US" sz="1800" b="0" dirty="0"/>
              <a:t>/V</a:t>
            </a:r>
            <a:r>
              <a:rPr lang="en-US" altLang="en-US" b="0" baseline="-25000" dirty="0"/>
              <a:t>4</a:t>
            </a:r>
            <a:r>
              <a:rPr lang="en-US" altLang="en-US" sz="1800" b="0" i="0" dirty="0"/>
              <a:t>)</a:t>
            </a:r>
            <a:r>
              <a:rPr lang="en-US" altLang="en-US" sz="1800" b="0" dirty="0"/>
              <a:t> / ln </a:t>
            </a:r>
            <a:r>
              <a:rPr lang="en-US" altLang="en-US" sz="1800" b="0" i="0" dirty="0"/>
              <a:t>(</a:t>
            </a:r>
            <a:r>
              <a:rPr lang="en-US" altLang="en-US" sz="1800" b="0" dirty="0"/>
              <a:t>V</a:t>
            </a:r>
            <a:r>
              <a:rPr lang="en-US" altLang="en-US" b="0" baseline="-25000" dirty="0"/>
              <a:t>2</a:t>
            </a:r>
            <a:r>
              <a:rPr lang="en-US" altLang="en-US" sz="1800" b="0" dirty="0"/>
              <a:t>/V</a:t>
            </a:r>
            <a:r>
              <a:rPr lang="en-US" altLang="en-US" b="0" baseline="-25000" dirty="0"/>
              <a:t>1</a:t>
            </a:r>
            <a:r>
              <a:rPr lang="en-US" altLang="en-US" sz="1800" b="0" i="0" dirty="0"/>
              <a:t>)]</a:t>
            </a:r>
          </a:p>
        </p:txBody>
      </p:sp>
      <p:sp>
        <p:nvSpPr>
          <p:cNvPr id="828424" name="Rectangle 8">
            <a:extLst>
              <a:ext uri="{FF2B5EF4-FFF2-40B4-BE49-F238E27FC236}">
                <a16:creationId xmlns:a16="http://schemas.microsoft.com/office/drawing/2014/main" id="{924A9870-0ACC-4787-AD96-6EDC37601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" y="4662488"/>
            <a:ext cx="28733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For adiabatic processes:</a:t>
            </a:r>
          </a:p>
        </p:txBody>
      </p:sp>
      <p:sp>
        <p:nvSpPr>
          <p:cNvPr id="828425" name="Rectangle 9">
            <a:extLst>
              <a:ext uri="{FF2B5EF4-FFF2-40B4-BE49-F238E27FC236}">
                <a16:creationId xmlns:a16="http://schemas.microsoft.com/office/drawing/2014/main" id="{2C17CE1C-8500-438A-96B5-7DE6B9FAC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5580063"/>
            <a:ext cx="18542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/>
              <a:t>V</a:t>
            </a:r>
            <a:r>
              <a:rPr lang="en-US" altLang="en-US" b="0" baseline="-25000" dirty="0"/>
              <a:t>3</a:t>
            </a:r>
            <a:r>
              <a:rPr lang="en-US" altLang="en-US" sz="1800" b="0" dirty="0"/>
              <a:t> / V</a:t>
            </a:r>
            <a:r>
              <a:rPr lang="en-US" altLang="en-US" b="0" baseline="-25000" dirty="0"/>
              <a:t>4</a:t>
            </a:r>
            <a:r>
              <a:rPr lang="en-US" altLang="en-US" sz="1800" b="0" dirty="0"/>
              <a:t>  = V</a:t>
            </a:r>
            <a:r>
              <a:rPr lang="en-US" altLang="en-US" b="0" baseline="-25000" dirty="0"/>
              <a:t>2</a:t>
            </a:r>
            <a:r>
              <a:rPr lang="en-US" altLang="en-US" sz="1800" b="0" dirty="0"/>
              <a:t> / V</a:t>
            </a:r>
            <a:r>
              <a:rPr lang="en-US" altLang="en-US" b="0" baseline="-25000" dirty="0"/>
              <a:t>1</a:t>
            </a:r>
          </a:p>
        </p:txBody>
      </p:sp>
      <p:sp>
        <p:nvSpPr>
          <p:cNvPr id="828426" name="AutoShape 10">
            <a:extLst>
              <a:ext uri="{FF2B5EF4-FFF2-40B4-BE49-F238E27FC236}">
                <a16:creationId xmlns:a16="http://schemas.microsoft.com/office/drawing/2014/main" id="{5366B3D6-59BC-4645-B20E-22651793D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5738813"/>
            <a:ext cx="368300" cy="139700"/>
          </a:xfrm>
          <a:prstGeom prst="rightArrow">
            <a:avLst>
              <a:gd name="adj1" fmla="val 50000"/>
              <a:gd name="adj2" fmla="val 13183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8427" name="AutoShape 11">
            <a:extLst>
              <a:ext uri="{FF2B5EF4-FFF2-40B4-BE49-F238E27FC236}">
                <a16:creationId xmlns:a16="http://schemas.microsoft.com/office/drawing/2014/main" id="{800FA4B2-66FD-430F-A2B6-378A09C07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0138" y="5672138"/>
            <a:ext cx="444500" cy="139700"/>
          </a:xfrm>
          <a:prstGeom prst="rightArrow">
            <a:avLst>
              <a:gd name="adj1" fmla="val 50000"/>
              <a:gd name="adj2" fmla="val 159106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8428" name="Rectangle 12">
            <a:extLst>
              <a:ext uri="{FF2B5EF4-FFF2-40B4-BE49-F238E27FC236}">
                <a16:creationId xmlns:a16="http://schemas.microsoft.com/office/drawing/2014/main" id="{111A656C-646E-4BCF-A86B-8F6C269D6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538" y="5562600"/>
            <a:ext cx="1490662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latin typeface="Symbol" panose="05050102010706020507" pitchFamily="18" charset="2"/>
                <a:cs typeface="Arial" panose="020B0604020202020204" pitchFamily="34" charset="0"/>
              </a:rPr>
              <a:t>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/>
              <a:t>= </a:t>
            </a:r>
            <a:r>
              <a:rPr lang="en-US" altLang="en-US" sz="1800" i="0" dirty="0"/>
              <a:t>1</a:t>
            </a:r>
            <a:r>
              <a:rPr lang="en-US" altLang="en-US" sz="1800" dirty="0"/>
              <a:t> - T</a:t>
            </a:r>
            <a:r>
              <a:rPr lang="en-US" altLang="en-US" baseline="-25000" dirty="0"/>
              <a:t>c</a:t>
            </a:r>
            <a:r>
              <a:rPr lang="en-US" altLang="en-US" sz="1800" dirty="0"/>
              <a:t> /T</a:t>
            </a:r>
            <a:r>
              <a:rPr lang="en-US" altLang="en-US" baseline="-25000" dirty="0"/>
              <a:t>h</a:t>
            </a:r>
          </a:p>
        </p:txBody>
      </p:sp>
      <p:grpSp>
        <p:nvGrpSpPr>
          <p:cNvPr id="36877" name="Group 13">
            <a:extLst>
              <a:ext uri="{FF2B5EF4-FFF2-40B4-BE49-F238E27FC236}">
                <a16:creationId xmlns:a16="http://schemas.microsoft.com/office/drawing/2014/main" id="{07395CDF-DCC3-4482-A124-55E522E5DBDE}"/>
              </a:ext>
            </a:extLst>
          </p:cNvPr>
          <p:cNvGrpSpPr>
            <a:grpSpLocks/>
          </p:cNvGrpSpPr>
          <p:nvPr/>
        </p:nvGrpSpPr>
        <p:grpSpPr bwMode="auto">
          <a:xfrm>
            <a:off x="4862513" y="1044575"/>
            <a:ext cx="4967287" cy="3222625"/>
            <a:chOff x="2880" y="658"/>
            <a:chExt cx="3129" cy="2030"/>
          </a:xfrm>
        </p:grpSpPr>
        <p:sp>
          <p:nvSpPr>
            <p:cNvPr id="36883" name="Line 14">
              <a:extLst>
                <a:ext uri="{FF2B5EF4-FFF2-40B4-BE49-F238E27FC236}">
                  <a16:creationId xmlns:a16="http://schemas.microsoft.com/office/drawing/2014/main" id="{7B75C701-898C-43C9-81A5-4C17A7649D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592"/>
              <a:ext cx="30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5">
              <a:extLst>
                <a:ext uri="{FF2B5EF4-FFF2-40B4-BE49-F238E27FC236}">
                  <a16:creationId xmlns:a16="http://schemas.microsoft.com/office/drawing/2014/main" id="{E841AB30-8842-418E-8B4C-F666E2D3E1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720"/>
              <a:ext cx="0" cy="19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885" name="Group 16">
              <a:extLst>
                <a:ext uri="{FF2B5EF4-FFF2-40B4-BE49-F238E27FC236}">
                  <a16:creationId xmlns:a16="http://schemas.microsoft.com/office/drawing/2014/main" id="{22CD3CC7-6AC0-474E-BB8F-2600A1FF87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89" y="1104"/>
              <a:ext cx="1344" cy="912"/>
              <a:chOff x="3889" y="1104"/>
              <a:chExt cx="1344" cy="912"/>
            </a:xfrm>
          </p:grpSpPr>
          <p:sp>
            <p:nvSpPr>
              <p:cNvPr id="36912" name="Arc 17">
                <a:extLst>
                  <a:ext uri="{FF2B5EF4-FFF2-40B4-BE49-F238E27FC236}">
                    <a16:creationId xmlns:a16="http://schemas.microsoft.com/office/drawing/2014/main" id="{A2C2C65A-B3D0-4092-BA6F-8C9F89D39F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9" y="1104"/>
                <a:ext cx="768" cy="336"/>
              </a:xfrm>
              <a:custGeom>
                <a:avLst/>
                <a:gdLst>
                  <a:gd name="T0" fmla="*/ 0 w 20340"/>
                  <a:gd name="T1" fmla="*/ 0 h 21600"/>
                  <a:gd name="T2" fmla="*/ 0 w 20340"/>
                  <a:gd name="T3" fmla="*/ 0 h 21600"/>
                  <a:gd name="T4" fmla="*/ 0 w 2034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340"/>
                  <a:gd name="T10" fmla="*/ 0 h 21600"/>
                  <a:gd name="T11" fmla="*/ 20340 w 2034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340" h="21600" fill="none" extrusionOk="0">
                    <a:moveTo>
                      <a:pt x="20340" y="21600"/>
                    </a:moveTo>
                    <a:cubicBezTo>
                      <a:pt x="11212" y="21600"/>
                      <a:pt x="3070" y="15863"/>
                      <a:pt x="-1" y="7268"/>
                    </a:cubicBezTo>
                  </a:path>
                  <a:path w="20340" h="21600" stroke="0" extrusionOk="0">
                    <a:moveTo>
                      <a:pt x="20340" y="21600"/>
                    </a:moveTo>
                    <a:cubicBezTo>
                      <a:pt x="11212" y="21600"/>
                      <a:pt x="3070" y="15863"/>
                      <a:pt x="-1" y="7268"/>
                    </a:cubicBezTo>
                    <a:lnTo>
                      <a:pt x="20340" y="0"/>
                    </a:lnTo>
                    <a:lnTo>
                      <a:pt x="20340" y="21600"/>
                    </a:lnTo>
                    <a:close/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3" name="Arc 18">
                <a:extLst>
                  <a:ext uri="{FF2B5EF4-FFF2-40B4-BE49-F238E27FC236}">
                    <a16:creationId xmlns:a16="http://schemas.microsoft.com/office/drawing/2014/main" id="{742C6B53-7AA3-4107-A9F0-4057635379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7" y="1440"/>
                <a:ext cx="576" cy="576"/>
              </a:xfrm>
              <a:custGeom>
                <a:avLst/>
                <a:gdLst>
                  <a:gd name="T0" fmla="*/ 0 w 21600"/>
                  <a:gd name="T1" fmla="*/ 0 h 19687"/>
                  <a:gd name="T2" fmla="*/ 0 w 21600"/>
                  <a:gd name="T3" fmla="*/ 0 h 19687"/>
                  <a:gd name="T4" fmla="*/ 0 w 21600"/>
                  <a:gd name="T5" fmla="*/ 0 h 1968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9687"/>
                  <a:gd name="T11" fmla="*/ 21600 w 21600"/>
                  <a:gd name="T12" fmla="*/ 19687 h 1968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9687" fill="none" extrusionOk="0">
                    <a:moveTo>
                      <a:pt x="12712" y="19686"/>
                    </a:moveTo>
                    <a:cubicBezTo>
                      <a:pt x="4973" y="16193"/>
                      <a:pt x="0" y="8490"/>
                      <a:pt x="0" y="0"/>
                    </a:cubicBezTo>
                  </a:path>
                  <a:path w="21600" h="19687" stroke="0" extrusionOk="0">
                    <a:moveTo>
                      <a:pt x="12712" y="19686"/>
                    </a:moveTo>
                    <a:cubicBezTo>
                      <a:pt x="4973" y="16193"/>
                      <a:pt x="0" y="8490"/>
                      <a:pt x="0" y="0"/>
                    </a:cubicBezTo>
                    <a:lnTo>
                      <a:pt x="21600" y="0"/>
                    </a:lnTo>
                    <a:lnTo>
                      <a:pt x="12712" y="19686"/>
                    </a:lnTo>
                    <a:close/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4" name="Arc 19">
                <a:extLst>
                  <a:ext uri="{FF2B5EF4-FFF2-40B4-BE49-F238E27FC236}">
                    <a16:creationId xmlns:a16="http://schemas.microsoft.com/office/drawing/2014/main" id="{7B902254-7E9C-4EF0-A153-D5DD096EE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1" y="1680"/>
                <a:ext cx="912" cy="336"/>
              </a:xfrm>
              <a:custGeom>
                <a:avLst/>
                <a:gdLst>
                  <a:gd name="T0" fmla="*/ 0 w 20340"/>
                  <a:gd name="T1" fmla="*/ 0 h 21600"/>
                  <a:gd name="T2" fmla="*/ 0 w 20340"/>
                  <a:gd name="T3" fmla="*/ 0 h 21600"/>
                  <a:gd name="T4" fmla="*/ 0 w 2034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0340"/>
                  <a:gd name="T10" fmla="*/ 0 h 21600"/>
                  <a:gd name="T11" fmla="*/ 20340 w 2034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340" h="21600" fill="none" extrusionOk="0">
                    <a:moveTo>
                      <a:pt x="20340" y="21600"/>
                    </a:moveTo>
                    <a:cubicBezTo>
                      <a:pt x="11212" y="21600"/>
                      <a:pt x="3070" y="15863"/>
                      <a:pt x="-1" y="7268"/>
                    </a:cubicBezTo>
                  </a:path>
                  <a:path w="20340" h="21600" stroke="0" extrusionOk="0">
                    <a:moveTo>
                      <a:pt x="20340" y="21600"/>
                    </a:moveTo>
                    <a:cubicBezTo>
                      <a:pt x="11212" y="21600"/>
                      <a:pt x="3070" y="15863"/>
                      <a:pt x="-1" y="7268"/>
                    </a:cubicBezTo>
                    <a:lnTo>
                      <a:pt x="20340" y="0"/>
                    </a:lnTo>
                    <a:lnTo>
                      <a:pt x="20340" y="21600"/>
                    </a:lnTo>
                    <a:close/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5" name="Arc 20">
                <a:extLst>
                  <a:ext uri="{FF2B5EF4-FFF2-40B4-BE49-F238E27FC236}">
                    <a16:creationId xmlns:a16="http://schemas.microsoft.com/office/drawing/2014/main" id="{DFDCF277-D43A-48D8-966B-A77F9E263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9" y="1200"/>
                <a:ext cx="384" cy="623"/>
              </a:xfrm>
              <a:custGeom>
                <a:avLst/>
                <a:gdLst>
                  <a:gd name="T0" fmla="*/ 0 w 21600"/>
                  <a:gd name="T1" fmla="*/ 0 h 19685"/>
                  <a:gd name="T2" fmla="*/ 0 w 21600"/>
                  <a:gd name="T3" fmla="*/ 0 h 19685"/>
                  <a:gd name="T4" fmla="*/ 0 w 21600"/>
                  <a:gd name="T5" fmla="*/ 0 h 1968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19685"/>
                  <a:gd name="T11" fmla="*/ 21600 w 21600"/>
                  <a:gd name="T12" fmla="*/ 19685 h 196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19685" fill="none" extrusionOk="0">
                    <a:moveTo>
                      <a:pt x="12708" y="19684"/>
                    </a:moveTo>
                    <a:cubicBezTo>
                      <a:pt x="4972" y="16190"/>
                      <a:pt x="0" y="8488"/>
                      <a:pt x="0" y="0"/>
                    </a:cubicBezTo>
                  </a:path>
                  <a:path w="21600" h="19685" stroke="0" extrusionOk="0">
                    <a:moveTo>
                      <a:pt x="12708" y="19684"/>
                    </a:moveTo>
                    <a:cubicBezTo>
                      <a:pt x="4972" y="16190"/>
                      <a:pt x="0" y="8488"/>
                      <a:pt x="0" y="0"/>
                    </a:cubicBezTo>
                    <a:lnTo>
                      <a:pt x="21600" y="0"/>
                    </a:lnTo>
                    <a:lnTo>
                      <a:pt x="12708" y="19684"/>
                    </a:lnTo>
                    <a:close/>
                  </a:path>
                </a:pathLst>
              </a:custGeom>
              <a:noFill/>
              <a:ln w="28575" cap="rnd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886" name="Rectangle 21">
              <a:extLst>
                <a:ext uri="{FF2B5EF4-FFF2-40B4-BE49-F238E27FC236}">
                  <a16:creationId xmlns:a16="http://schemas.microsoft.com/office/drawing/2014/main" id="{29D628C9-E213-4885-B43D-39B6CF97F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" y="658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P</a:t>
              </a:r>
            </a:p>
          </p:txBody>
        </p:sp>
        <p:sp>
          <p:nvSpPr>
            <p:cNvPr id="36887" name="Rectangle 22">
              <a:extLst>
                <a:ext uri="{FF2B5EF4-FFF2-40B4-BE49-F238E27FC236}">
                  <a16:creationId xmlns:a16="http://schemas.microsoft.com/office/drawing/2014/main" id="{49ECD52A-D338-4429-9693-798869541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9" y="2338"/>
              <a:ext cx="21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V</a:t>
              </a:r>
            </a:p>
          </p:txBody>
        </p:sp>
        <p:sp>
          <p:nvSpPr>
            <p:cNvPr id="36888" name="Rectangle 23">
              <a:extLst>
                <a:ext uri="{FF2B5EF4-FFF2-40B4-BE49-F238E27FC236}">
                  <a16:creationId xmlns:a16="http://schemas.microsoft.com/office/drawing/2014/main" id="{5ADA77B8-D489-474F-8DAC-629CAA2F1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" y="1042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6889" name="Rectangle 24">
              <a:extLst>
                <a:ext uri="{FF2B5EF4-FFF2-40B4-BE49-F238E27FC236}">
                  <a16:creationId xmlns:a16="http://schemas.microsoft.com/office/drawing/2014/main" id="{1C1B1236-B9A6-47D4-839C-4D1F7352D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5" y="123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6890" name="Rectangle 25">
              <a:extLst>
                <a:ext uri="{FF2B5EF4-FFF2-40B4-BE49-F238E27FC236}">
                  <a16:creationId xmlns:a16="http://schemas.microsoft.com/office/drawing/2014/main" id="{7CD42181-80AE-4E11-850D-2855C2BAB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3" y="1954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36891" name="Rectangle 26">
              <a:extLst>
                <a:ext uri="{FF2B5EF4-FFF2-40B4-BE49-F238E27FC236}">
                  <a16:creationId xmlns:a16="http://schemas.microsoft.com/office/drawing/2014/main" id="{8F35C65B-AD9D-4B4D-87F5-3AD83938A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" y="1858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36892" name="Line 27">
              <a:extLst>
                <a:ext uri="{FF2B5EF4-FFF2-40B4-BE49-F238E27FC236}">
                  <a16:creationId xmlns:a16="http://schemas.microsoft.com/office/drawing/2014/main" id="{F7173AE0-024D-4BED-89B8-74324DD2AC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32" y="1104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28">
              <a:extLst>
                <a:ext uri="{FF2B5EF4-FFF2-40B4-BE49-F238E27FC236}">
                  <a16:creationId xmlns:a16="http://schemas.microsoft.com/office/drawing/2014/main" id="{8A2FD89F-FA2B-46C7-83F2-4586B4867A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1152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4" name="Line 29">
              <a:extLst>
                <a:ext uri="{FF2B5EF4-FFF2-40B4-BE49-F238E27FC236}">
                  <a16:creationId xmlns:a16="http://schemas.microsoft.com/office/drawing/2014/main" id="{DB58B788-9D04-443F-9385-0F35C254B4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" y="1200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5" name="Line 30">
              <a:extLst>
                <a:ext uri="{FF2B5EF4-FFF2-40B4-BE49-F238E27FC236}">
                  <a16:creationId xmlns:a16="http://schemas.microsoft.com/office/drawing/2014/main" id="{202358D9-2AF8-4524-8330-5F4AE45986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2" y="1968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6" name="Line 31">
              <a:extLst>
                <a:ext uri="{FF2B5EF4-FFF2-40B4-BE49-F238E27FC236}">
                  <a16:creationId xmlns:a16="http://schemas.microsoft.com/office/drawing/2014/main" id="{DA5F77EC-E32C-4AFF-98A0-02160B643E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016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7" name="Line 32">
              <a:extLst>
                <a:ext uri="{FF2B5EF4-FFF2-40B4-BE49-F238E27FC236}">
                  <a16:creationId xmlns:a16="http://schemas.microsoft.com/office/drawing/2014/main" id="{CE68A73F-0BF5-40A6-A146-CB862E8B97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6" y="2064"/>
              <a:ext cx="9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8" name="Rectangle 33">
              <a:extLst>
                <a:ext uri="{FF2B5EF4-FFF2-40B4-BE49-F238E27FC236}">
                  <a16:creationId xmlns:a16="http://schemas.microsoft.com/office/drawing/2014/main" id="{CCFB55AE-566A-4927-8EAA-E0917BEF2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850"/>
              <a:ext cx="28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h</a:t>
              </a:r>
            </a:p>
          </p:txBody>
        </p:sp>
        <p:sp>
          <p:nvSpPr>
            <p:cNvPr id="36899" name="Rectangle 34">
              <a:extLst>
                <a:ext uri="{FF2B5EF4-FFF2-40B4-BE49-F238E27FC236}">
                  <a16:creationId xmlns:a16="http://schemas.microsoft.com/office/drawing/2014/main" id="{EED3EE3A-F16F-4F97-95D9-472DF6E78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" y="2242"/>
              <a:ext cx="27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c</a:t>
              </a:r>
            </a:p>
          </p:txBody>
        </p:sp>
        <p:sp>
          <p:nvSpPr>
            <p:cNvPr id="36900" name="Rectangle 35">
              <a:extLst>
                <a:ext uri="{FF2B5EF4-FFF2-40B4-BE49-F238E27FC236}">
                  <a16:creationId xmlns:a16="http://schemas.microsoft.com/office/drawing/2014/main" id="{01A41D24-6AE3-4429-B3FA-44B43A958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3" y="1378"/>
              <a:ext cx="51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T = T</a:t>
              </a:r>
              <a:r>
                <a:rPr lang="en-US" altLang="en-US" baseline="-25000"/>
                <a:t>h</a:t>
              </a:r>
            </a:p>
          </p:txBody>
        </p:sp>
        <p:sp>
          <p:nvSpPr>
            <p:cNvPr id="36901" name="Rectangle 36">
              <a:extLst>
                <a:ext uri="{FF2B5EF4-FFF2-40B4-BE49-F238E27FC236}">
                  <a16:creationId xmlns:a16="http://schemas.microsoft.com/office/drawing/2014/main" id="{0CFD3C3C-5542-4D1B-86F6-82D336454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3" y="1762"/>
              <a:ext cx="501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T = T</a:t>
              </a:r>
              <a:r>
                <a:rPr lang="en-US" altLang="en-US" baseline="-25000"/>
                <a:t>c</a:t>
              </a:r>
            </a:p>
          </p:txBody>
        </p:sp>
        <p:sp>
          <p:nvSpPr>
            <p:cNvPr id="36902" name="Line 37">
              <a:extLst>
                <a:ext uri="{FF2B5EF4-FFF2-40B4-BE49-F238E27FC236}">
                  <a16:creationId xmlns:a16="http://schemas.microsoft.com/office/drawing/2014/main" id="{52FD7688-3AFC-45A9-9135-4352F2BF20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1" y="153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3" name="Line 38">
              <a:extLst>
                <a:ext uri="{FF2B5EF4-FFF2-40B4-BE49-F238E27FC236}">
                  <a16:creationId xmlns:a16="http://schemas.microsoft.com/office/drawing/2014/main" id="{BA5958B2-ADC0-4E91-8922-1FF35D5FA6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3" y="1623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4" name="Line 39">
              <a:extLst>
                <a:ext uri="{FF2B5EF4-FFF2-40B4-BE49-F238E27FC236}">
                  <a16:creationId xmlns:a16="http://schemas.microsoft.com/office/drawing/2014/main" id="{DA4F0EC0-3CA4-4606-9F42-6697418E25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36" y="1708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5" name="Line 40">
              <a:extLst>
                <a:ext uri="{FF2B5EF4-FFF2-40B4-BE49-F238E27FC236}">
                  <a16:creationId xmlns:a16="http://schemas.microsoft.com/office/drawing/2014/main" id="{74EDA2B3-2D1F-4AF6-9171-57BAFCC24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86" y="1789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6" name="Line 41">
              <a:extLst>
                <a:ext uri="{FF2B5EF4-FFF2-40B4-BE49-F238E27FC236}">
                  <a16:creationId xmlns:a16="http://schemas.microsoft.com/office/drawing/2014/main" id="{C05BF110-78B6-407C-9551-C2769D074E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1" y="1376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Line 42">
              <a:extLst>
                <a:ext uri="{FF2B5EF4-FFF2-40B4-BE49-F238E27FC236}">
                  <a16:creationId xmlns:a16="http://schemas.microsoft.com/office/drawing/2014/main" id="{5D7AA0C8-05FC-41CD-A2D6-86D77EFEDB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75" y="1474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8" name="Line 43">
              <a:extLst>
                <a:ext uri="{FF2B5EF4-FFF2-40B4-BE49-F238E27FC236}">
                  <a16:creationId xmlns:a16="http://schemas.microsoft.com/office/drawing/2014/main" id="{910BB565-FF91-4B07-AB34-ABE7C2AA13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07" y="1583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9" name="Line 44">
              <a:extLst>
                <a:ext uri="{FF2B5EF4-FFF2-40B4-BE49-F238E27FC236}">
                  <a16:creationId xmlns:a16="http://schemas.microsoft.com/office/drawing/2014/main" id="{956EA478-77E8-4150-ABF8-46BB75C755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56" y="1692"/>
              <a:ext cx="48" cy="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Rectangle 45">
              <a:extLst>
                <a:ext uri="{FF2B5EF4-FFF2-40B4-BE49-F238E27FC236}">
                  <a16:creationId xmlns:a16="http://schemas.microsoft.com/office/drawing/2014/main" id="{FEF2D3EB-6EBF-4F30-83F9-604859042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488"/>
              <a:ext cx="7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adiabatic</a:t>
              </a:r>
            </a:p>
          </p:txBody>
        </p:sp>
        <p:sp>
          <p:nvSpPr>
            <p:cNvPr id="36911" name="Rectangle 46">
              <a:extLst>
                <a:ext uri="{FF2B5EF4-FFF2-40B4-BE49-F238E27FC236}">
                  <a16:creationId xmlns:a16="http://schemas.microsoft.com/office/drawing/2014/main" id="{D08818F3-A68D-41FD-9514-900AAFE8D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584"/>
              <a:ext cx="7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adiabatic</a:t>
              </a:r>
            </a:p>
          </p:txBody>
        </p:sp>
      </p:grpSp>
      <p:sp>
        <p:nvSpPr>
          <p:cNvPr id="828463" name="Rectangle 47">
            <a:extLst>
              <a:ext uri="{FF2B5EF4-FFF2-40B4-BE49-F238E27FC236}">
                <a16:creationId xmlns:a16="http://schemas.microsoft.com/office/drawing/2014/main" id="{1E00EFBF-D9FB-447B-9F1F-A30FD01EA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25" y="5033963"/>
            <a:ext cx="4464050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4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T</a:t>
            </a:r>
            <a:r>
              <a:rPr lang="en-US" altLang="en-US" sz="240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baseline="-25000">
                <a:solidFill>
                  <a:schemeClr val="tx1"/>
                </a:solidFill>
              </a:rPr>
              <a:t>3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V</a:t>
            </a:r>
            <a:r>
              <a:rPr lang="en-US" altLang="en-US" sz="2400" baseline="-25000">
                <a:solidFill>
                  <a:schemeClr val="tx1"/>
                </a:solidFill>
              </a:rPr>
              <a:t>2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400" i="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baseline="30000">
                <a:solidFill>
                  <a:schemeClr val="tx1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240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en-US" sz="2400" i="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T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V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i="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aseline="3000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altLang="en-US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en-US" i="0" baseline="30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baseline="30000">
              <a:solidFill>
                <a:schemeClr val="tx1"/>
              </a:solidFill>
            </a:endParaRPr>
          </a:p>
        </p:txBody>
      </p:sp>
      <p:sp>
        <p:nvSpPr>
          <p:cNvPr id="828464" name="AutoShape 48">
            <a:extLst>
              <a:ext uri="{FF2B5EF4-FFF2-40B4-BE49-F238E27FC236}">
                <a16:creationId xmlns:a16="http://schemas.microsoft.com/office/drawing/2014/main" id="{88CD4107-56A0-47E9-B544-3874D7B42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672138"/>
            <a:ext cx="444500" cy="139700"/>
          </a:xfrm>
          <a:prstGeom prst="rightArrow">
            <a:avLst>
              <a:gd name="adj1" fmla="val 50000"/>
              <a:gd name="adj2" fmla="val 159106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8465" name="Rectangle 49">
            <a:extLst>
              <a:ext uri="{FF2B5EF4-FFF2-40B4-BE49-F238E27FC236}">
                <a16:creationId xmlns:a16="http://schemas.microsoft.com/office/drawing/2014/main" id="{AF7C8AF8-F346-4BA1-8A61-C47852179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562600"/>
            <a:ext cx="2081212" cy="67454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/>
              <a:t>|Q</a:t>
            </a:r>
            <a:r>
              <a:rPr lang="en-US" altLang="en-US" sz="1800" baseline="-25000" dirty="0"/>
              <a:t>c</a:t>
            </a:r>
            <a:r>
              <a:rPr lang="en-US" altLang="en-US" sz="1800" dirty="0"/>
              <a:t>| / |</a:t>
            </a:r>
            <a:r>
              <a:rPr lang="en-US" altLang="en-US" sz="1800" dirty="0" err="1"/>
              <a:t>Q</a:t>
            </a:r>
            <a:r>
              <a:rPr lang="en-US" altLang="en-US" sz="1800" baseline="-25000" dirty="0" err="1"/>
              <a:t>h</a:t>
            </a:r>
            <a:r>
              <a:rPr lang="en-US" altLang="en-US" sz="1800" dirty="0"/>
              <a:t>| = T</a:t>
            </a:r>
            <a:r>
              <a:rPr lang="en-US" altLang="en-US" sz="1800" baseline="-25000" dirty="0"/>
              <a:t>c</a:t>
            </a:r>
            <a:r>
              <a:rPr lang="en-US" altLang="en-US" sz="1800" dirty="0"/>
              <a:t> / T</a:t>
            </a:r>
            <a:r>
              <a:rPr lang="en-US" altLang="en-US" baseline="-25000" dirty="0"/>
              <a:t>h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dirty="0"/>
              <a:t>|Q</a:t>
            </a:r>
            <a:r>
              <a:rPr lang="en-US" altLang="en-US" sz="2000" baseline="-25000" dirty="0"/>
              <a:t>c</a:t>
            </a:r>
            <a:r>
              <a:rPr lang="en-US" altLang="en-US" sz="2000" dirty="0"/>
              <a:t>| / T</a:t>
            </a:r>
            <a:r>
              <a:rPr lang="en-US" altLang="en-US" sz="2000" baseline="-25000" dirty="0"/>
              <a:t>c</a:t>
            </a:r>
            <a:r>
              <a:rPr lang="en-US" altLang="en-US" sz="2000" dirty="0"/>
              <a:t> = |</a:t>
            </a:r>
            <a:r>
              <a:rPr lang="en-US" altLang="en-US" sz="2000" dirty="0" err="1"/>
              <a:t>Q</a:t>
            </a:r>
            <a:r>
              <a:rPr lang="en-US" altLang="en-US" sz="2000" baseline="-25000" dirty="0" err="1"/>
              <a:t>h</a:t>
            </a:r>
            <a:r>
              <a:rPr lang="en-US" altLang="en-US" sz="2000" dirty="0"/>
              <a:t>| / T</a:t>
            </a:r>
            <a:r>
              <a:rPr lang="en-US" altLang="en-US" sz="2000" baseline="-25000" dirty="0"/>
              <a:t>h</a:t>
            </a:r>
          </a:p>
        </p:txBody>
      </p:sp>
      <p:sp>
        <p:nvSpPr>
          <p:cNvPr id="828466" name="AutoShape 50">
            <a:extLst>
              <a:ext uri="{FF2B5EF4-FFF2-40B4-BE49-F238E27FC236}">
                <a16:creationId xmlns:a16="http://schemas.microsoft.com/office/drawing/2014/main" id="{5E6C154E-3515-4EA8-A813-AF4081DFD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614738"/>
            <a:ext cx="444500" cy="139700"/>
          </a:xfrm>
          <a:prstGeom prst="rightArrow">
            <a:avLst>
              <a:gd name="adj1" fmla="val 50000"/>
              <a:gd name="adj2" fmla="val 15910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8467" name="Rectangle 51">
            <a:extLst>
              <a:ext uri="{FF2B5EF4-FFF2-40B4-BE49-F238E27FC236}">
                <a16:creationId xmlns:a16="http://schemas.microsoft.com/office/drawing/2014/main" id="{13032D2F-BFA2-4E31-973A-1F982A70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505200"/>
            <a:ext cx="3609964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>
                <a:latin typeface="Symbol" panose="05050102010706020507" pitchFamily="18" charset="2"/>
                <a:cs typeface="Arial" panose="020B0604020202020204" pitchFamily="34" charset="0"/>
              </a:rPr>
              <a:t>h</a:t>
            </a:r>
            <a:r>
              <a:rPr lang="en-US" alt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0" dirty="0"/>
              <a:t>=</a:t>
            </a:r>
            <a:r>
              <a:rPr lang="en-US" altLang="en-US" sz="1800" b="0" i="0" dirty="0"/>
              <a:t> (|</a:t>
            </a:r>
            <a:r>
              <a:rPr lang="en-US" altLang="en-US" sz="1800" b="0" dirty="0" err="1"/>
              <a:t>Q</a:t>
            </a:r>
            <a:r>
              <a:rPr lang="en-US" altLang="en-US" sz="1800" b="0" baseline="-25000" dirty="0" err="1"/>
              <a:t>h</a:t>
            </a:r>
            <a:r>
              <a:rPr lang="en-US" altLang="en-US" sz="1800" b="0" dirty="0"/>
              <a:t>| – </a:t>
            </a:r>
            <a:r>
              <a:rPr lang="en-US" altLang="en-US" sz="1800" b="0" i="0" dirty="0"/>
              <a:t>|</a:t>
            </a:r>
            <a:r>
              <a:rPr lang="en-US" altLang="en-US" sz="1800" b="0" dirty="0"/>
              <a:t>Q</a:t>
            </a:r>
            <a:r>
              <a:rPr lang="en-US" altLang="en-US" sz="1800" b="0" baseline="-25000" dirty="0"/>
              <a:t>c</a:t>
            </a:r>
            <a:r>
              <a:rPr lang="en-US" altLang="en-US" sz="1800" b="0" dirty="0"/>
              <a:t>|</a:t>
            </a:r>
            <a:r>
              <a:rPr lang="en-US" altLang="en-US" sz="1800" b="0" i="0" dirty="0"/>
              <a:t>)</a:t>
            </a:r>
            <a:r>
              <a:rPr lang="en-US" altLang="en-US" sz="1800" b="0" dirty="0"/>
              <a:t> /|</a:t>
            </a:r>
            <a:r>
              <a:rPr lang="en-US" altLang="en-US" sz="1800" b="0" dirty="0" err="1"/>
              <a:t>Q</a:t>
            </a:r>
            <a:r>
              <a:rPr lang="en-US" altLang="en-US" sz="1800" b="0" baseline="-25000" dirty="0" err="1"/>
              <a:t>h</a:t>
            </a:r>
            <a:r>
              <a:rPr lang="en-US" altLang="en-US" sz="1800" b="0" dirty="0"/>
              <a:t>|</a:t>
            </a:r>
            <a:r>
              <a:rPr lang="en-US" altLang="en-US" sz="1800" b="0" i="0" dirty="0"/>
              <a:t> = 1</a:t>
            </a:r>
            <a:r>
              <a:rPr lang="en-US" altLang="en-US" sz="1800" b="0" dirty="0"/>
              <a:t> – </a:t>
            </a:r>
            <a:r>
              <a:rPr lang="en-US" altLang="en-US" sz="1800" b="0" i="0" dirty="0"/>
              <a:t>|</a:t>
            </a:r>
            <a:r>
              <a:rPr lang="en-US" altLang="en-US" sz="1800" b="0" dirty="0"/>
              <a:t>Q</a:t>
            </a:r>
            <a:r>
              <a:rPr lang="en-US" altLang="en-US" sz="1800" b="0" baseline="-25000" dirty="0"/>
              <a:t>c</a:t>
            </a:r>
            <a:r>
              <a:rPr lang="en-US" altLang="en-US" sz="1800" b="0" dirty="0"/>
              <a:t>| /|</a:t>
            </a:r>
            <a:r>
              <a:rPr lang="en-US" altLang="en-US" sz="1800" b="0" dirty="0" err="1"/>
              <a:t>Q</a:t>
            </a:r>
            <a:r>
              <a:rPr lang="en-US" altLang="en-US" sz="1800" b="0" baseline="-25000" dirty="0" err="1"/>
              <a:t>h</a:t>
            </a:r>
            <a:r>
              <a:rPr lang="en-US" altLang="en-US" sz="1800" b="0" dirty="0"/>
              <a:t>|</a:t>
            </a:r>
            <a:endParaRPr lang="en-US" altLang="en-US" sz="1800" b="0" i="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2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2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82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82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2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2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82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82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82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82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82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82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22" grpId="0" animBg="1"/>
      <p:bldP spid="828423" grpId="0" animBg="1"/>
      <p:bldP spid="828424" grpId="0"/>
      <p:bldP spid="828425" grpId="0"/>
      <p:bldP spid="828426" grpId="0" animBg="1"/>
      <p:bldP spid="828427" grpId="0" animBg="1"/>
      <p:bldP spid="828428" grpId="0" animBg="1"/>
      <p:bldP spid="828463" grpId="0" animBg="1"/>
      <p:bldP spid="828464" grpId="0" animBg="1"/>
      <p:bldP spid="828465" grpId="0" animBg="1"/>
      <p:bldP spid="828466" grpId="0" animBg="1"/>
      <p:bldP spid="8284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4FA0381-3C0F-423B-8E90-31F650FBC1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6225" y="273050"/>
            <a:ext cx="42703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Carnot Principles - 1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5BCCB440-A147-4A54-80AC-81548E0FB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600200"/>
            <a:ext cx="7119938" cy="92075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It is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impossible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to construct a motor operting between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2 reservoirs</a:t>
            </a:r>
            <a:endParaRPr lang="en-US" altLang="en-US" sz="1800" b="0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having an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efficiency that is better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than a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reversible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motor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operating between the same reservoirs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876AC90D-1AE1-481B-8854-D15D106F2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990600"/>
            <a:ext cx="35845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</a:rPr>
              <a:t>1 - "Carnot" is the best!</a:t>
            </a:r>
          </a:p>
        </p:txBody>
      </p:sp>
      <p:sp>
        <p:nvSpPr>
          <p:cNvPr id="38917" name="Line 5">
            <a:extLst>
              <a:ext uri="{FF2B5EF4-FFF2-40B4-BE49-F238E27FC236}">
                <a16:creationId xmlns:a16="http://schemas.microsoft.com/office/drawing/2014/main" id="{3935893F-72F7-4F32-892F-C4036D2EFE3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3686175"/>
            <a:ext cx="365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6">
            <a:extLst>
              <a:ext uri="{FF2B5EF4-FFF2-40B4-BE49-F238E27FC236}">
                <a16:creationId xmlns:a16="http://schemas.microsoft.com/office/drawing/2014/main" id="{67C55090-641A-460E-8A06-C8E7C85B3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5210175"/>
            <a:ext cx="365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6F6BEFD0-F7AF-4A09-B29A-0B7C7A122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724400"/>
            <a:ext cx="5016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b="0"/>
              <a:t>'</a:t>
            </a:r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72CF4977-FEE3-45EB-A8DA-078B0939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22863"/>
            <a:ext cx="4111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T</a:t>
            </a:r>
            <a:r>
              <a:rPr lang="en-US" altLang="en-US" baseline="-25000"/>
              <a:t>c</a:t>
            </a:r>
          </a:p>
        </p:txBody>
      </p:sp>
      <p:sp>
        <p:nvSpPr>
          <p:cNvPr id="38921" name="Rectangle 9">
            <a:extLst>
              <a:ext uri="{FF2B5EF4-FFF2-40B4-BE49-F238E27FC236}">
                <a16:creationId xmlns:a16="http://schemas.microsoft.com/office/drawing/2014/main" id="{8BE17F21-4E46-4B20-A46B-E3BD5D601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294063"/>
            <a:ext cx="43338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T</a:t>
            </a:r>
            <a:r>
              <a:rPr lang="en-US" altLang="en-US" baseline="-25000"/>
              <a:t>h</a:t>
            </a:r>
          </a:p>
        </p:txBody>
      </p:sp>
      <p:sp>
        <p:nvSpPr>
          <p:cNvPr id="38922" name="Rectangle 10">
            <a:extLst>
              <a:ext uri="{FF2B5EF4-FFF2-40B4-BE49-F238E27FC236}">
                <a16:creationId xmlns:a16="http://schemas.microsoft.com/office/drawing/2014/main" id="{2D990F4C-36CE-4A89-BA4E-1592E8685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295775"/>
            <a:ext cx="152400" cy="9620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23" name="Rectangle 11">
            <a:extLst>
              <a:ext uri="{FF2B5EF4-FFF2-40B4-BE49-F238E27FC236}">
                <a16:creationId xmlns:a16="http://schemas.microsoft.com/office/drawing/2014/main" id="{B8CE2F66-7748-456A-B0DB-457BB563F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609975"/>
            <a:ext cx="228600" cy="685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24" name="Rectangle 12">
            <a:extLst>
              <a:ext uri="{FF2B5EF4-FFF2-40B4-BE49-F238E27FC236}">
                <a16:creationId xmlns:a16="http://schemas.microsoft.com/office/drawing/2014/main" id="{CDDDBB58-16CE-4565-A360-3A4627044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371975"/>
            <a:ext cx="160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925" name="Group 13">
            <a:extLst>
              <a:ext uri="{FF2B5EF4-FFF2-40B4-BE49-F238E27FC236}">
                <a16:creationId xmlns:a16="http://schemas.microsoft.com/office/drawing/2014/main" id="{8A097769-D310-4B36-8D46-FDAC10AEB4DD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292600"/>
            <a:ext cx="165100" cy="152400"/>
            <a:chOff x="1440" y="2704"/>
            <a:chExt cx="104" cy="96"/>
          </a:xfrm>
        </p:grpSpPr>
        <p:sp>
          <p:nvSpPr>
            <p:cNvPr id="38987" name="Arc 14">
              <a:extLst>
                <a:ext uri="{FF2B5EF4-FFF2-40B4-BE49-F238E27FC236}">
                  <a16:creationId xmlns:a16="http://schemas.microsoft.com/office/drawing/2014/main" id="{CD323730-8218-4860-809B-7C9BF4D8B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0" y="2704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8" name="Arc 15" descr="Papyrus">
              <a:extLst>
                <a:ext uri="{FF2B5EF4-FFF2-40B4-BE49-F238E27FC236}">
                  <a16:creationId xmlns:a16="http://schemas.microsoft.com/office/drawing/2014/main" id="{58B7754F-60EF-4EAF-91D7-AB0649C11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0" y="2704"/>
              <a:ext cx="54" cy="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26" name="Rectangle 16">
            <a:extLst>
              <a:ext uri="{FF2B5EF4-FFF2-40B4-BE49-F238E27FC236}">
                <a16:creationId xmlns:a16="http://schemas.microsoft.com/office/drawing/2014/main" id="{C120C138-469E-46C4-ACC5-27E4AF518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609975"/>
            <a:ext cx="76200" cy="6858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27" name="Rectangle 17">
            <a:extLst>
              <a:ext uri="{FF2B5EF4-FFF2-40B4-BE49-F238E27FC236}">
                <a16:creationId xmlns:a16="http://schemas.microsoft.com/office/drawing/2014/main" id="{5169A814-DA1B-4F49-9332-3514AE28D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609975"/>
            <a:ext cx="76200" cy="16478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928" name="Group 18">
            <a:extLst>
              <a:ext uri="{FF2B5EF4-FFF2-40B4-BE49-F238E27FC236}">
                <a16:creationId xmlns:a16="http://schemas.microsoft.com/office/drawing/2014/main" id="{03E6CC2C-57A1-49A0-B3ED-AA89EE9060C3}"/>
              </a:ext>
            </a:extLst>
          </p:cNvPr>
          <p:cNvGrpSpPr>
            <a:grpSpLocks/>
          </p:cNvGrpSpPr>
          <p:nvPr/>
        </p:nvGrpSpPr>
        <p:grpSpPr bwMode="auto">
          <a:xfrm>
            <a:off x="4027488" y="4289425"/>
            <a:ext cx="163512" cy="152400"/>
            <a:chOff x="2537" y="2706"/>
            <a:chExt cx="103" cy="96"/>
          </a:xfrm>
        </p:grpSpPr>
        <p:sp>
          <p:nvSpPr>
            <p:cNvPr id="38985" name="Arc 19">
              <a:extLst>
                <a:ext uri="{FF2B5EF4-FFF2-40B4-BE49-F238E27FC236}">
                  <a16:creationId xmlns:a16="http://schemas.microsoft.com/office/drawing/2014/main" id="{C2591BBA-02F6-4F36-B333-A8FE340A22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" y="2706"/>
              <a:ext cx="96" cy="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6" name="Arc 20" descr="Papyrus">
              <a:extLst>
                <a:ext uri="{FF2B5EF4-FFF2-40B4-BE49-F238E27FC236}">
                  <a16:creationId xmlns:a16="http://schemas.microsoft.com/office/drawing/2014/main" id="{513284C1-1DC2-4FAF-90CA-D56E6E876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7" y="2706"/>
              <a:ext cx="54" cy="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29" name="Rectangle 21">
            <a:extLst>
              <a:ext uri="{FF2B5EF4-FFF2-40B4-BE49-F238E27FC236}">
                <a16:creationId xmlns:a16="http://schemas.microsoft.com/office/drawing/2014/main" id="{064456A0-46B6-4573-B2D5-8432D267C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8638" y="5257800"/>
            <a:ext cx="1870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Motor claiming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 better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h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Carnot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!</a:t>
            </a:r>
          </a:p>
        </p:txBody>
      </p:sp>
      <p:sp>
        <p:nvSpPr>
          <p:cNvPr id="38930" name="Rectangle 22">
            <a:extLst>
              <a:ext uri="{FF2B5EF4-FFF2-40B4-BE49-F238E27FC236}">
                <a16:creationId xmlns:a16="http://schemas.microsoft.com/office/drawing/2014/main" id="{FA92FD4A-C91A-4BBE-824B-4770295EB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877" y="2592388"/>
            <a:ext cx="1452322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A reversible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motor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{ex: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Carnot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38931" name="Line 23">
            <a:extLst>
              <a:ext uri="{FF2B5EF4-FFF2-40B4-BE49-F238E27FC236}">
                <a16:creationId xmlns:a16="http://schemas.microsoft.com/office/drawing/2014/main" id="{44B0DC16-8BF5-451B-B1A4-8454E6BCC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429000"/>
            <a:ext cx="228600" cy="638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4">
            <a:extLst>
              <a:ext uri="{FF2B5EF4-FFF2-40B4-BE49-F238E27FC236}">
                <a16:creationId xmlns:a16="http://schemas.microsoft.com/office/drawing/2014/main" id="{CCD21BCA-838B-460B-BC02-B5570977A09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829175"/>
            <a:ext cx="371475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Rectangle 25">
            <a:extLst>
              <a:ext uri="{FF2B5EF4-FFF2-40B4-BE49-F238E27FC236}">
                <a16:creationId xmlns:a16="http://schemas.microsoft.com/office/drawing/2014/main" id="{9D4AF774-E3E3-45E1-B11B-BBC1923A8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800600"/>
            <a:ext cx="43656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c</a:t>
            </a:r>
          </a:p>
        </p:txBody>
      </p:sp>
      <p:sp>
        <p:nvSpPr>
          <p:cNvPr id="38934" name="Rectangle 26">
            <a:extLst>
              <a:ext uri="{FF2B5EF4-FFF2-40B4-BE49-F238E27FC236}">
                <a16:creationId xmlns:a16="http://schemas.microsoft.com/office/drawing/2014/main" id="{20FDF0CE-B22E-47FC-9FCA-BBD9B95BD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0850" y="3629025"/>
            <a:ext cx="5238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b="0"/>
              <a:t>'</a:t>
            </a:r>
          </a:p>
        </p:txBody>
      </p:sp>
      <p:sp>
        <p:nvSpPr>
          <p:cNvPr id="38935" name="Rectangle 27">
            <a:extLst>
              <a:ext uri="{FF2B5EF4-FFF2-40B4-BE49-F238E27FC236}">
                <a16:creationId xmlns:a16="http://schemas.microsoft.com/office/drawing/2014/main" id="{9EFD6C44-D823-4D4C-AC17-D53E31C15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9913" y="4044950"/>
            <a:ext cx="384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</a:p>
        </p:txBody>
      </p:sp>
      <p:sp>
        <p:nvSpPr>
          <p:cNvPr id="38936" name="Rectangle 28">
            <a:extLst>
              <a:ext uri="{FF2B5EF4-FFF2-40B4-BE49-F238E27FC236}">
                <a16:creationId xmlns:a16="http://schemas.microsoft.com/office/drawing/2014/main" id="{0D05522D-AB16-4163-B4BE-25DA25A9B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5850" y="3697288"/>
            <a:ext cx="45878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h</a:t>
            </a:r>
          </a:p>
        </p:txBody>
      </p:sp>
      <p:sp>
        <p:nvSpPr>
          <p:cNvPr id="830493" name="Rectangle 29">
            <a:extLst>
              <a:ext uri="{FF2B5EF4-FFF2-40B4-BE49-F238E27FC236}">
                <a16:creationId xmlns:a16="http://schemas.microsoft.com/office/drawing/2014/main" id="{0C45C848-80A2-42E0-838F-1A3366D7B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425" y="2620963"/>
            <a:ext cx="19208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Suppose </a:t>
            </a: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sz="1800">
                <a:latin typeface="Arial" panose="020B0604020202020204" pitchFamily="34" charset="0"/>
              </a:rPr>
              <a:t>' &gt; </a:t>
            </a: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sz="1800" i="0">
                <a:latin typeface="Symbol" panose="05050102010706020507" pitchFamily="18" charset="2"/>
              </a:rPr>
              <a:t> :</a:t>
            </a:r>
            <a:endParaRPr lang="en-US" altLang="en-US" sz="1800"/>
          </a:p>
        </p:txBody>
      </p:sp>
      <p:sp>
        <p:nvSpPr>
          <p:cNvPr id="830494" name="AutoShape 30">
            <a:extLst>
              <a:ext uri="{FF2B5EF4-FFF2-40B4-BE49-F238E27FC236}">
                <a16:creationId xmlns:a16="http://schemas.microsoft.com/office/drawing/2014/main" id="{AE7D54CB-50C4-4DD9-ACFA-7BA35679A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3311525"/>
            <a:ext cx="292100" cy="63500"/>
          </a:xfrm>
          <a:prstGeom prst="rightArrow">
            <a:avLst>
              <a:gd name="adj1" fmla="val 50000"/>
              <a:gd name="adj2" fmla="val 23002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0495" name="AutoShape 31">
            <a:extLst>
              <a:ext uri="{FF2B5EF4-FFF2-40B4-BE49-F238E27FC236}">
                <a16:creationId xmlns:a16="http://schemas.microsoft.com/office/drawing/2014/main" id="{FEFAEB79-CFFF-4935-8D86-AEB59622B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3921125"/>
            <a:ext cx="292100" cy="63500"/>
          </a:xfrm>
          <a:prstGeom prst="rightArrow">
            <a:avLst>
              <a:gd name="adj1" fmla="val 50000"/>
              <a:gd name="adj2" fmla="val 23002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0496" name="AutoShape 32">
            <a:extLst>
              <a:ext uri="{FF2B5EF4-FFF2-40B4-BE49-F238E27FC236}">
                <a16:creationId xmlns:a16="http://schemas.microsoft.com/office/drawing/2014/main" id="{45920C41-2B06-4FA7-8AA5-B2CFC7402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5029200"/>
            <a:ext cx="292100" cy="63500"/>
          </a:xfrm>
          <a:prstGeom prst="rightArrow">
            <a:avLst>
              <a:gd name="adj1" fmla="val 50000"/>
              <a:gd name="adj2" fmla="val 23002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0497" name="Rectangle 33">
            <a:extLst>
              <a:ext uri="{FF2B5EF4-FFF2-40B4-BE49-F238E27FC236}">
                <a16:creationId xmlns:a16="http://schemas.microsoft.com/office/drawing/2014/main" id="{DDB7A5AC-0646-4F62-A478-D231C7E5A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225" y="3595688"/>
            <a:ext cx="3937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3600" i="0">
                <a:latin typeface="Arial" panose="020B0604020202020204" pitchFamily="34" charset="0"/>
              </a:rPr>
              <a:t>{</a:t>
            </a:r>
          </a:p>
        </p:txBody>
      </p:sp>
      <p:sp>
        <p:nvSpPr>
          <p:cNvPr id="38942" name="Line 34">
            <a:extLst>
              <a:ext uri="{FF2B5EF4-FFF2-40B4-BE49-F238E27FC236}">
                <a16:creationId xmlns:a16="http://schemas.microsoft.com/office/drawing/2014/main" id="{8231AA66-1DF7-4C00-9F25-B2F562FFA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762375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3" name="Line 35">
            <a:extLst>
              <a:ext uri="{FF2B5EF4-FFF2-40B4-BE49-F238E27FC236}">
                <a16:creationId xmlns:a16="http://schemas.microsoft.com/office/drawing/2014/main" id="{437021A2-7A95-4FBA-9668-0C9904B791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4410075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4" name="Line 36">
            <a:extLst>
              <a:ext uri="{FF2B5EF4-FFF2-40B4-BE49-F238E27FC236}">
                <a16:creationId xmlns:a16="http://schemas.microsoft.com/office/drawing/2014/main" id="{66EA33E7-997C-41C6-812A-ECF8795C85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9100" y="48387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5" name="Rectangle 37">
            <a:extLst>
              <a:ext uri="{FF2B5EF4-FFF2-40B4-BE49-F238E27FC236}">
                <a16:creationId xmlns:a16="http://schemas.microsoft.com/office/drawing/2014/main" id="{AF25D85B-7C8F-4E7B-A473-D10BB5CCC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00" y="4079875"/>
            <a:ext cx="965200" cy="736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46" name="Rectangle 38">
            <a:extLst>
              <a:ext uri="{FF2B5EF4-FFF2-40B4-BE49-F238E27FC236}">
                <a16:creationId xmlns:a16="http://schemas.microsoft.com/office/drawing/2014/main" id="{42C4099D-EA97-41C7-BA14-7B40CAC48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00" y="4079875"/>
            <a:ext cx="1041400" cy="736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9">
            <a:extLst>
              <a:ext uri="{FF2B5EF4-FFF2-40B4-BE49-F238E27FC236}">
                <a16:creationId xmlns:a16="http://schemas.microsoft.com/office/drawing/2014/main" id="{60511DB1-85D2-48EE-B82C-4EAAAB82B36A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3733800"/>
            <a:ext cx="838200" cy="1476375"/>
            <a:chOff x="1392" y="2352"/>
            <a:chExt cx="528" cy="930"/>
          </a:xfrm>
        </p:grpSpPr>
        <p:sp>
          <p:nvSpPr>
            <p:cNvPr id="38982" name="Line 40">
              <a:extLst>
                <a:ext uri="{FF2B5EF4-FFF2-40B4-BE49-F238E27FC236}">
                  <a16:creationId xmlns:a16="http://schemas.microsoft.com/office/drawing/2014/main" id="{503172D9-B09B-4570-8EDF-0B1EC63FAF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" y="2898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3" name="Line 41">
              <a:extLst>
                <a:ext uri="{FF2B5EF4-FFF2-40B4-BE49-F238E27FC236}">
                  <a16:creationId xmlns:a16="http://schemas.microsoft.com/office/drawing/2014/main" id="{BBEA23CA-3A13-421C-9ADC-276B34438B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" y="2352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84" name="Line 42">
              <a:extLst>
                <a:ext uri="{FF2B5EF4-FFF2-40B4-BE49-F238E27FC236}">
                  <a16:creationId xmlns:a16="http://schemas.microsoft.com/office/drawing/2014/main" id="{731DE94F-57B7-4FF5-AC36-872935DD27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277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0507" name="Rectangle 43">
            <a:extLst>
              <a:ext uri="{FF2B5EF4-FFF2-40B4-BE49-F238E27FC236}">
                <a16:creationId xmlns:a16="http://schemas.microsoft.com/office/drawing/2014/main" id="{96AF947B-783A-4F7E-91C8-135220F24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070350"/>
            <a:ext cx="1836738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Let us invert the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reversible motor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{ex: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Carnot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}: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Heat Pump</a:t>
            </a:r>
          </a:p>
        </p:txBody>
      </p:sp>
      <p:grpSp>
        <p:nvGrpSpPr>
          <p:cNvPr id="5" name="Group 44">
            <a:extLst>
              <a:ext uri="{FF2B5EF4-FFF2-40B4-BE49-F238E27FC236}">
                <a16:creationId xmlns:a16="http://schemas.microsoft.com/office/drawing/2014/main" id="{A5CD94FE-D81E-4729-B93F-4F0EDDFDF2E5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305175"/>
            <a:ext cx="2135188" cy="2305050"/>
            <a:chOff x="1344" y="2082"/>
            <a:chExt cx="1345" cy="1452"/>
          </a:xfrm>
        </p:grpSpPr>
        <p:grpSp>
          <p:nvGrpSpPr>
            <p:cNvPr id="38961" name="Group 45">
              <a:extLst>
                <a:ext uri="{FF2B5EF4-FFF2-40B4-BE49-F238E27FC236}">
                  <a16:creationId xmlns:a16="http://schemas.microsoft.com/office/drawing/2014/main" id="{3BB7A5FF-9DB0-4E87-8746-3D3B90DA73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2082"/>
              <a:ext cx="1345" cy="222"/>
              <a:chOff x="1344" y="2082"/>
              <a:chExt cx="1345" cy="222"/>
            </a:xfrm>
          </p:grpSpPr>
          <p:grpSp>
            <p:nvGrpSpPr>
              <p:cNvPr id="38973" name="Group 46">
                <a:extLst>
                  <a:ext uri="{FF2B5EF4-FFF2-40B4-BE49-F238E27FC236}">
                    <a16:creationId xmlns:a16="http://schemas.microsoft.com/office/drawing/2014/main" id="{43A6516B-9A5D-453F-92EC-ADF709DBEE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44" y="2131"/>
                <a:ext cx="145" cy="145"/>
                <a:chOff x="2544" y="2131"/>
                <a:chExt cx="145" cy="145"/>
              </a:xfrm>
            </p:grpSpPr>
            <p:sp>
              <p:nvSpPr>
                <p:cNvPr id="38980" name="Arc 47">
                  <a:extLst>
                    <a:ext uri="{FF2B5EF4-FFF2-40B4-BE49-F238E27FC236}">
                      <a16:creationId xmlns:a16="http://schemas.microsoft.com/office/drawing/2014/main" id="{7E092E89-14EA-43B5-BC19-8B3406ACCF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4" y="2131"/>
                  <a:ext cx="145" cy="144"/>
                </a:xfrm>
                <a:custGeom>
                  <a:avLst/>
                  <a:gdLst>
                    <a:gd name="T0" fmla="*/ 0 w 21750"/>
                    <a:gd name="T1" fmla="*/ 0 h 21600"/>
                    <a:gd name="T2" fmla="*/ 0 w 21750"/>
                    <a:gd name="T3" fmla="*/ 0 h 21600"/>
                    <a:gd name="T4" fmla="*/ 0 w 2175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750"/>
                    <a:gd name="T10" fmla="*/ 0 h 21600"/>
                    <a:gd name="T11" fmla="*/ 21750 w 2175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750" h="21600" fill="none" extrusionOk="0">
                      <a:moveTo>
                        <a:pt x="-1" y="0"/>
                      </a:moveTo>
                      <a:cubicBezTo>
                        <a:pt x="49" y="0"/>
                        <a:pt x="99" y="-1"/>
                        <a:pt x="150" y="0"/>
                      </a:cubicBezTo>
                      <a:cubicBezTo>
                        <a:pt x="12079" y="0"/>
                        <a:pt x="21750" y="9670"/>
                        <a:pt x="21750" y="21600"/>
                      </a:cubicBezTo>
                    </a:path>
                    <a:path w="21750" h="21600" stroke="0" extrusionOk="0">
                      <a:moveTo>
                        <a:pt x="-1" y="0"/>
                      </a:moveTo>
                      <a:cubicBezTo>
                        <a:pt x="49" y="0"/>
                        <a:pt x="99" y="-1"/>
                        <a:pt x="150" y="0"/>
                      </a:cubicBezTo>
                      <a:cubicBezTo>
                        <a:pt x="12079" y="0"/>
                        <a:pt x="21750" y="9670"/>
                        <a:pt x="21750" y="21600"/>
                      </a:cubicBezTo>
                      <a:lnTo>
                        <a:pt x="15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81" name="Arc 48" descr="Papyrus">
                  <a:extLst>
                    <a:ext uri="{FF2B5EF4-FFF2-40B4-BE49-F238E27FC236}">
                      <a16:creationId xmlns:a16="http://schemas.microsoft.com/office/drawing/2014/main" id="{BCD1C450-0DED-4281-9362-3DF7EDFC2C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4" y="2228"/>
                  <a:ext cx="49" cy="48"/>
                </a:xfrm>
                <a:custGeom>
                  <a:avLst/>
                  <a:gdLst>
                    <a:gd name="T0" fmla="*/ 0 w 22050"/>
                    <a:gd name="T1" fmla="*/ 0 h 21600"/>
                    <a:gd name="T2" fmla="*/ 0 w 22050"/>
                    <a:gd name="T3" fmla="*/ 0 h 21600"/>
                    <a:gd name="T4" fmla="*/ 0 w 2205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2050"/>
                    <a:gd name="T10" fmla="*/ 0 h 21600"/>
                    <a:gd name="T11" fmla="*/ 22050 w 2205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2050" h="21600" fill="none" extrusionOk="0">
                      <a:moveTo>
                        <a:pt x="-1" y="4"/>
                      </a:moveTo>
                      <a:cubicBezTo>
                        <a:pt x="149" y="1"/>
                        <a:pt x="299" y="-1"/>
                        <a:pt x="450" y="0"/>
                      </a:cubicBezTo>
                      <a:cubicBezTo>
                        <a:pt x="12379" y="0"/>
                        <a:pt x="22050" y="9670"/>
                        <a:pt x="22050" y="21600"/>
                      </a:cubicBezTo>
                    </a:path>
                    <a:path w="22050" h="21600" stroke="0" extrusionOk="0">
                      <a:moveTo>
                        <a:pt x="-1" y="4"/>
                      </a:moveTo>
                      <a:cubicBezTo>
                        <a:pt x="149" y="1"/>
                        <a:pt x="299" y="-1"/>
                        <a:pt x="450" y="0"/>
                      </a:cubicBezTo>
                      <a:cubicBezTo>
                        <a:pt x="12379" y="0"/>
                        <a:pt x="22050" y="9670"/>
                        <a:pt x="22050" y="21600"/>
                      </a:cubicBezTo>
                      <a:lnTo>
                        <a:pt x="450" y="21600"/>
                      </a:lnTo>
                      <a:lnTo>
                        <a:pt x="-1" y="4"/>
                      </a:lnTo>
                      <a:close/>
                    </a:path>
                  </a:pathLst>
                </a:custGeom>
                <a:blipFill dpi="0" rotWithShape="1">
                  <a:blip r:embed="rId4"/>
                  <a:srcRect/>
                  <a:tile tx="0" ty="0" sx="100000" sy="100000" flip="none" algn="tl"/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974" name="Rectangle 49">
                <a:extLst>
                  <a:ext uri="{FF2B5EF4-FFF2-40B4-BE49-F238E27FC236}">
                    <a16:creationId xmlns:a16="http://schemas.microsoft.com/office/drawing/2014/main" id="{30A8645F-58D6-4B62-9233-BF6E308DAD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082"/>
                <a:ext cx="48" cy="222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975" name="Rectangle 50">
                <a:extLst>
                  <a:ext uri="{FF2B5EF4-FFF2-40B4-BE49-F238E27FC236}">
                    <a16:creationId xmlns:a16="http://schemas.microsoft.com/office/drawing/2014/main" id="{87A532B4-85AC-4504-AA43-AE229514A1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6" y="2130"/>
                <a:ext cx="1008" cy="96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8976" name="Group 51">
                <a:extLst>
                  <a:ext uri="{FF2B5EF4-FFF2-40B4-BE49-F238E27FC236}">
                    <a16:creationId xmlns:a16="http://schemas.microsoft.com/office/drawing/2014/main" id="{D37FB90E-D6B4-4FEE-BCF8-C13BCADF92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93" y="2131"/>
                <a:ext cx="146" cy="147"/>
                <a:chOff x="1057" y="1393"/>
                <a:chExt cx="146" cy="147"/>
              </a:xfrm>
            </p:grpSpPr>
            <p:sp>
              <p:nvSpPr>
                <p:cNvPr id="38978" name="Arc 52">
                  <a:extLst>
                    <a:ext uri="{FF2B5EF4-FFF2-40B4-BE49-F238E27FC236}">
                      <a16:creationId xmlns:a16="http://schemas.microsoft.com/office/drawing/2014/main" id="{BE6A37AE-738B-4A55-AAF4-6FE3B32EA8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7" y="1393"/>
                  <a:ext cx="144" cy="144"/>
                </a:xfrm>
                <a:custGeom>
                  <a:avLst/>
                  <a:gdLst>
                    <a:gd name="T0" fmla="*/ 0 w 21600"/>
                    <a:gd name="T1" fmla="*/ 0 h 21599"/>
                    <a:gd name="T2" fmla="*/ 0 w 21600"/>
                    <a:gd name="T3" fmla="*/ 0 h 21599"/>
                    <a:gd name="T4" fmla="*/ 0 w 21600"/>
                    <a:gd name="T5" fmla="*/ 0 h 21599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599"/>
                    <a:gd name="T11" fmla="*/ 21600 w 21600"/>
                    <a:gd name="T12" fmla="*/ 21599 h 2159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599" fill="none" extrusionOk="0">
                      <a:moveTo>
                        <a:pt x="0" y="21599"/>
                      </a:moveTo>
                      <a:cubicBezTo>
                        <a:pt x="0" y="9728"/>
                        <a:pt x="9579" y="81"/>
                        <a:pt x="21449" y="-1"/>
                      </a:cubicBezTo>
                    </a:path>
                    <a:path w="21600" h="21599" stroke="0" extrusionOk="0">
                      <a:moveTo>
                        <a:pt x="0" y="21599"/>
                      </a:moveTo>
                      <a:cubicBezTo>
                        <a:pt x="0" y="9728"/>
                        <a:pt x="9579" y="81"/>
                        <a:pt x="21449" y="-1"/>
                      </a:cubicBezTo>
                      <a:lnTo>
                        <a:pt x="21600" y="21599"/>
                      </a:lnTo>
                      <a:lnTo>
                        <a:pt x="0" y="2159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979" name="Arc 53" descr="Papyrus">
                  <a:extLst>
                    <a:ext uri="{FF2B5EF4-FFF2-40B4-BE49-F238E27FC236}">
                      <a16:creationId xmlns:a16="http://schemas.microsoft.com/office/drawing/2014/main" id="{01915CE2-6A4F-426B-B066-A97E7185E9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5" y="1492"/>
                  <a:ext cx="48" cy="48"/>
                </a:xfrm>
                <a:custGeom>
                  <a:avLst/>
                  <a:gdLst>
                    <a:gd name="T0" fmla="*/ 0 w 21600"/>
                    <a:gd name="T1" fmla="*/ 0 h 21595"/>
                    <a:gd name="T2" fmla="*/ 0 w 21600"/>
                    <a:gd name="T3" fmla="*/ 0 h 21595"/>
                    <a:gd name="T4" fmla="*/ 0 w 21600"/>
                    <a:gd name="T5" fmla="*/ 0 h 2159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595"/>
                    <a:gd name="T11" fmla="*/ 21600 w 21600"/>
                    <a:gd name="T12" fmla="*/ 21595 h 2159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595" fill="none" extrusionOk="0">
                      <a:moveTo>
                        <a:pt x="0" y="21595"/>
                      </a:moveTo>
                      <a:cubicBezTo>
                        <a:pt x="0" y="9841"/>
                        <a:pt x="9398" y="244"/>
                        <a:pt x="21149" y="-1"/>
                      </a:cubicBezTo>
                    </a:path>
                    <a:path w="21600" h="21595" stroke="0" extrusionOk="0">
                      <a:moveTo>
                        <a:pt x="0" y="21595"/>
                      </a:moveTo>
                      <a:cubicBezTo>
                        <a:pt x="0" y="9841"/>
                        <a:pt x="9398" y="244"/>
                        <a:pt x="21149" y="-1"/>
                      </a:cubicBezTo>
                      <a:lnTo>
                        <a:pt x="21600" y="21595"/>
                      </a:lnTo>
                      <a:lnTo>
                        <a:pt x="0" y="21595"/>
                      </a:lnTo>
                      <a:close/>
                    </a:path>
                  </a:pathLst>
                </a:custGeom>
                <a:blipFill dpi="0" rotWithShape="1">
                  <a:blip r:embed="rId4"/>
                  <a:srcRect/>
                  <a:tile tx="0" ty="0" sx="100000" sy="100000" flip="none" algn="tl"/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rnd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8977" name="Line 54">
                <a:extLst>
                  <a:ext uri="{FF2B5EF4-FFF2-40B4-BE49-F238E27FC236}">
                    <a16:creationId xmlns:a16="http://schemas.microsoft.com/office/drawing/2014/main" id="{0D414F8F-E70B-4EC7-B10D-55ACE591BD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2178"/>
                <a:ext cx="3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962" name="Group 55">
              <a:extLst>
                <a:ext uri="{FF2B5EF4-FFF2-40B4-BE49-F238E27FC236}">
                  <a16:creationId xmlns:a16="http://schemas.microsoft.com/office/drawing/2014/main" id="{E4BC8106-E8DE-4C1B-A96F-3B1D737337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44" y="3308"/>
              <a:ext cx="1344" cy="226"/>
              <a:chOff x="1344" y="3308"/>
              <a:chExt cx="1344" cy="226"/>
            </a:xfrm>
          </p:grpSpPr>
          <p:grpSp>
            <p:nvGrpSpPr>
              <p:cNvPr id="38963" name="Group 56">
                <a:extLst>
                  <a:ext uri="{FF2B5EF4-FFF2-40B4-BE49-F238E27FC236}">
                    <a16:creationId xmlns:a16="http://schemas.microsoft.com/office/drawing/2014/main" id="{201BC879-E85D-4FFB-9D67-F4D6AF21AE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4" y="3308"/>
                <a:ext cx="1344" cy="226"/>
                <a:chOff x="1344" y="3308"/>
                <a:chExt cx="1344" cy="226"/>
              </a:xfrm>
            </p:grpSpPr>
            <p:sp>
              <p:nvSpPr>
                <p:cNvPr id="38965" name="Rectangle 57">
                  <a:extLst>
                    <a:ext uri="{FF2B5EF4-FFF2-40B4-BE49-F238E27FC236}">
                      <a16:creationId xmlns:a16="http://schemas.microsoft.com/office/drawing/2014/main" id="{78A78EE3-8CE5-4C62-858F-B7CB74679E5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88" y="3358"/>
                  <a:ext cx="1104" cy="5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8966" name="Group 58">
                  <a:extLst>
                    <a:ext uri="{FF2B5EF4-FFF2-40B4-BE49-F238E27FC236}">
                      <a16:creationId xmlns:a16="http://schemas.microsoft.com/office/drawing/2014/main" id="{008CA940-F491-444D-8878-9CC42AA7798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92" y="3310"/>
                  <a:ext cx="104" cy="96"/>
                  <a:chOff x="1440" y="2704"/>
                  <a:chExt cx="104" cy="96"/>
                </a:xfrm>
              </p:grpSpPr>
              <p:sp>
                <p:nvSpPr>
                  <p:cNvPr id="38971" name="Arc 59">
                    <a:extLst>
                      <a:ext uri="{FF2B5EF4-FFF2-40B4-BE49-F238E27FC236}">
                        <a16:creationId xmlns:a16="http://schemas.microsoft.com/office/drawing/2014/main" id="{9B0E79D8-8DD2-4C39-B6E3-1A243EC046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40" y="2704"/>
                    <a:ext cx="96" cy="96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21600" y="21600"/>
                        </a:moveTo>
                        <a:cubicBezTo>
                          <a:pt x="9670" y="21600"/>
                          <a:pt x="0" y="11929"/>
                          <a:pt x="0" y="0"/>
                        </a:cubicBezTo>
                      </a:path>
                      <a:path w="21600" h="21600" stroke="0" extrusionOk="0">
                        <a:moveTo>
                          <a:pt x="21600" y="21600"/>
                        </a:moveTo>
                        <a:cubicBezTo>
                          <a:pt x="9670" y="21600"/>
                          <a:pt x="0" y="11929"/>
                          <a:pt x="0" y="0"/>
                        </a:cubicBezTo>
                        <a:lnTo>
                          <a:pt x="21600" y="0"/>
                        </a:ln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972" name="Arc 60" descr="Papyrus">
                    <a:extLst>
                      <a:ext uri="{FF2B5EF4-FFF2-40B4-BE49-F238E27FC236}">
                        <a16:creationId xmlns:a16="http://schemas.microsoft.com/office/drawing/2014/main" id="{19ECEFA6-963D-44BD-967C-98BB18B767F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90" y="2704"/>
                    <a:ext cx="54" cy="4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21600" y="21600"/>
                        </a:moveTo>
                        <a:cubicBezTo>
                          <a:pt x="9670" y="21600"/>
                          <a:pt x="0" y="11929"/>
                          <a:pt x="0" y="0"/>
                        </a:cubicBezTo>
                      </a:path>
                      <a:path w="21600" h="21600" stroke="0" extrusionOk="0">
                        <a:moveTo>
                          <a:pt x="21600" y="21600"/>
                        </a:moveTo>
                        <a:cubicBezTo>
                          <a:pt x="9670" y="21600"/>
                          <a:pt x="0" y="11929"/>
                          <a:pt x="0" y="0"/>
                        </a:cubicBezTo>
                        <a:lnTo>
                          <a:pt x="21600" y="0"/>
                        </a:lnTo>
                        <a:lnTo>
                          <a:pt x="21600" y="21600"/>
                        </a:lnTo>
                        <a:close/>
                      </a:path>
                    </a:pathLst>
                  </a:custGeom>
                  <a:blipFill dpi="0" rotWithShape="1">
                    <a:blip r:embed="rId4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8967" name="Group 61">
                  <a:extLst>
                    <a:ext uri="{FF2B5EF4-FFF2-40B4-BE49-F238E27FC236}">
                      <a16:creationId xmlns:a16="http://schemas.microsoft.com/office/drawing/2014/main" id="{C5D5DC8E-4003-47CB-9A5A-266298CE20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85" y="3308"/>
                  <a:ext cx="103" cy="96"/>
                  <a:chOff x="2537" y="2706"/>
                  <a:chExt cx="103" cy="96"/>
                </a:xfrm>
              </p:grpSpPr>
              <p:sp>
                <p:nvSpPr>
                  <p:cNvPr id="38969" name="Arc 62">
                    <a:extLst>
                      <a:ext uri="{FF2B5EF4-FFF2-40B4-BE49-F238E27FC236}">
                        <a16:creationId xmlns:a16="http://schemas.microsoft.com/office/drawing/2014/main" id="{0768DB75-03BF-4C27-896F-519D17B22F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44" y="2706"/>
                    <a:ext cx="96" cy="96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21600" y="0"/>
                        </a:moveTo>
                        <a:cubicBezTo>
                          <a:pt x="21600" y="11929"/>
                          <a:pt x="11929" y="21599"/>
                          <a:pt x="0" y="21600"/>
                        </a:cubicBezTo>
                      </a:path>
                      <a:path w="21600" h="21600" stroke="0" extrusionOk="0">
                        <a:moveTo>
                          <a:pt x="21600" y="0"/>
                        </a:moveTo>
                        <a:cubicBezTo>
                          <a:pt x="21600" y="11929"/>
                          <a:pt x="11929" y="21599"/>
                          <a:pt x="0" y="21600"/>
                        </a:cubicBezTo>
                        <a:lnTo>
                          <a:pt x="0" y="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970" name="Arc 63" descr="Papyrus">
                    <a:extLst>
                      <a:ext uri="{FF2B5EF4-FFF2-40B4-BE49-F238E27FC236}">
                        <a16:creationId xmlns:a16="http://schemas.microsoft.com/office/drawing/2014/main" id="{95D4D977-C1BB-47B4-812B-9282BA9199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37" y="2706"/>
                    <a:ext cx="54" cy="47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21600" y="0"/>
                        </a:moveTo>
                        <a:cubicBezTo>
                          <a:pt x="21600" y="11929"/>
                          <a:pt x="11929" y="21599"/>
                          <a:pt x="0" y="21600"/>
                        </a:cubicBezTo>
                      </a:path>
                      <a:path w="21600" h="21600" stroke="0" extrusionOk="0">
                        <a:moveTo>
                          <a:pt x="21600" y="0"/>
                        </a:moveTo>
                        <a:cubicBezTo>
                          <a:pt x="21600" y="11929"/>
                          <a:pt x="11929" y="21599"/>
                          <a:pt x="0" y="21600"/>
                        </a:cubicBezTo>
                        <a:lnTo>
                          <a:pt x="0" y="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1">
                    <a:blip r:embed="rId4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 cap="rnd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8968" name="Rectangle 64">
                  <a:extLst>
                    <a:ext uri="{FF2B5EF4-FFF2-40B4-BE49-F238E27FC236}">
                      <a16:creationId xmlns:a16="http://schemas.microsoft.com/office/drawing/2014/main" id="{7842C64A-4914-4D33-9409-46BB2A889A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44" y="3312"/>
                  <a:ext cx="48" cy="22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8964" name="Line 65">
                <a:extLst>
                  <a:ext uri="{FF2B5EF4-FFF2-40B4-BE49-F238E27FC236}">
                    <a16:creationId xmlns:a16="http://schemas.microsoft.com/office/drawing/2014/main" id="{EF57BB04-1762-4629-91CF-D4BB9B1F59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3382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" name="Group 66">
            <a:extLst>
              <a:ext uri="{FF2B5EF4-FFF2-40B4-BE49-F238E27FC236}">
                <a16:creationId xmlns:a16="http://schemas.microsoft.com/office/drawing/2014/main" id="{1092E615-8540-48E0-8256-DD256085D389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3724275"/>
            <a:ext cx="838200" cy="1476375"/>
            <a:chOff x="1392" y="2352"/>
            <a:chExt cx="528" cy="930"/>
          </a:xfrm>
        </p:grpSpPr>
        <p:sp>
          <p:nvSpPr>
            <p:cNvPr id="38958" name="Line 67">
              <a:extLst>
                <a:ext uri="{FF2B5EF4-FFF2-40B4-BE49-F238E27FC236}">
                  <a16:creationId xmlns:a16="http://schemas.microsoft.com/office/drawing/2014/main" id="{49708D00-DF64-4939-86C6-76B240B24F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" y="2898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9" name="Line 68">
              <a:extLst>
                <a:ext uri="{FF2B5EF4-FFF2-40B4-BE49-F238E27FC236}">
                  <a16:creationId xmlns:a16="http://schemas.microsoft.com/office/drawing/2014/main" id="{5B0FD173-042C-4A78-8AA5-2A7FA893E2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" y="2352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0" name="Line 69">
              <a:extLst>
                <a:ext uri="{FF2B5EF4-FFF2-40B4-BE49-F238E27FC236}">
                  <a16:creationId xmlns:a16="http://schemas.microsoft.com/office/drawing/2014/main" id="{9F237EAC-2FD9-40BC-939B-EF60B64836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277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0534" name="Rectangle 70">
            <a:extLst>
              <a:ext uri="{FF2B5EF4-FFF2-40B4-BE49-F238E27FC236}">
                <a16:creationId xmlns:a16="http://schemas.microsoft.com/office/drawing/2014/main" id="{4A6C6A1F-34C5-49F9-A06C-A3472068B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400" y="4343400"/>
            <a:ext cx="27209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By joining the 2 machines:</a:t>
            </a:r>
          </a:p>
        </p:txBody>
      </p:sp>
      <p:sp>
        <p:nvSpPr>
          <p:cNvPr id="830535" name="Rectangle 71">
            <a:extLst>
              <a:ext uri="{FF2B5EF4-FFF2-40B4-BE49-F238E27FC236}">
                <a16:creationId xmlns:a16="http://schemas.microsoft.com/office/drawing/2014/main" id="{1F84DA16-3EFC-4AD7-9EA6-8F613D42B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125" y="3048000"/>
            <a:ext cx="19335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|</a:t>
            </a:r>
            <a:r>
              <a:rPr lang="en-US" altLang="en-US" sz="1800"/>
              <a:t>W/Q</a:t>
            </a:r>
            <a:r>
              <a:rPr lang="en-US" altLang="en-US" baseline="-25000"/>
              <a:t>h</a:t>
            </a:r>
            <a:r>
              <a:rPr lang="en-US" altLang="en-US" sz="1800" i="0"/>
              <a:t>'| &gt; |</a:t>
            </a:r>
            <a:r>
              <a:rPr lang="en-US" altLang="en-US" sz="1800"/>
              <a:t>W/Q</a:t>
            </a:r>
            <a:r>
              <a:rPr lang="en-US" altLang="en-US" baseline="-25000"/>
              <a:t>h</a:t>
            </a:r>
            <a:r>
              <a:rPr lang="en-US" altLang="en-US" sz="1800" i="0"/>
              <a:t>|</a:t>
            </a:r>
            <a:r>
              <a:rPr lang="en-US" altLang="en-US" sz="1800"/>
              <a:t> </a:t>
            </a:r>
          </a:p>
        </p:txBody>
      </p:sp>
      <p:sp>
        <p:nvSpPr>
          <p:cNvPr id="830536" name="Rectangle 72">
            <a:extLst>
              <a:ext uri="{FF2B5EF4-FFF2-40B4-BE49-F238E27FC236}">
                <a16:creationId xmlns:a16="http://schemas.microsoft.com/office/drawing/2014/main" id="{34876076-F33B-44D7-AE03-BF47762E5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9525" y="3429000"/>
            <a:ext cx="1741488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1800"/>
              <a:t>' </a:t>
            </a:r>
            <a:r>
              <a:rPr lang="en-US" altLang="en-US" sz="1800" i="0"/>
              <a:t>| </a:t>
            </a:r>
            <a:r>
              <a:rPr lang="en-US" altLang="en-US" sz="1800"/>
              <a:t>  &lt;   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h </a:t>
            </a:r>
            <a:r>
              <a:rPr lang="en-US" altLang="en-US" sz="1800" i="0"/>
              <a:t>|</a:t>
            </a:r>
            <a:r>
              <a:rPr lang="en-US" altLang="en-US" sz="1800"/>
              <a:t> </a:t>
            </a:r>
          </a:p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' </a:t>
            </a:r>
            <a:r>
              <a:rPr lang="en-US" altLang="en-US" sz="1800" i="0"/>
              <a:t>| </a:t>
            </a:r>
            <a:r>
              <a:rPr lang="en-US" altLang="en-US" sz="1800"/>
              <a:t>  </a:t>
            </a:r>
            <a:r>
              <a:rPr lang="en-US" altLang="en-US" sz="1800" i="0"/>
              <a:t> &lt;</a:t>
            </a:r>
            <a:r>
              <a:rPr lang="en-US" altLang="en-US" sz="1800"/>
              <a:t>   </a:t>
            </a:r>
            <a:r>
              <a:rPr lang="en-US" altLang="en-US" sz="1800" i="0"/>
              <a:t> |</a:t>
            </a:r>
            <a:r>
              <a:rPr lang="en-US" altLang="en-US" sz="1800"/>
              <a:t>Q</a:t>
            </a:r>
            <a:r>
              <a:rPr lang="en-US" altLang="en-US" baseline="-25000"/>
              <a:t>c </a:t>
            </a:r>
            <a:r>
              <a:rPr lang="en-US" altLang="en-US" sz="1800" i="0"/>
              <a:t>| </a:t>
            </a:r>
          </a:p>
        </p:txBody>
      </p:sp>
      <p:sp>
        <p:nvSpPr>
          <p:cNvPr id="830537" name="Rectangle 73">
            <a:extLst>
              <a:ext uri="{FF2B5EF4-FFF2-40B4-BE49-F238E27FC236}">
                <a16:creationId xmlns:a16="http://schemas.microsoft.com/office/drawing/2014/main" id="{46538BE6-022C-41AF-9C26-82A1D1A2D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5410200"/>
            <a:ext cx="130175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 </a:t>
            </a:r>
            <a:r>
              <a:rPr lang="en-US" altLang="en-US" sz="1800" i="0"/>
              <a:t>| </a:t>
            </a:r>
            <a:r>
              <a:rPr lang="en-US" altLang="en-US" sz="1800"/>
              <a:t>-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'</a:t>
            </a:r>
            <a:r>
              <a:rPr lang="en-US" altLang="en-US" sz="1800" i="0"/>
              <a:t> |</a:t>
            </a: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830538" name="Rectangle 74">
            <a:extLst>
              <a:ext uri="{FF2B5EF4-FFF2-40B4-BE49-F238E27FC236}">
                <a16:creationId xmlns:a16="http://schemas.microsoft.com/office/drawing/2014/main" id="{A210019C-5A1D-4009-976E-28768E3D5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743200"/>
            <a:ext cx="130175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 </a:t>
            </a:r>
            <a:r>
              <a:rPr lang="en-US" altLang="en-US" sz="1800" i="0"/>
              <a:t>| </a:t>
            </a:r>
            <a:r>
              <a:rPr lang="en-US" altLang="en-US" sz="1800"/>
              <a:t>-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'</a:t>
            </a:r>
            <a:r>
              <a:rPr lang="en-US" altLang="en-US" sz="1800" i="0"/>
              <a:t> |</a:t>
            </a:r>
            <a:endParaRPr lang="en-US" altLang="en-US" sz="1800" i="0">
              <a:latin typeface="Arial" panose="020B0604020202020204" pitchFamily="34" charset="0"/>
            </a:endParaRPr>
          </a:p>
        </p:txBody>
      </p:sp>
      <p:sp>
        <p:nvSpPr>
          <p:cNvPr id="830539" name="Rectangle 75" descr="Papyrus">
            <a:extLst>
              <a:ext uri="{FF2B5EF4-FFF2-40B4-BE49-F238E27FC236}">
                <a16:creationId xmlns:a16="http://schemas.microsoft.com/office/drawing/2014/main" id="{8F254787-E8BB-4749-8542-9BD8ACF6E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050" y="4371975"/>
            <a:ext cx="152400" cy="76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0540" name="Rectangle 76">
            <a:extLst>
              <a:ext uri="{FF2B5EF4-FFF2-40B4-BE49-F238E27FC236}">
                <a16:creationId xmlns:a16="http://schemas.microsoft.com/office/drawing/2014/main" id="{BDDCF392-2398-4AEE-9DAC-D9C935CAD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600" y="4724400"/>
            <a:ext cx="3713163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 </a:t>
            </a:r>
            <a:r>
              <a:rPr lang="en-US" altLang="en-US" sz="1800" i="0"/>
              <a:t>| </a:t>
            </a:r>
            <a:r>
              <a:rPr lang="en-US" altLang="en-US" sz="1800"/>
              <a:t>- </a:t>
            </a:r>
            <a:r>
              <a:rPr lang="en-US" altLang="en-US" sz="1800" i="0"/>
              <a:t>|</a:t>
            </a: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'</a:t>
            </a:r>
            <a:r>
              <a:rPr lang="en-US" altLang="en-US" sz="1800" i="0"/>
              <a:t> | </a:t>
            </a:r>
            <a:r>
              <a:rPr lang="en-US" altLang="en-US" sz="1800" i="0">
                <a:latin typeface="Arial" panose="020B0604020202020204" pitchFamily="34" charset="0"/>
              </a:rPr>
              <a:t>goes from cold to hot</a:t>
            </a:r>
          </a:p>
          <a:p>
            <a:pPr>
              <a:lnSpc>
                <a:spcPct val="15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Spontan</a:t>
            </a:r>
            <a:r>
              <a:rPr lang="en-US" altLang="en-US" sz="1800" u="sng">
                <a:latin typeface="Arial" panose="020B0604020202020204" pitchFamily="34" charset="0"/>
                <a:cs typeface="Arial" panose="020B0604020202020204" pitchFamily="34" charset="0"/>
              </a:rPr>
              <a:t>eously</a:t>
            </a:r>
            <a:r>
              <a:rPr lang="en-US" altLang="en-US" sz="1800" i="0">
                <a:latin typeface="Arial" panose="020B0604020202020204" pitchFamily="34" charset="0"/>
              </a:rPr>
              <a:t>: Impossible!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3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83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83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83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83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3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3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830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83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83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83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83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493" grpId="0"/>
      <p:bldP spid="830494" grpId="0" animBg="1"/>
      <p:bldP spid="830495" grpId="0" animBg="1"/>
      <p:bldP spid="830496" grpId="0" animBg="1"/>
      <p:bldP spid="830497" grpId="0"/>
      <p:bldP spid="830507" grpId="0"/>
      <p:bldP spid="830534" grpId="0"/>
      <p:bldP spid="830535" grpId="0"/>
      <p:bldP spid="830536" grpId="0"/>
      <p:bldP spid="830537" grpId="0"/>
      <p:bldP spid="830538" grpId="0"/>
      <p:bldP spid="830539" grpId="0" animBg="1"/>
      <p:bldP spid="8305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414EC3C-990C-4D9E-B41E-AB12B8D7B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22575" y="279400"/>
            <a:ext cx="4257675" cy="582613"/>
          </a:xfrm>
        </p:spPr>
        <p:txBody>
          <a:bodyPr/>
          <a:lstStyle/>
          <a:p>
            <a:r>
              <a:rPr lang="en-US" altLang="en-US"/>
              <a:t>Carnot Principles - 2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B6711804-E034-477F-8E1E-00251FB46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4450" y="976313"/>
            <a:ext cx="49212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</a:rPr>
              <a:t>All other "Carnots" are as good !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67D8F1CF-08E2-415B-8C23-A03EC37ED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600200"/>
            <a:ext cx="5197475" cy="6381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All reversible motors 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working between the</a:t>
            </a:r>
            <a:endParaRPr lang="en-US" altLang="en-US" sz="1800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same heat reservoirs </a:t>
            </a: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the same efficiency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E89143A8-26B6-4365-9AB1-EB096B0EA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2797175"/>
            <a:ext cx="30924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Proof: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Put them in parallel,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Reverse one of them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800" b="0" i="0">
                <a:latin typeface="Arial" panose="020B0604020202020204" pitchFamily="34" charset="0"/>
                <a:cs typeface="Arial" panose="020B0604020202020204" pitchFamily="34" charset="0"/>
              </a:rPr>
              <a:t> Use the preceding principle</a:t>
            </a:r>
          </a:p>
        </p:txBody>
      </p:sp>
      <p:sp>
        <p:nvSpPr>
          <p:cNvPr id="832518" name="Rectangle 6">
            <a:extLst>
              <a:ext uri="{FF2B5EF4-FFF2-40B4-BE49-F238E27FC236}">
                <a16:creationId xmlns:a16="http://schemas.microsoft.com/office/drawing/2014/main" id="{099093CC-01E6-4D4D-AB22-42AED64AE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4244975"/>
            <a:ext cx="6376987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The efficiency of a reversible motor,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working between 2 heat reservoirs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depends only on </a:t>
            </a:r>
            <a:r>
              <a:rPr lang="en-US" altLang="en-US" sz="1800"/>
              <a:t>T</a:t>
            </a:r>
            <a:r>
              <a:rPr lang="en-US" altLang="en-US" baseline="-25000"/>
              <a:t>h </a:t>
            </a:r>
            <a:r>
              <a:rPr lang="en-US" altLang="en-US" sz="1800"/>
              <a:t> </a:t>
            </a:r>
            <a:r>
              <a:rPr lang="en-US" altLang="en-US" sz="1800" i="0"/>
              <a:t>and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endParaRPr lang="en-US" altLang="en-US" sz="1800" i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(i.e. not function of the nature matter nor the cycle used)</a:t>
            </a:r>
          </a:p>
        </p:txBody>
      </p:sp>
      <p:sp>
        <p:nvSpPr>
          <p:cNvPr id="832519" name="Rectangle 7">
            <a:extLst>
              <a:ext uri="{FF2B5EF4-FFF2-40B4-BE49-F238E27FC236}">
                <a16:creationId xmlns:a16="http://schemas.microsoft.com/office/drawing/2014/main" id="{CBBA4C95-C26B-4E6C-B3B8-7F227D7F6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715000"/>
            <a:ext cx="50831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Symbol" panose="05050102010706020507" pitchFamily="18" charset="2"/>
                <a:cs typeface="Arial" panose="020B0604020202020204" pitchFamily="34" charset="0"/>
              </a:rPr>
              <a:t>h</a:t>
            </a:r>
            <a:r>
              <a:rPr lang="en-US" altLang="en-US" sz="1800"/>
              <a:t> </a:t>
            </a:r>
            <a:r>
              <a:rPr lang="en-US" altLang="en-US" sz="1800" baseline="-25000"/>
              <a:t>reversible</a:t>
            </a:r>
            <a:r>
              <a:rPr lang="en-US" altLang="en-US" sz="1800"/>
              <a:t> = f</a:t>
            </a:r>
            <a:r>
              <a:rPr lang="en-US" altLang="en-US" sz="1800" i="0"/>
              <a:t>(</a:t>
            </a:r>
            <a:r>
              <a:rPr lang="en-US" altLang="en-US" sz="1800"/>
              <a:t> T</a:t>
            </a:r>
            <a:r>
              <a:rPr lang="en-US" altLang="en-US" sz="1800" baseline="-25000"/>
              <a:t>c</a:t>
            </a:r>
            <a:r>
              <a:rPr lang="en-US" altLang="en-US" sz="1800"/>
              <a:t> , T</a:t>
            </a:r>
            <a:r>
              <a:rPr lang="en-US" altLang="en-US" sz="1800" baseline="-25000"/>
              <a:t>h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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system matter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Base for a thermodynamic temperature scale</a:t>
            </a:r>
          </a:p>
        </p:txBody>
      </p:sp>
      <p:sp>
        <p:nvSpPr>
          <p:cNvPr id="832520" name="AutoShape 8">
            <a:extLst>
              <a:ext uri="{FF2B5EF4-FFF2-40B4-BE49-F238E27FC236}">
                <a16:creationId xmlns:a16="http://schemas.microsoft.com/office/drawing/2014/main" id="{54B30ED3-3D6F-44A7-A595-C099F670F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797550"/>
            <a:ext cx="596900" cy="215900"/>
          </a:xfrm>
          <a:prstGeom prst="rightArrow">
            <a:avLst>
              <a:gd name="adj1" fmla="val 50000"/>
              <a:gd name="adj2" fmla="val 13824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2521" name="AutoShape 9">
            <a:extLst>
              <a:ext uri="{FF2B5EF4-FFF2-40B4-BE49-F238E27FC236}">
                <a16:creationId xmlns:a16="http://schemas.microsoft.com/office/drawing/2014/main" id="{935126CC-2969-4589-80C1-8BBC2EF25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50" y="4349750"/>
            <a:ext cx="444500" cy="215900"/>
          </a:xfrm>
          <a:prstGeom prst="rightArrow">
            <a:avLst>
              <a:gd name="adj1" fmla="val 50000"/>
              <a:gd name="adj2" fmla="val 10295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70" name="Line 10">
            <a:extLst>
              <a:ext uri="{FF2B5EF4-FFF2-40B4-BE49-F238E27FC236}">
                <a16:creationId xmlns:a16="http://schemas.microsoft.com/office/drawing/2014/main" id="{3557BC74-3543-4B05-BA36-56FC60922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65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11">
            <a:extLst>
              <a:ext uri="{FF2B5EF4-FFF2-40B4-BE49-F238E27FC236}">
                <a16:creationId xmlns:a16="http://schemas.microsoft.com/office/drawing/2014/main" id="{A54B34F7-920A-4E96-923B-2782261966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343400"/>
            <a:ext cx="365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Rectangle 12">
            <a:extLst>
              <a:ext uri="{FF2B5EF4-FFF2-40B4-BE49-F238E27FC236}">
                <a16:creationId xmlns:a16="http://schemas.microsoft.com/office/drawing/2014/main" id="{B0EAF0CD-D900-46FE-BD75-972B2E1BF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427288"/>
            <a:ext cx="43338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T</a:t>
            </a:r>
            <a:r>
              <a:rPr lang="en-US" altLang="en-US" baseline="-25000"/>
              <a:t>h</a:t>
            </a:r>
          </a:p>
        </p:txBody>
      </p:sp>
      <p:sp>
        <p:nvSpPr>
          <p:cNvPr id="40973" name="Rectangle 13">
            <a:extLst>
              <a:ext uri="{FF2B5EF4-FFF2-40B4-BE49-F238E27FC236}">
                <a16:creationId xmlns:a16="http://schemas.microsoft.com/office/drawing/2014/main" id="{FC04AA2E-3F43-412A-818D-FDC909F19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933825"/>
            <a:ext cx="436563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c</a:t>
            </a:r>
          </a:p>
        </p:txBody>
      </p:sp>
      <p:sp>
        <p:nvSpPr>
          <p:cNvPr id="40974" name="Rectangle 14">
            <a:extLst>
              <a:ext uri="{FF2B5EF4-FFF2-40B4-BE49-F238E27FC236}">
                <a16:creationId xmlns:a16="http://schemas.microsoft.com/office/drawing/2014/main" id="{97B6A413-9CF8-40A0-A61F-EB96D2235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7113" y="3178175"/>
            <a:ext cx="384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</a:p>
        </p:txBody>
      </p:sp>
      <p:sp>
        <p:nvSpPr>
          <p:cNvPr id="40975" name="Rectangle 15">
            <a:extLst>
              <a:ext uri="{FF2B5EF4-FFF2-40B4-BE49-F238E27FC236}">
                <a16:creationId xmlns:a16="http://schemas.microsoft.com/office/drawing/2014/main" id="{819E355D-E58C-4AA3-9D5C-8DEE952A1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3050" y="2830513"/>
            <a:ext cx="45878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h</a:t>
            </a:r>
          </a:p>
        </p:txBody>
      </p:sp>
      <p:sp>
        <p:nvSpPr>
          <p:cNvPr id="40976" name="Rectangle 16">
            <a:extLst>
              <a:ext uri="{FF2B5EF4-FFF2-40B4-BE49-F238E27FC236}">
                <a16:creationId xmlns:a16="http://schemas.microsoft.com/office/drawing/2014/main" id="{8B7911F5-AD61-40E3-B4AC-EA3A78BD6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3213100"/>
            <a:ext cx="965200" cy="736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4D3D55F9-468B-45EB-850E-44AEB22CE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360863"/>
            <a:ext cx="4111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T</a:t>
            </a:r>
            <a:r>
              <a:rPr lang="en-US" altLang="en-US" baseline="-25000"/>
              <a:t>c</a:t>
            </a:r>
          </a:p>
        </p:txBody>
      </p:sp>
      <p:sp>
        <p:nvSpPr>
          <p:cNvPr id="40978" name="Line 18">
            <a:extLst>
              <a:ext uri="{FF2B5EF4-FFF2-40B4-BE49-F238E27FC236}">
                <a16:creationId xmlns:a16="http://schemas.microsoft.com/office/drawing/2014/main" id="{2FB5EF48-E729-481A-B539-40C2F88B89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8194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0979" name="Line 19">
            <a:extLst>
              <a:ext uri="{FF2B5EF4-FFF2-40B4-BE49-F238E27FC236}">
                <a16:creationId xmlns:a16="http://schemas.microsoft.com/office/drawing/2014/main" id="{73B0FA98-F6BC-4552-ACCC-3CF3D98A5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39624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0980" name="Line 20">
            <a:extLst>
              <a:ext uri="{FF2B5EF4-FFF2-40B4-BE49-F238E27FC236}">
                <a16:creationId xmlns:a16="http://schemas.microsoft.com/office/drawing/2014/main" id="{E7E718A9-C7A3-4A1D-B5FB-B6606C5EC994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277100" y="33147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0981" name="Rectangle 21">
            <a:extLst>
              <a:ext uri="{FF2B5EF4-FFF2-40B4-BE49-F238E27FC236}">
                <a16:creationId xmlns:a16="http://schemas.microsoft.com/office/drawing/2014/main" id="{F65D49B3-B6F6-4003-8116-0E662D600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0713" y="3886200"/>
            <a:ext cx="5207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</a:p>
        </p:txBody>
      </p:sp>
      <p:sp>
        <p:nvSpPr>
          <p:cNvPr id="40982" name="Rectangle 22">
            <a:extLst>
              <a:ext uri="{FF2B5EF4-FFF2-40B4-BE49-F238E27FC236}">
                <a16:creationId xmlns:a16="http://schemas.microsoft.com/office/drawing/2014/main" id="{6CA22368-2B26-4BCB-9897-3D1073B5E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0825" y="3178175"/>
            <a:ext cx="384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</a:p>
        </p:txBody>
      </p:sp>
      <p:sp>
        <p:nvSpPr>
          <p:cNvPr id="40983" name="Rectangle 23">
            <a:extLst>
              <a:ext uri="{FF2B5EF4-FFF2-40B4-BE49-F238E27FC236}">
                <a16:creationId xmlns:a16="http://schemas.microsoft.com/office/drawing/2014/main" id="{8157A261-5CA6-498A-BF1E-90A82FA9C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2743200"/>
            <a:ext cx="52863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2000"/>
              <a:t>'</a:t>
            </a:r>
          </a:p>
        </p:txBody>
      </p:sp>
      <p:sp>
        <p:nvSpPr>
          <p:cNvPr id="40984" name="Rectangle 24">
            <a:extLst>
              <a:ext uri="{FF2B5EF4-FFF2-40B4-BE49-F238E27FC236}">
                <a16:creationId xmlns:a16="http://schemas.microsoft.com/office/drawing/2014/main" id="{5FC45C5D-4FC7-4945-9CBD-C118382EE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2413" y="3213100"/>
            <a:ext cx="965200" cy="736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5" name="Line 25">
            <a:extLst>
              <a:ext uri="{FF2B5EF4-FFF2-40B4-BE49-F238E27FC236}">
                <a16:creationId xmlns:a16="http://schemas.microsoft.com/office/drawing/2014/main" id="{CA363AAC-91D3-48A2-8DF4-06F39D46B7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40713" y="28194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0986" name="Line 26">
            <a:extLst>
              <a:ext uri="{FF2B5EF4-FFF2-40B4-BE49-F238E27FC236}">
                <a16:creationId xmlns:a16="http://schemas.microsoft.com/office/drawing/2014/main" id="{8F42E969-08B1-44CE-94EE-F4D062395F9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40713" y="39624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0987" name="Line 27">
            <a:extLst>
              <a:ext uri="{FF2B5EF4-FFF2-40B4-BE49-F238E27FC236}">
                <a16:creationId xmlns:a16="http://schemas.microsoft.com/office/drawing/2014/main" id="{D2FE0D2D-DF35-4815-AC9E-03C716D9A46A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9040813" y="33147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3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2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2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2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32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2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2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3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518" grpId="0"/>
      <p:bldP spid="832519" grpId="0" animBg="1"/>
      <p:bldP spid="832520" grpId="0" animBg="1"/>
      <p:bldP spid="8325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Line 2">
            <a:extLst>
              <a:ext uri="{FF2B5EF4-FFF2-40B4-BE49-F238E27FC236}">
                <a16:creationId xmlns:a16="http://schemas.microsoft.com/office/drawing/2014/main" id="{EDE7952A-27FF-4125-B03B-E65EB7E8A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438400"/>
            <a:ext cx="0" cy="3733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7107" name="Line 3">
            <a:extLst>
              <a:ext uri="{FF2B5EF4-FFF2-40B4-BE49-F238E27FC236}">
                <a16:creationId xmlns:a16="http://schemas.microsoft.com/office/drawing/2014/main" id="{44B7B8C7-54BE-4F4A-BCD5-D6215AEA0E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438400"/>
            <a:ext cx="0" cy="3733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2061D020-F9E9-4923-A4CB-7196F26187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5975" y="279400"/>
            <a:ext cx="5730875" cy="582613"/>
          </a:xfrm>
        </p:spPr>
        <p:txBody>
          <a:bodyPr/>
          <a:lstStyle/>
          <a:p>
            <a:r>
              <a:rPr lang="en-US" altLang="en-US"/>
              <a:t>Performance of heat engines</a:t>
            </a:r>
          </a:p>
        </p:txBody>
      </p:sp>
      <p:sp>
        <p:nvSpPr>
          <p:cNvPr id="838661" name="Text Box 5">
            <a:extLst>
              <a:ext uri="{FF2B5EF4-FFF2-40B4-BE49-F238E27FC236}">
                <a16:creationId xmlns:a16="http://schemas.microsoft.com/office/drawing/2014/main" id="{6C24D2A1-4A2A-44F2-B87D-E63DA7ACD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3" y="2901950"/>
            <a:ext cx="7075487" cy="39687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By definition, whether the machine was reversible or not:</a:t>
            </a:r>
          </a:p>
        </p:txBody>
      </p:sp>
      <p:sp>
        <p:nvSpPr>
          <p:cNvPr id="838662" name="Text Box 6">
            <a:extLst>
              <a:ext uri="{FF2B5EF4-FFF2-40B4-BE49-F238E27FC236}">
                <a16:creationId xmlns:a16="http://schemas.microsoft.com/office/drawing/2014/main" id="{BE6F29E9-4BE5-4AC3-AF75-C6B65EF89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419475"/>
            <a:ext cx="28400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/>
              <a:t>COP</a:t>
            </a:r>
            <a:r>
              <a:rPr lang="en-US" altLang="en-US" sz="2000" baseline="-25000"/>
              <a:t>ref</a:t>
            </a:r>
            <a:r>
              <a:rPr lang="en-US" altLang="en-US" sz="2000"/>
              <a:t>=Q</a:t>
            </a:r>
            <a:r>
              <a:rPr lang="en-US" altLang="en-US" sz="2000" baseline="-25000"/>
              <a:t>c</a:t>
            </a:r>
            <a:r>
              <a:rPr lang="en-US" altLang="en-US" sz="2000"/>
              <a:t>/W=Q</a:t>
            </a:r>
            <a:r>
              <a:rPr lang="en-US" altLang="en-US" sz="2000" baseline="-25000"/>
              <a:t>c</a:t>
            </a:r>
            <a:r>
              <a:rPr lang="en-US" altLang="en-US" sz="2000"/>
              <a:t>/</a:t>
            </a:r>
            <a:r>
              <a:rPr lang="en-US" altLang="en-US" sz="2000" i="0"/>
              <a:t>(</a:t>
            </a:r>
            <a:r>
              <a:rPr lang="en-US" altLang="en-US" sz="2000"/>
              <a:t>Q</a:t>
            </a:r>
            <a:r>
              <a:rPr lang="en-US" altLang="en-US" sz="2000" baseline="-25000"/>
              <a:t>h</a:t>
            </a:r>
            <a:r>
              <a:rPr lang="en-US" altLang="en-US" sz="2000"/>
              <a:t>-Q</a:t>
            </a:r>
            <a:r>
              <a:rPr lang="en-US" altLang="en-US" sz="2000" baseline="-25000"/>
              <a:t>c</a:t>
            </a:r>
            <a:r>
              <a:rPr lang="en-US" altLang="en-US" sz="2000" i="0"/>
              <a:t>)</a:t>
            </a:r>
          </a:p>
        </p:txBody>
      </p:sp>
      <p:sp>
        <p:nvSpPr>
          <p:cNvPr id="47111" name="Text Box 7">
            <a:extLst>
              <a:ext uri="{FF2B5EF4-FFF2-40B4-BE49-F238E27FC236}">
                <a16:creationId xmlns:a16="http://schemas.microsoft.com/office/drawing/2014/main" id="{F884F6A6-5B87-4558-A4CD-4C5A40513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8" y="2330450"/>
            <a:ext cx="1593850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For a motor</a:t>
            </a:r>
          </a:p>
        </p:txBody>
      </p:sp>
      <p:sp>
        <p:nvSpPr>
          <p:cNvPr id="47112" name="Text Box 8">
            <a:extLst>
              <a:ext uri="{FF2B5EF4-FFF2-40B4-BE49-F238E27FC236}">
                <a16:creationId xmlns:a16="http://schemas.microsoft.com/office/drawing/2014/main" id="{CAF769E4-7F4A-4AB9-B35E-7F7662528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330450"/>
            <a:ext cx="2241550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For a refrigerator</a:t>
            </a:r>
          </a:p>
        </p:txBody>
      </p:sp>
      <p:sp>
        <p:nvSpPr>
          <p:cNvPr id="47113" name="Text Box 9">
            <a:extLst>
              <a:ext uri="{FF2B5EF4-FFF2-40B4-BE49-F238E27FC236}">
                <a16:creationId xmlns:a16="http://schemas.microsoft.com/office/drawing/2014/main" id="{12D462A8-F154-4699-B861-983ED13D6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330450"/>
            <a:ext cx="2159000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For a heat pump</a:t>
            </a:r>
          </a:p>
        </p:txBody>
      </p:sp>
      <p:sp>
        <p:nvSpPr>
          <p:cNvPr id="838666" name="Text Box 10">
            <a:extLst>
              <a:ext uri="{FF2B5EF4-FFF2-40B4-BE49-F238E27FC236}">
                <a16:creationId xmlns:a16="http://schemas.microsoft.com/office/drawing/2014/main" id="{21CCFB26-6F8D-437D-A9EA-3F1434703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241925"/>
            <a:ext cx="5635625" cy="39687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For a reversible machine, </a:t>
            </a:r>
            <a:r>
              <a:rPr lang="en-US" altLang="en-US" sz="2000"/>
              <a:t>Q</a:t>
            </a:r>
            <a:r>
              <a:rPr lang="en-US" altLang="en-US" sz="2000" baseline="-25000"/>
              <a:t>h</a:t>
            </a:r>
            <a:r>
              <a:rPr lang="en-US" altLang="en-US" sz="2000"/>
              <a:t>/T</a:t>
            </a:r>
            <a:r>
              <a:rPr lang="en-US" altLang="en-US" sz="2000" baseline="-25000"/>
              <a:t>h</a:t>
            </a:r>
            <a:r>
              <a:rPr lang="en-US" altLang="en-US" sz="2000"/>
              <a:t>=Q</a:t>
            </a:r>
            <a:r>
              <a:rPr lang="en-US" altLang="en-US" sz="2000" baseline="-25000"/>
              <a:t>c</a:t>
            </a:r>
            <a:r>
              <a:rPr lang="en-US" altLang="en-US" sz="2000"/>
              <a:t>/T</a:t>
            </a:r>
            <a:r>
              <a:rPr lang="en-US" altLang="en-US" sz="2000" baseline="-25000"/>
              <a:t>c</a:t>
            </a: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, hence: </a:t>
            </a:r>
          </a:p>
        </p:txBody>
      </p:sp>
      <p:sp>
        <p:nvSpPr>
          <p:cNvPr id="838667" name="Text Box 11">
            <a:extLst>
              <a:ext uri="{FF2B5EF4-FFF2-40B4-BE49-F238E27FC236}">
                <a16:creationId xmlns:a16="http://schemas.microsoft.com/office/drawing/2014/main" id="{85CC92B2-9CDD-4910-A454-3D3B56705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19475"/>
            <a:ext cx="33226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/>
              <a:t>COP</a:t>
            </a:r>
            <a:r>
              <a:rPr lang="en-US" altLang="en-US" sz="2000" baseline="-25000"/>
              <a:t>hp</a:t>
            </a:r>
            <a:r>
              <a:rPr lang="en-US" altLang="en-US" sz="2000"/>
              <a:t>=Q</a:t>
            </a:r>
            <a:r>
              <a:rPr lang="en-US" altLang="en-US" sz="2000" baseline="-25000"/>
              <a:t>h</a:t>
            </a:r>
            <a:r>
              <a:rPr lang="en-US" altLang="en-US" sz="2000"/>
              <a:t>/W=Q</a:t>
            </a:r>
            <a:r>
              <a:rPr lang="en-US" altLang="en-US" sz="2000" baseline="-25000"/>
              <a:t>h</a:t>
            </a:r>
            <a:r>
              <a:rPr lang="en-US" altLang="en-US" sz="2000"/>
              <a:t>/</a:t>
            </a:r>
            <a:r>
              <a:rPr lang="en-US" altLang="en-US" sz="2000" i="0"/>
              <a:t>(</a:t>
            </a:r>
            <a:r>
              <a:rPr lang="en-US" altLang="en-US" sz="2000"/>
              <a:t>Q</a:t>
            </a:r>
            <a:r>
              <a:rPr lang="en-US" altLang="en-US" sz="2000" baseline="-25000"/>
              <a:t>h</a:t>
            </a:r>
            <a:r>
              <a:rPr lang="en-US" altLang="en-US" sz="2000"/>
              <a:t>-Q</a:t>
            </a:r>
            <a:r>
              <a:rPr lang="en-US" altLang="en-US" sz="2000" baseline="-25000"/>
              <a:t>c</a:t>
            </a:r>
            <a:r>
              <a:rPr lang="en-US" altLang="en-US" sz="2000" i="0"/>
              <a:t>)</a:t>
            </a:r>
            <a:r>
              <a:rPr lang="en-US" altLang="en-US" sz="2000"/>
              <a:t>   &gt;1</a:t>
            </a:r>
          </a:p>
        </p:txBody>
      </p:sp>
      <p:sp>
        <p:nvSpPr>
          <p:cNvPr id="838668" name="Text Box 12">
            <a:extLst>
              <a:ext uri="{FF2B5EF4-FFF2-40B4-BE49-F238E27FC236}">
                <a16:creationId xmlns:a16="http://schemas.microsoft.com/office/drawing/2014/main" id="{D15B205B-820B-4A17-9F89-3922229AB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3413125"/>
            <a:ext cx="2538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>
                <a:latin typeface="Symbol" panose="05050102010706020507" pitchFamily="18" charset="2"/>
              </a:rPr>
              <a:t>h</a:t>
            </a:r>
            <a:r>
              <a:rPr lang="en-US" altLang="en-US" sz="2000"/>
              <a:t>=W/Q</a:t>
            </a:r>
            <a:r>
              <a:rPr lang="en-US" altLang="en-US" sz="2000" baseline="-25000"/>
              <a:t>h</a:t>
            </a:r>
            <a:r>
              <a:rPr lang="en-US" altLang="en-US" sz="2000"/>
              <a:t>=1- Q</a:t>
            </a:r>
            <a:r>
              <a:rPr lang="en-US" altLang="en-US" sz="2000" baseline="-25000"/>
              <a:t>c</a:t>
            </a:r>
            <a:r>
              <a:rPr lang="en-US" altLang="en-US" sz="2000"/>
              <a:t>/Q</a:t>
            </a:r>
            <a:r>
              <a:rPr lang="en-US" altLang="en-US" sz="2000" baseline="-25000"/>
              <a:t>h</a:t>
            </a:r>
            <a:r>
              <a:rPr lang="en-US" altLang="en-US" sz="2000"/>
              <a:t>  &lt; 1</a:t>
            </a:r>
          </a:p>
        </p:txBody>
      </p:sp>
      <p:sp>
        <p:nvSpPr>
          <p:cNvPr id="838669" name="Text Box 13">
            <a:extLst>
              <a:ext uri="{FF2B5EF4-FFF2-40B4-BE49-F238E27FC236}">
                <a16:creationId xmlns:a16="http://schemas.microsoft.com/office/drawing/2014/main" id="{FBB87C01-BFC5-4325-B44D-534C6B60A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715000"/>
            <a:ext cx="2755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/>
              <a:t>COP</a:t>
            </a:r>
            <a:r>
              <a:rPr lang="en-US" altLang="en-US" sz="2000" baseline="-25000"/>
              <a:t>ref reversible</a:t>
            </a:r>
            <a:r>
              <a:rPr lang="en-US" altLang="en-US" sz="2000"/>
              <a:t>=T</a:t>
            </a:r>
            <a:r>
              <a:rPr lang="en-US" altLang="en-US" sz="2000" baseline="-25000"/>
              <a:t>c</a:t>
            </a:r>
            <a:r>
              <a:rPr lang="en-US" altLang="en-US" sz="2000"/>
              <a:t>/</a:t>
            </a:r>
            <a:r>
              <a:rPr lang="en-US" altLang="en-US" sz="2000" i="0"/>
              <a:t>(</a:t>
            </a:r>
            <a:r>
              <a:rPr lang="en-US" altLang="en-US" sz="2000"/>
              <a:t>T</a:t>
            </a:r>
            <a:r>
              <a:rPr lang="en-US" altLang="en-US" sz="2000" baseline="-25000"/>
              <a:t>h</a:t>
            </a:r>
            <a:r>
              <a:rPr lang="en-US" altLang="en-US" sz="2000"/>
              <a:t>-T</a:t>
            </a:r>
            <a:r>
              <a:rPr lang="en-US" altLang="en-US" sz="2000" baseline="-25000"/>
              <a:t>c</a:t>
            </a:r>
            <a:r>
              <a:rPr lang="en-US" altLang="en-US" sz="2000" i="0"/>
              <a:t>)</a:t>
            </a:r>
          </a:p>
        </p:txBody>
      </p:sp>
      <p:sp>
        <p:nvSpPr>
          <p:cNvPr id="838670" name="Text Box 14">
            <a:extLst>
              <a:ext uri="{FF2B5EF4-FFF2-40B4-BE49-F238E27FC236}">
                <a16:creationId xmlns:a16="http://schemas.microsoft.com/office/drawing/2014/main" id="{3A3D7033-712F-40C7-84A7-042023B2D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15000"/>
            <a:ext cx="3219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/>
              <a:t>COP</a:t>
            </a:r>
            <a:r>
              <a:rPr lang="en-US" altLang="en-US" sz="2000" baseline="-25000"/>
              <a:t>hp reversible</a:t>
            </a:r>
            <a:r>
              <a:rPr lang="en-US" altLang="en-US" sz="2000"/>
              <a:t>=T</a:t>
            </a:r>
            <a:r>
              <a:rPr lang="en-US" altLang="en-US" sz="2000" baseline="-25000"/>
              <a:t>h</a:t>
            </a:r>
            <a:r>
              <a:rPr lang="en-US" altLang="en-US" sz="2000"/>
              <a:t>/</a:t>
            </a:r>
            <a:r>
              <a:rPr lang="en-US" altLang="en-US" sz="2000" i="0"/>
              <a:t>(</a:t>
            </a:r>
            <a:r>
              <a:rPr lang="en-US" altLang="en-US" sz="2000"/>
              <a:t>T</a:t>
            </a:r>
            <a:r>
              <a:rPr lang="en-US" altLang="en-US" sz="2000" baseline="-25000"/>
              <a:t>h</a:t>
            </a:r>
            <a:r>
              <a:rPr lang="en-US" altLang="en-US" sz="2000"/>
              <a:t>-T</a:t>
            </a:r>
            <a:r>
              <a:rPr lang="en-US" altLang="en-US" sz="2000" baseline="-25000"/>
              <a:t>c</a:t>
            </a:r>
            <a:r>
              <a:rPr lang="en-US" altLang="en-US" sz="2000" i="0"/>
              <a:t>)</a:t>
            </a:r>
            <a:r>
              <a:rPr lang="en-US" altLang="en-US" sz="2000"/>
              <a:t>   &gt;1</a:t>
            </a:r>
          </a:p>
        </p:txBody>
      </p:sp>
      <p:sp>
        <p:nvSpPr>
          <p:cNvPr id="838671" name="Text Box 15">
            <a:extLst>
              <a:ext uri="{FF2B5EF4-FFF2-40B4-BE49-F238E27FC236}">
                <a16:creationId xmlns:a16="http://schemas.microsoft.com/office/drawing/2014/main" id="{9D2CD04B-C71F-4239-AFB5-9A2E7E9CA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613" y="5708650"/>
            <a:ext cx="2378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>
                <a:latin typeface="Symbol" panose="05050102010706020507" pitchFamily="18" charset="2"/>
              </a:rPr>
              <a:t>h</a:t>
            </a:r>
            <a:r>
              <a:rPr lang="en-US" altLang="en-US" sz="2000" baseline="-25000"/>
              <a:t> reversible</a:t>
            </a:r>
            <a:r>
              <a:rPr lang="en-US" altLang="en-US" sz="2000"/>
              <a:t>=1- T</a:t>
            </a:r>
            <a:r>
              <a:rPr lang="en-US" altLang="en-US" sz="2000" baseline="-25000"/>
              <a:t>c</a:t>
            </a:r>
            <a:r>
              <a:rPr lang="en-US" altLang="en-US" sz="2000"/>
              <a:t>/T</a:t>
            </a:r>
            <a:r>
              <a:rPr lang="en-US" altLang="en-US" sz="2000" baseline="-25000"/>
              <a:t>h </a:t>
            </a:r>
            <a:r>
              <a:rPr lang="en-US" altLang="en-US" sz="2000"/>
              <a:t>&lt; 1</a:t>
            </a:r>
          </a:p>
        </p:txBody>
      </p:sp>
      <p:grpSp>
        <p:nvGrpSpPr>
          <p:cNvPr id="47120" name="Group 16">
            <a:extLst>
              <a:ext uri="{FF2B5EF4-FFF2-40B4-BE49-F238E27FC236}">
                <a16:creationId xmlns:a16="http://schemas.microsoft.com/office/drawing/2014/main" id="{D89770C9-873A-4682-B8FC-5D63A9A41156}"/>
              </a:ext>
            </a:extLst>
          </p:cNvPr>
          <p:cNvGrpSpPr>
            <a:grpSpLocks/>
          </p:cNvGrpSpPr>
          <p:nvPr/>
        </p:nvGrpSpPr>
        <p:grpSpPr bwMode="auto">
          <a:xfrm>
            <a:off x="517525" y="1281113"/>
            <a:ext cx="6959600" cy="928687"/>
            <a:chOff x="326" y="1095"/>
            <a:chExt cx="4384" cy="585"/>
          </a:xfrm>
        </p:grpSpPr>
        <p:sp>
          <p:nvSpPr>
            <p:cNvPr id="47126" name="Text Box 17">
              <a:extLst>
                <a:ext uri="{FF2B5EF4-FFF2-40B4-BE49-F238E27FC236}">
                  <a16:creationId xmlns:a16="http://schemas.microsoft.com/office/drawing/2014/main" id="{C27D8C52-67F3-422F-8DC7-324CA0ADA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" y="1095"/>
              <a:ext cx="4308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>
                  <a:latin typeface="Arial" panose="020B0604020202020204" pitchFamily="34" charset="0"/>
                  <a:cs typeface="Arial" panose="020B0604020202020204" pitchFamily="34" charset="0"/>
                </a:rPr>
                <a:t>Absolute value of heat exchanged with the hot reservoir: </a:t>
              </a:r>
              <a:r>
                <a:rPr lang="en-US" altLang="en-US" sz="2000" b="0"/>
                <a:t>Q</a:t>
              </a:r>
              <a:r>
                <a:rPr lang="en-US" altLang="en-US" sz="2000" b="0" baseline="-25000"/>
                <a:t>h</a:t>
              </a:r>
            </a:p>
          </p:txBody>
        </p:sp>
        <p:sp>
          <p:nvSpPr>
            <p:cNvPr id="47127" name="Text Box 18">
              <a:extLst>
                <a:ext uri="{FF2B5EF4-FFF2-40B4-BE49-F238E27FC236}">
                  <a16:creationId xmlns:a16="http://schemas.microsoft.com/office/drawing/2014/main" id="{92E6767C-B6B9-4F7E-AF60-0ACF13D20F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248"/>
              <a:ext cx="4374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>
                  <a:latin typeface="Arial" panose="020B0604020202020204" pitchFamily="34" charset="0"/>
                  <a:cs typeface="Arial" panose="020B0604020202020204" pitchFamily="34" charset="0"/>
                </a:rPr>
                <a:t>Absolute value of heat exchanged with the cold reservoir: </a:t>
              </a:r>
              <a:r>
                <a:rPr lang="en-US" altLang="en-US" sz="2000" b="0"/>
                <a:t>Q</a:t>
              </a:r>
              <a:r>
                <a:rPr lang="en-US" altLang="en-US" sz="2000" b="0" baseline="-25000"/>
                <a:t>c</a:t>
              </a:r>
            </a:p>
          </p:txBody>
        </p:sp>
        <p:sp>
          <p:nvSpPr>
            <p:cNvPr id="47128" name="Text Box 19">
              <a:extLst>
                <a:ext uri="{FF2B5EF4-FFF2-40B4-BE49-F238E27FC236}">
                  <a16:creationId xmlns:a16="http://schemas.microsoft.com/office/drawing/2014/main" id="{4FB4FBBA-EE0E-4B2D-BF1A-9BF7D317C8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1430"/>
              <a:ext cx="2579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7A7A99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b="0" i="0">
                  <a:latin typeface="Arial" panose="020B0604020202020204" pitchFamily="34" charset="0"/>
                  <a:cs typeface="Arial" panose="020B0604020202020204" pitchFamily="34" charset="0"/>
                </a:rPr>
                <a:t>Absolute value of work:</a:t>
              </a:r>
              <a:r>
                <a:rPr lang="en-US" altLang="en-US" sz="2000" b="0"/>
                <a:t> W = Q</a:t>
              </a:r>
              <a:r>
                <a:rPr lang="en-US" altLang="en-US" sz="2000" b="0" baseline="-25000"/>
                <a:t>h </a:t>
              </a:r>
              <a:r>
                <a:rPr lang="en-US" altLang="en-US" sz="2000" b="0"/>
                <a:t>- Q</a:t>
              </a:r>
              <a:r>
                <a:rPr lang="en-US" altLang="en-US" sz="2000" b="0" baseline="-25000"/>
                <a:t>c</a:t>
              </a:r>
            </a:p>
          </p:txBody>
        </p:sp>
      </p:grpSp>
      <p:sp>
        <p:nvSpPr>
          <p:cNvPr id="838676" name="Text Box 20">
            <a:extLst>
              <a:ext uri="{FF2B5EF4-FFF2-40B4-BE49-F238E27FC236}">
                <a16:creationId xmlns:a16="http://schemas.microsoft.com/office/drawing/2014/main" id="{2FAA441E-5C42-4619-AA82-6D3D008E6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098925"/>
            <a:ext cx="8459788" cy="39687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The performance of a reversible machine is always the best possible</a:t>
            </a:r>
            <a:endParaRPr lang="en-US" altLang="en-US" sz="2000" baseline="-25000"/>
          </a:p>
        </p:txBody>
      </p:sp>
      <p:sp>
        <p:nvSpPr>
          <p:cNvPr id="838677" name="Text Box 21">
            <a:extLst>
              <a:ext uri="{FF2B5EF4-FFF2-40B4-BE49-F238E27FC236}">
                <a16:creationId xmlns:a16="http://schemas.microsoft.com/office/drawing/2014/main" id="{30C874F8-3408-4DDB-B7BE-A18CDA035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4556125"/>
            <a:ext cx="17351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>
                <a:latin typeface="Symbol" panose="05050102010706020507" pitchFamily="18" charset="2"/>
              </a:rPr>
              <a:t>h</a:t>
            </a:r>
            <a:r>
              <a:rPr lang="en-US" altLang="en-US" sz="2000" baseline="-25000"/>
              <a:t>reversible</a:t>
            </a:r>
            <a:r>
              <a:rPr lang="en-US" altLang="en-US" sz="2000"/>
              <a:t> </a:t>
            </a:r>
            <a:r>
              <a:rPr lang="en-US" altLang="en-US" sz="2000" i="0">
                <a:sym typeface="Symbol" panose="05050102010706020507" pitchFamily="18" charset="2"/>
              </a:rPr>
              <a:t>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  <a:r>
              <a:rPr lang="en-US" altLang="en-US" sz="2000">
                <a:latin typeface="Symbol" panose="05050102010706020507" pitchFamily="18" charset="2"/>
                <a:sym typeface="Symbol" panose="05050102010706020507" pitchFamily="18" charset="2"/>
              </a:rPr>
              <a:t>h</a:t>
            </a:r>
            <a:r>
              <a:rPr lang="en-US" altLang="en-US" sz="2000" baseline="-25000">
                <a:sym typeface="Symbol" panose="05050102010706020507" pitchFamily="18" charset="2"/>
              </a:rPr>
              <a:t>irrev</a:t>
            </a:r>
            <a:endParaRPr lang="en-US" altLang="en-US" sz="2000" baseline="-25000"/>
          </a:p>
        </p:txBody>
      </p:sp>
      <p:sp>
        <p:nvSpPr>
          <p:cNvPr id="838678" name="Text Box 22">
            <a:extLst>
              <a:ext uri="{FF2B5EF4-FFF2-40B4-BE49-F238E27FC236}">
                <a16:creationId xmlns:a16="http://schemas.microsoft.com/office/drawing/2014/main" id="{955E8658-7DA8-4056-9362-FCF954D25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556125"/>
            <a:ext cx="2913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/>
              <a:t>COP</a:t>
            </a:r>
            <a:r>
              <a:rPr lang="en-US" altLang="en-US" sz="2000" baseline="-25000"/>
              <a:t>ref reversible</a:t>
            </a:r>
            <a:r>
              <a:rPr lang="en-US" altLang="en-US" sz="2000"/>
              <a:t> </a:t>
            </a:r>
            <a:r>
              <a:rPr lang="en-US" altLang="en-US" sz="2000" i="0">
                <a:sym typeface="Symbol" panose="05050102010706020507" pitchFamily="18" charset="2"/>
              </a:rPr>
              <a:t></a:t>
            </a:r>
            <a:r>
              <a:rPr lang="en-US" altLang="en-US" sz="2000">
                <a:sym typeface="Symbol" panose="05050102010706020507" pitchFamily="18" charset="2"/>
              </a:rPr>
              <a:t> COP</a:t>
            </a:r>
            <a:r>
              <a:rPr lang="en-US" altLang="en-US" sz="2000" baseline="-25000">
                <a:sym typeface="Symbol" panose="05050102010706020507" pitchFamily="18" charset="2"/>
              </a:rPr>
              <a:t>ref irrev</a:t>
            </a:r>
            <a:endParaRPr lang="en-US" altLang="en-US" sz="2000" baseline="-25000"/>
          </a:p>
        </p:txBody>
      </p:sp>
      <p:sp>
        <p:nvSpPr>
          <p:cNvPr id="838679" name="Text Box 23">
            <a:extLst>
              <a:ext uri="{FF2B5EF4-FFF2-40B4-BE49-F238E27FC236}">
                <a16:creationId xmlns:a16="http://schemas.microsoft.com/office/drawing/2014/main" id="{867AB3C9-B26F-44A2-BFF7-9219101BC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5713" y="4556125"/>
            <a:ext cx="29466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dirty="0" err="1"/>
              <a:t>COP</a:t>
            </a:r>
            <a:r>
              <a:rPr lang="en-US" altLang="en-US" sz="2000" baseline="-25000" dirty="0" err="1"/>
              <a:t>hp</a:t>
            </a:r>
            <a:r>
              <a:rPr lang="en-US" altLang="en-US" sz="2000" baseline="-25000" dirty="0"/>
              <a:t> reversible</a:t>
            </a:r>
            <a:r>
              <a:rPr lang="en-US" altLang="en-US" sz="2000" dirty="0"/>
              <a:t> </a:t>
            </a:r>
            <a:r>
              <a:rPr lang="en-US" altLang="en-US" sz="2000" i="0" dirty="0">
                <a:sym typeface="Symbol" panose="05050102010706020507" pitchFamily="18" charset="2"/>
              </a:rPr>
              <a:t></a:t>
            </a:r>
            <a:r>
              <a:rPr lang="en-US" altLang="en-US" sz="2000" dirty="0">
                <a:sym typeface="Symbol" panose="05050102010706020507" pitchFamily="18" charset="2"/>
              </a:rPr>
              <a:t> </a:t>
            </a:r>
            <a:r>
              <a:rPr lang="en-US" altLang="en-US" sz="2000" dirty="0" err="1">
                <a:sym typeface="Symbol" panose="05050102010706020507" pitchFamily="18" charset="2"/>
              </a:rPr>
              <a:t>COP</a:t>
            </a:r>
            <a:r>
              <a:rPr lang="en-US" altLang="en-US" sz="2000" baseline="-25000" dirty="0" err="1">
                <a:sym typeface="Symbol" panose="05050102010706020507" pitchFamily="18" charset="2"/>
              </a:rPr>
              <a:t>hp</a:t>
            </a:r>
            <a:r>
              <a:rPr lang="en-US" altLang="en-US" sz="2000" baseline="-25000" dirty="0">
                <a:sym typeface="Symbol" panose="05050102010706020507" pitchFamily="18" charset="2"/>
              </a:rPr>
              <a:t> </a:t>
            </a:r>
            <a:r>
              <a:rPr lang="en-US" altLang="en-US" sz="2000" baseline="-25000" dirty="0" err="1">
                <a:sym typeface="Symbol" panose="05050102010706020507" pitchFamily="18" charset="2"/>
              </a:rPr>
              <a:t>irrev</a:t>
            </a:r>
            <a:endParaRPr lang="en-US" altLang="en-US" sz="2000" baseline="-25000" dirty="0"/>
          </a:p>
        </p:txBody>
      </p:sp>
      <p:sp>
        <p:nvSpPr>
          <p:cNvPr id="47125" name="Text Box 24">
            <a:extLst>
              <a:ext uri="{FF2B5EF4-FFF2-40B4-BE49-F238E27FC236}">
                <a16:creationId xmlns:a16="http://schemas.microsoft.com/office/drawing/2014/main" id="{854BB4F8-C9C1-4300-B91D-FC5D456D9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885825"/>
            <a:ext cx="1311275" cy="4095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>
                <a:solidFill>
                  <a:schemeClr val="tx1"/>
                </a:solidFill>
              </a:rPr>
              <a:t>Notation: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3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3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3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3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3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3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83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3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3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8661" grpId="0" animBg="1"/>
      <p:bldP spid="838662" grpId="0"/>
      <p:bldP spid="838666" grpId="0" animBg="1"/>
      <p:bldP spid="838667" grpId="0"/>
      <p:bldP spid="838668" grpId="0"/>
      <p:bldP spid="838669" grpId="0"/>
      <p:bldP spid="838670" grpId="0"/>
      <p:bldP spid="838671" grpId="0"/>
      <p:bldP spid="838676" grpId="0" animBg="1"/>
      <p:bldP spid="838677" grpId="0"/>
      <p:bldP spid="838678" grpId="0"/>
      <p:bldP spid="8386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55" y="1143000"/>
            <a:ext cx="927850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Carnot cycle: </a:t>
            </a:r>
            <a:r>
              <a:rPr lang="en-US" altLang="en-US" sz="2400" dirty="0">
                <a:solidFill>
                  <a:srgbClr val="FF0000"/>
                </a:solidFill>
              </a:rPr>
              <a:t>Reversible</a:t>
            </a:r>
            <a:r>
              <a:rPr lang="en-US" altLang="en-US" sz="2400" dirty="0"/>
              <a:t> 4-processes (2 isotherm+2 adiabatic)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30C513-26D6-46B0-9965-AE42A1BC0C4E}"/>
              </a:ext>
            </a:extLst>
          </p:cNvPr>
          <p:cNvSpPr txBox="1"/>
          <p:nvPr/>
        </p:nvSpPr>
        <p:spPr>
          <a:xfrm>
            <a:off x="336061" y="2826603"/>
            <a:ext cx="538961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Reversible performance </a:t>
            </a:r>
            <a:r>
              <a:rPr lang="en-US" sz="2400" i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</a:t>
            </a:r>
          </a:p>
          <a:p>
            <a:pPr>
              <a:buClr>
                <a:srgbClr val="FF0000"/>
              </a:buClr>
              <a:defRPr/>
            </a:pPr>
            <a:r>
              <a:rPr lang="en-US" sz="2400" i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    </a:t>
            </a:r>
            <a:r>
              <a:rPr lang="en-US" sz="240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Irr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eversible performance (all Engines)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0834" y="712722"/>
            <a:ext cx="4877939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Carnot cycle and principles</a:t>
            </a:r>
          </a:p>
        </p:txBody>
      </p:sp>
      <p:sp>
        <p:nvSpPr>
          <p:cNvPr id="24584" name="Rectangle 4">
            <a:extLst>
              <a:ext uri="{FF2B5EF4-FFF2-40B4-BE49-F238E27FC236}">
                <a16:creationId xmlns:a16="http://schemas.microsoft.com/office/drawing/2014/main" id="{D9D31B6E-1D89-4D0B-9471-237C37A75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57" y="1678494"/>
            <a:ext cx="3451843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Efficiency </a:t>
            </a:r>
            <a:r>
              <a:rPr lang="en-US" altLang="en-US" sz="2400" b="0" dirty="0">
                <a:solidFill>
                  <a:schemeClr val="tx1"/>
                </a:solidFill>
                <a:latin typeface="Symbol" panose="05050102010706020507" pitchFamily="18" charset="2"/>
              </a:rPr>
              <a:t>h</a:t>
            </a:r>
            <a:r>
              <a:rPr lang="en-US" altLang="en-US" sz="2400" b="0" i="0" dirty="0">
                <a:solidFill>
                  <a:schemeClr val="tx1"/>
                </a:solidFill>
              </a:rPr>
              <a:t> 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</a:rPr>
              <a:t>= 1 –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alt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</a:rPr>
              <a:t> /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altLang="en-US" sz="2400" b="0" baseline="-25000" dirty="0">
                <a:solidFill>
                  <a:schemeClr val="tx1"/>
                </a:solidFill>
                <a:latin typeface="+mn-lt"/>
              </a:rPr>
              <a:t>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F9E4A3-C1CA-4D2B-9370-E5ACE3B8F9C0}"/>
              </a:ext>
            </a:extLst>
          </p:cNvPr>
          <p:cNvSpPr txBox="1"/>
          <p:nvPr/>
        </p:nvSpPr>
        <p:spPr>
          <a:xfrm>
            <a:off x="31262" y="4831387"/>
            <a:ext cx="9354227" cy="5788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Motor:                 </a:t>
            </a:r>
            <a:r>
              <a:rPr lang="en-US" sz="2400" b="0" dirty="0">
                <a:solidFill>
                  <a:schemeClr val="tx1"/>
                </a:solidFill>
                <a:latin typeface="Symbol" panose="05050102010706020507" pitchFamily="18" charset="2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– |Q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)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/ |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    if reversible: =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– 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/T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 &lt; 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40F65B-A038-402C-B72C-DE2F75496C2E}"/>
              </a:ext>
            </a:extLst>
          </p:cNvPr>
          <p:cNvSpPr txBox="1"/>
          <p:nvPr/>
        </p:nvSpPr>
        <p:spPr>
          <a:xfrm>
            <a:off x="228600" y="3560581"/>
            <a:ext cx="406713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All reversible heat engines: </a:t>
            </a:r>
          </a:p>
          <a:p>
            <a:pPr>
              <a:buClr>
                <a:srgbClr val="FF0000"/>
              </a:buClr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    Same performance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35E0C65A-5CBE-4AD2-8D16-556404A02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582" y="2062145"/>
            <a:ext cx="2454776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|</a:t>
            </a:r>
            <a:r>
              <a:rPr lang="en-US" alt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</a:rPr>
              <a:t>| /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altLang="en-US" sz="2400" b="0" baseline="-25000" dirty="0">
                <a:solidFill>
                  <a:schemeClr val="tx1"/>
                </a:solidFill>
                <a:latin typeface="+mn-lt"/>
              </a:rPr>
              <a:t>h 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</a:rPr>
              <a:t>= |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Q</a:t>
            </a:r>
            <a:r>
              <a:rPr lang="en-US" alt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</a:rPr>
              <a:t>| /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alt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18" name="TextBox 13">
            <a:extLst>
              <a:ext uri="{FF2B5EF4-FFF2-40B4-BE49-F238E27FC236}">
                <a16:creationId xmlns:a16="http://schemas.microsoft.com/office/drawing/2014/main" id="{109C3A63-1E3D-472E-94B4-CD66156F1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733" y="2362200"/>
            <a:ext cx="2816797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Carnot </a:t>
            </a:r>
            <a:r>
              <a:rPr lang="en-US" altLang="en-US" sz="2400" dirty="0">
                <a:solidFill>
                  <a:srgbClr val="FF0000"/>
                </a:solidFill>
              </a:rPr>
              <a:t>Principles</a:t>
            </a:r>
            <a:endParaRPr lang="en-US" altLang="en-US" sz="2400" dirty="0"/>
          </a:p>
        </p:txBody>
      </p:sp>
      <p:sp>
        <p:nvSpPr>
          <p:cNvPr id="19" name="TextBox 13">
            <a:extLst>
              <a:ext uri="{FF2B5EF4-FFF2-40B4-BE49-F238E27FC236}">
                <a16:creationId xmlns:a16="http://schemas.microsoft.com/office/drawing/2014/main" id="{F9EACE4F-EE3A-4545-B3BA-7B6B70120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645" y="4222750"/>
            <a:ext cx="426674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Coefficients of performance</a:t>
            </a: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id="{D49E90AA-9112-438B-BAD8-2E4930105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0479" y="4341500"/>
            <a:ext cx="3165932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Always: |W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</a:rPr>
              <a:t>| = |</a:t>
            </a:r>
            <a:r>
              <a:rPr lang="en-US" alt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altLang="en-US" sz="2400" b="0" i="0" dirty="0">
                <a:solidFill>
                  <a:schemeClr val="tx1"/>
                </a:solidFill>
                <a:latin typeface="+mn-lt"/>
              </a:rPr>
              <a:t>| – |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Q</a:t>
            </a:r>
            <a:r>
              <a:rPr lang="en-US" alt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|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87B5BE-2499-4358-9DCA-D8FB6129FB93}"/>
              </a:ext>
            </a:extLst>
          </p:cNvPr>
          <p:cNvSpPr txBox="1"/>
          <p:nvPr/>
        </p:nvSpPr>
        <p:spPr>
          <a:xfrm>
            <a:off x="34609" y="5211233"/>
            <a:ext cx="9490391" cy="579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Refrigerator: 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COP  = |Q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/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– |Q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)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  if reversible: = 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/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– 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860DA0-C684-43AD-8CD6-556684B2138B}"/>
              </a:ext>
            </a:extLst>
          </p:cNvPr>
          <p:cNvSpPr txBox="1"/>
          <p:nvPr/>
        </p:nvSpPr>
        <p:spPr>
          <a:xfrm>
            <a:off x="0" y="5613137"/>
            <a:ext cx="9819545" cy="579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</a:rPr>
              <a:t>Heat pump 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COP = |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/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Q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 – |Q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|</a:t>
            </a:r>
            <a:r>
              <a:rPr lang="en-US" sz="2400" b="0" i="0" dirty="0">
                <a:solidFill>
                  <a:schemeClr val="tx1"/>
                </a:solidFill>
              </a:rPr>
              <a:t>)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  if reversible: = 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h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/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h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– T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c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) &gt; 1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1" grpId="0"/>
      <p:bldP spid="23" grpId="0"/>
      <p:bldP spid="18" grpId="0"/>
      <p:bldP spid="19" grpId="0"/>
      <p:bldP spid="20" grpId="0"/>
      <p:bldP spid="22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2|42.1|31|3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3.9|42.6|8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1.2|20.9|2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5.6|54|49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4|3.2|11.9|7.2|18|13.1|9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28012</TotalTime>
  <Words>832</Words>
  <Application>Microsoft Office PowerPoint</Application>
  <PresentationFormat>A4 Paper (210x297 mm)</PresentationFormat>
  <Paragraphs>145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Wingdings</vt:lpstr>
      <vt:lpstr>Default Design</vt:lpstr>
      <vt:lpstr>Custom Design</vt:lpstr>
      <vt:lpstr>Thermodynamics</vt:lpstr>
      <vt:lpstr>Carnot Cycle</vt:lpstr>
      <vt:lpstr>Carnot Cycle for a perfect gas</vt:lpstr>
      <vt:lpstr>Carnot Principles - 1</vt:lpstr>
      <vt:lpstr>Carnot Principles - 2</vt:lpstr>
      <vt:lpstr>Performance of heat engines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868</cp:revision>
  <dcterms:created xsi:type="dcterms:W3CDTF">2002-03-24T06:41:14Z</dcterms:created>
  <dcterms:modified xsi:type="dcterms:W3CDTF">2024-09-30T07:39:12Z</dcterms:modified>
</cp:coreProperties>
</file>