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525" r:id="rId3"/>
    <p:sldId id="526" r:id="rId4"/>
    <p:sldId id="536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1" y="48"/>
      </p:cViewPr>
      <p:guideLst>
        <p:guide orient="horz" pos="3408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39AF623-B7AD-4546-8BC2-108D250D8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D51CE48D-E4D5-4B05-B37A-01F338AFFED1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5B1070-C547-4C48-8AC6-63C928CFF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31A08D0-9589-4C67-A625-7D1DF38895F5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06DDABA-BD22-439B-A020-C9A064B9031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8B94AEC-4AC9-4929-A86F-5B550A9673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7596236-DF0D-40E1-B69B-8BEFCE7BC2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3A4AC27-F74E-4E4C-A358-0595778C9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250AF3C5-BC40-4A0A-B79F-E29ECB944A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4CA715AE-90BB-4D11-BF3A-041502A3A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65BDEF7-3C25-4AAB-B98F-40B8EF9F3F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F71D686-969F-4C47-BEE6-B6A5F1566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A2A11-52E6-4DAD-84FA-2BDE4F105E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1640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C8989-BC39-4202-A492-94FF119BEF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88749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6C8CD-7146-495A-8571-DD4298657D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7066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96B54A-E8D3-424A-ABAC-B3044619D7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5222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490F2-2BBB-419E-AEE6-63D64575812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842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E48CD-3DAD-403C-9CC1-59A974D99B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3680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3C6E27-3A70-4825-BDC2-07605B74F12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48420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CB7B2B-299A-4997-A557-69051266D5E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75335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3950688-2570-44C7-A62B-B523F5E05BD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960291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99565-C464-42BD-8AF9-F6D67C1D8B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5026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F43DA-3A30-4E08-8A77-1F27AB09A2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9423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CA7EB0-B1EE-4E20-8270-D4BD067A3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93AD97D-27D0-4296-A574-2581801D1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7CA53E21-430E-41D9-8C25-8BBDED3CE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2823" y="6477000"/>
            <a:ext cx="14863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20B0CD3A-5DB6-428B-AF84-695ED05B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B55ADC-5EB4-4C94-94EF-E4D2D8851AC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pPr/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anose="02020603050405020304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5C83374-434D-4F28-8ADB-40AA42CD09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53457" y="1115568"/>
            <a:ext cx="5376862" cy="838200"/>
          </a:xfrm>
        </p:spPr>
        <p:txBody>
          <a:bodyPr/>
          <a:lstStyle/>
          <a:p>
            <a:r>
              <a:rPr lang="fr-FR" altLang="en-US" sz="5400" i="1" dirty="0" err="1"/>
              <a:t>Thermodynamics</a:t>
            </a:r>
            <a:endParaRPr lang="fr-FR" altLang="en-US" sz="5400" i="1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E2D39F0-1FC9-41E6-AD05-FE511731E7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76089" y="1956816"/>
            <a:ext cx="6953828" cy="1253164"/>
          </a:xfrm>
        </p:spPr>
        <p:txBody>
          <a:bodyPr/>
          <a:lstStyle/>
          <a:p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Ch6 : Second Law</a:t>
            </a:r>
          </a:p>
          <a:p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fr-FR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Statments</a:t>
            </a:r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and Equivalences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984E0A24-7065-458C-9893-991984BA49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25675" y="273050"/>
            <a:ext cx="54514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Second Law Statements</a:t>
            </a:r>
          </a:p>
        </p:txBody>
      </p:sp>
      <p:sp>
        <p:nvSpPr>
          <p:cNvPr id="818179" name="Rectangle 3">
            <a:extLst>
              <a:ext uri="{FF2B5EF4-FFF2-40B4-BE49-F238E27FC236}">
                <a16:creationId xmlns:a16="http://schemas.microsoft.com/office/drawing/2014/main" id="{D98D0289-FA79-43F7-A7F2-F03A6DAF75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70188" y="3662363"/>
            <a:ext cx="4772025" cy="996950"/>
          </a:xfrm>
        </p:spPr>
        <p:txBody>
          <a:bodyPr/>
          <a:lstStyle/>
          <a:p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Works in a cycle</a:t>
            </a:r>
          </a:p>
          <a:p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Produces work</a:t>
            </a:r>
          </a:p>
          <a:p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Exchanges heat with only one reservoir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D575476C-E69C-4114-A932-EB6F405FF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3" y="1295400"/>
            <a:ext cx="13493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A- General</a:t>
            </a: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33B07646-DBE9-4926-872E-D99B7A755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1301750"/>
            <a:ext cx="38385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All real processes are </a:t>
            </a:r>
            <a:r>
              <a:rPr lang="en-US" altLang="en-US" sz="1800" u="sng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irreversible</a:t>
            </a:r>
          </a:p>
        </p:txBody>
      </p:sp>
      <p:sp>
        <p:nvSpPr>
          <p:cNvPr id="818182" name="Rectangle 6">
            <a:extLst>
              <a:ext uri="{FF2B5EF4-FFF2-40B4-BE49-F238E27FC236}">
                <a16:creationId xmlns:a16="http://schemas.microsoft.com/office/drawing/2014/main" id="{28C33AA9-6505-48C1-B2D4-753FBF36B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3" y="2079625"/>
            <a:ext cx="15144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B - Clausius</a:t>
            </a:r>
          </a:p>
        </p:txBody>
      </p:sp>
      <p:sp>
        <p:nvSpPr>
          <p:cNvPr id="818183" name="Rectangle 7">
            <a:extLst>
              <a:ext uri="{FF2B5EF4-FFF2-40B4-BE49-F238E27FC236}">
                <a16:creationId xmlns:a16="http://schemas.microsoft.com/office/drawing/2014/main" id="{7859B0D9-6A17-41EC-A885-F0FC95D52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5113" y="2009775"/>
            <a:ext cx="49942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Heat </a:t>
            </a:r>
            <a:r>
              <a:rPr lang="en-US" altLang="en-US" sz="1800" u="sng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en-US" altLang="en-US" sz="1800" i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be spontaneously transferred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From a cold body to a hotter body</a:t>
            </a:r>
          </a:p>
        </p:txBody>
      </p:sp>
      <p:sp>
        <p:nvSpPr>
          <p:cNvPr id="818184" name="Rectangle 8">
            <a:extLst>
              <a:ext uri="{FF2B5EF4-FFF2-40B4-BE49-F238E27FC236}">
                <a16:creationId xmlns:a16="http://schemas.microsoft.com/office/drawing/2014/main" id="{778011F8-B33D-4218-A128-CD8D1C52F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3" y="3098800"/>
            <a:ext cx="20605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C - Kelvin - Plank</a:t>
            </a:r>
          </a:p>
        </p:txBody>
      </p:sp>
      <p:sp>
        <p:nvSpPr>
          <p:cNvPr id="818185" name="Rectangle 9">
            <a:extLst>
              <a:ext uri="{FF2B5EF4-FFF2-40B4-BE49-F238E27FC236}">
                <a16:creationId xmlns:a16="http://schemas.microsoft.com/office/drawing/2014/main" id="{5CDCA9D5-E3EA-443D-8FD3-5423F0156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513" y="3105150"/>
            <a:ext cx="49053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It is </a:t>
            </a:r>
            <a:r>
              <a:rPr lang="en-US" altLang="en-US" sz="1800" u="sng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impossible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to construct an engine that:</a:t>
            </a:r>
          </a:p>
        </p:txBody>
      </p:sp>
      <p:sp>
        <p:nvSpPr>
          <p:cNvPr id="818186" name="Rectangle 10">
            <a:extLst>
              <a:ext uri="{FF2B5EF4-FFF2-40B4-BE49-F238E27FC236}">
                <a16:creationId xmlns:a16="http://schemas.microsoft.com/office/drawing/2014/main" id="{D8B3AD66-2CF3-4003-8357-B86832353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0725" y="3744913"/>
            <a:ext cx="14509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u="sng">
                <a:latin typeface="Arial" panose="020B0604020202020204" pitchFamily="34" charset="0"/>
                <a:cs typeface="Arial" panose="020B0604020202020204" pitchFamily="34" charset="0"/>
              </a:rPr>
              <a:t>All together</a:t>
            </a:r>
          </a:p>
        </p:txBody>
      </p:sp>
      <p:sp>
        <p:nvSpPr>
          <p:cNvPr id="818187" name="AutoShape 11">
            <a:extLst>
              <a:ext uri="{FF2B5EF4-FFF2-40B4-BE49-F238E27FC236}">
                <a16:creationId xmlns:a16="http://schemas.microsoft.com/office/drawing/2014/main" id="{7BC12416-0C6D-4B53-8955-1EEB0F456382}"/>
              </a:ext>
            </a:extLst>
          </p:cNvPr>
          <p:cNvSpPr>
            <a:spLocks/>
          </p:cNvSpPr>
          <p:nvPr/>
        </p:nvSpPr>
        <p:spPr bwMode="auto">
          <a:xfrm>
            <a:off x="8112125" y="3546475"/>
            <a:ext cx="228600" cy="1066800"/>
          </a:xfrm>
          <a:prstGeom prst="rightBrace">
            <a:avLst>
              <a:gd name="adj1" fmla="val 38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D2FF6B7B-885D-4567-8124-515915828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965700"/>
            <a:ext cx="20478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D - Caratheodory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BFDB92D3-0522-420E-B04D-FD8F39EA4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" y="4997450"/>
            <a:ext cx="5105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US" altLang="en-US" sz="1800" u="sng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 reversible adiabatic processes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u="sng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en-US" altLang="en-US" sz="1800" i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have a common state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1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1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1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81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81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81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81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8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8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8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8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18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8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8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8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8179" grpId="0" build="p"/>
      <p:bldP spid="818182" grpId="0" animBg="1"/>
      <p:bldP spid="818183" grpId="0"/>
      <p:bldP spid="818184" grpId="0" animBg="1"/>
      <p:bldP spid="818185" grpId="0"/>
      <p:bldP spid="818186" grpId="0"/>
      <p:bldP spid="818187" grpId="0" animBg="1"/>
      <p:bldP spid="12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B8A7B47-4C9B-46BC-8320-A3C6232B4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9050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Hot reservoir </a:t>
            </a:r>
            <a:r>
              <a:rPr lang="en-US" altLang="en-US" sz="1800"/>
              <a:t>at T</a:t>
            </a:r>
            <a:r>
              <a:rPr lang="en-US" altLang="en-US" baseline="-25000"/>
              <a:t>h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EC4C083-1008-4E0B-9488-CC5BEA11D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14575" y="273050"/>
            <a:ext cx="5657850" cy="58896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Equivalence of statements 1</a:t>
            </a:r>
          </a:p>
        </p:txBody>
      </p:sp>
      <p:grpSp>
        <p:nvGrpSpPr>
          <p:cNvPr id="31748" name="Group 4">
            <a:extLst>
              <a:ext uri="{FF2B5EF4-FFF2-40B4-BE49-F238E27FC236}">
                <a16:creationId xmlns:a16="http://schemas.microsoft.com/office/drawing/2014/main" id="{060184BA-DE1C-4E9E-B990-9E6CD22E0834}"/>
              </a:ext>
            </a:extLst>
          </p:cNvPr>
          <p:cNvGrpSpPr>
            <a:grpSpLocks/>
          </p:cNvGrpSpPr>
          <p:nvPr/>
        </p:nvGrpSpPr>
        <p:grpSpPr bwMode="auto">
          <a:xfrm>
            <a:off x="1982788" y="3121025"/>
            <a:ext cx="458787" cy="384175"/>
            <a:chOff x="1249" y="1966"/>
            <a:chExt cx="289" cy="242"/>
          </a:xfrm>
        </p:grpSpPr>
        <p:sp>
          <p:nvSpPr>
            <p:cNvPr id="31802" name="Arc 5">
              <a:extLst>
                <a:ext uri="{FF2B5EF4-FFF2-40B4-BE49-F238E27FC236}">
                  <a16:creationId xmlns:a16="http://schemas.microsoft.com/office/drawing/2014/main" id="{68745D40-70D2-4259-B76E-C53CE68552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9" y="1968"/>
              <a:ext cx="288" cy="2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3" name="Arc 6" descr="Papyrus">
              <a:extLst>
                <a:ext uri="{FF2B5EF4-FFF2-40B4-BE49-F238E27FC236}">
                  <a16:creationId xmlns:a16="http://schemas.microsoft.com/office/drawing/2014/main" id="{84E8FB3F-ABC4-48CF-AEDB-D7A1A93F1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6" y="1966"/>
              <a:ext cx="192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49" name="Rectangle 7">
            <a:extLst>
              <a:ext uri="{FF2B5EF4-FFF2-40B4-BE49-F238E27FC236}">
                <a16:creationId xmlns:a16="http://schemas.microsoft.com/office/drawing/2014/main" id="{55E7A62E-995C-48B7-8FC5-DF2B02DAE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00" y="3060700"/>
            <a:ext cx="965200" cy="736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50" name="Line 8">
            <a:extLst>
              <a:ext uri="{FF2B5EF4-FFF2-40B4-BE49-F238E27FC236}">
                <a16:creationId xmlns:a16="http://schemas.microsoft.com/office/drawing/2014/main" id="{AFCF96DF-7291-45FB-A294-DD3A41D5B2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752725"/>
            <a:ext cx="3581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Line 9">
            <a:extLst>
              <a:ext uri="{FF2B5EF4-FFF2-40B4-BE49-F238E27FC236}">
                <a16:creationId xmlns:a16="http://schemas.microsoft.com/office/drawing/2014/main" id="{AEF49327-D0F5-4AC3-BE7B-5FD4AC4C0B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267200"/>
            <a:ext cx="3581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Rectangle 10">
            <a:extLst>
              <a:ext uri="{FF2B5EF4-FFF2-40B4-BE49-F238E27FC236}">
                <a16:creationId xmlns:a16="http://schemas.microsoft.com/office/drawing/2014/main" id="{94211BF4-2404-4720-BE36-79EB9CA8B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2774950"/>
            <a:ext cx="1571625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A hypothetic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Motor that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violates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Kelvin-Plank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statement</a:t>
            </a:r>
          </a:p>
        </p:txBody>
      </p:sp>
      <p:sp>
        <p:nvSpPr>
          <p:cNvPr id="31753" name="Line 11">
            <a:extLst>
              <a:ext uri="{FF2B5EF4-FFF2-40B4-BE49-F238E27FC236}">
                <a16:creationId xmlns:a16="http://schemas.microsoft.com/office/drawing/2014/main" id="{CACA9B06-4956-43A0-B9D6-D4E4ABED9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352800"/>
            <a:ext cx="457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754" name="Group 12">
            <a:extLst>
              <a:ext uri="{FF2B5EF4-FFF2-40B4-BE49-F238E27FC236}">
                <a16:creationId xmlns:a16="http://schemas.microsoft.com/office/drawing/2014/main" id="{DF886458-1530-4D3B-BCCE-B45AD6798FD0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3352800"/>
            <a:ext cx="1600200" cy="152400"/>
            <a:chOff x="1536" y="2112"/>
            <a:chExt cx="1008" cy="96"/>
          </a:xfrm>
        </p:grpSpPr>
        <p:sp>
          <p:nvSpPr>
            <p:cNvPr id="31800" name="Rectangle 13">
              <a:extLst>
                <a:ext uri="{FF2B5EF4-FFF2-40B4-BE49-F238E27FC236}">
                  <a16:creationId xmlns:a16="http://schemas.microsoft.com/office/drawing/2014/main" id="{2FE413AD-829D-4979-8431-FE262B7D1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112"/>
              <a:ext cx="1008" cy="9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801" name="Line 14">
              <a:extLst>
                <a:ext uri="{FF2B5EF4-FFF2-40B4-BE49-F238E27FC236}">
                  <a16:creationId xmlns:a16="http://schemas.microsoft.com/office/drawing/2014/main" id="{E815E3FA-AA0E-43F8-834C-23FCC0BEEF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160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5" name="Group 15">
            <a:extLst>
              <a:ext uri="{FF2B5EF4-FFF2-40B4-BE49-F238E27FC236}">
                <a16:creationId xmlns:a16="http://schemas.microsoft.com/office/drawing/2014/main" id="{83B827E4-E7C6-4A99-BF47-CFADE0F7CD6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743200"/>
            <a:ext cx="152400" cy="381000"/>
            <a:chOff x="1248" y="1728"/>
            <a:chExt cx="96" cy="240"/>
          </a:xfrm>
        </p:grpSpPr>
        <p:sp>
          <p:nvSpPr>
            <p:cNvPr id="31798" name="Rectangle 16">
              <a:extLst>
                <a:ext uri="{FF2B5EF4-FFF2-40B4-BE49-F238E27FC236}">
                  <a16:creationId xmlns:a16="http://schemas.microsoft.com/office/drawing/2014/main" id="{834B9807-F067-41D5-8386-6B9EE91C8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728"/>
              <a:ext cx="96" cy="24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799" name="Line 17">
              <a:extLst>
                <a:ext uri="{FF2B5EF4-FFF2-40B4-BE49-F238E27FC236}">
                  <a16:creationId xmlns:a16="http://schemas.microsoft.com/office/drawing/2014/main" id="{B8E23903-844D-4E7B-953F-AAA2F952E5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728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6" name="Rectangle 18">
            <a:extLst>
              <a:ext uri="{FF2B5EF4-FFF2-40B4-BE49-F238E27FC236}">
                <a16:creationId xmlns:a16="http://schemas.microsoft.com/office/drawing/2014/main" id="{44A2087B-4D1E-46B6-A877-D58408E59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3713" y="3559175"/>
            <a:ext cx="76358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W=Q</a:t>
            </a:r>
            <a:r>
              <a:rPr lang="en-US" altLang="en-US" sz="1800" baseline="-25000"/>
              <a:t>h</a:t>
            </a:r>
            <a:endParaRPr lang="en-US" altLang="en-US" sz="1800"/>
          </a:p>
        </p:txBody>
      </p:sp>
      <p:sp>
        <p:nvSpPr>
          <p:cNvPr id="31757" name="Rectangle 19">
            <a:extLst>
              <a:ext uri="{FF2B5EF4-FFF2-40B4-BE49-F238E27FC236}">
                <a16:creationId xmlns:a16="http://schemas.microsoft.com/office/drawing/2014/main" id="{BE6E3588-470A-47D0-A809-001FD308B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713" y="2667000"/>
            <a:ext cx="45878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h</a:t>
            </a:r>
          </a:p>
        </p:txBody>
      </p:sp>
      <p:sp>
        <p:nvSpPr>
          <p:cNvPr id="820244" name="AutoShape 20">
            <a:extLst>
              <a:ext uri="{FF2B5EF4-FFF2-40B4-BE49-F238E27FC236}">
                <a16:creationId xmlns:a16="http://schemas.microsoft.com/office/drawing/2014/main" id="{AF462521-18E9-4DAE-A5C5-B0486412034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632700" y="4432300"/>
            <a:ext cx="673100" cy="215900"/>
          </a:xfrm>
          <a:prstGeom prst="rightArrow">
            <a:avLst>
              <a:gd name="adj1" fmla="val 50000"/>
              <a:gd name="adj2" fmla="val 155897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0245" name="Rectangle 21">
            <a:extLst>
              <a:ext uri="{FF2B5EF4-FFF2-40B4-BE49-F238E27FC236}">
                <a16:creationId xmlns:a16="http://schemas.microsoft.com/office/drawing/2014/main" id="{85B5B554-3508-44B0-BCE5-610381859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150" y="4878388"/>
            <a:ext cx="3419475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Heat 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has been transferred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altLang="en-US" sz="1800"/>
              <a:t>T</a:t>
            </a:r>
            <a:r>
              <a:rPr lang="en-US" altLang="en-US" baseline="-25000"/>
              <a:t>h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Without external intervention!</a:t>
            </a:r>
          </a:p>
        </p:txBody>
      </p:sp>
      <p:sp>
        <p:nvSpPr>
          <p:cNvPr id="820246" name="Rectangle 22">
            <a:extLst>
              <a:ext uri="{FF2B5EF4-FFF2-40B4-BE49-F238E27FC236}">
                <a16:creationId xmlns:a16="http://schemas.microsoft.com/office/drawing/2014/main" id="{C2FB92AA-2D33-4335-AAAB-F31B0F5F7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808663"/>
            <a:ext cx="4094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(which violates Clausius statement)</a:t>
            </a:r>
          </a:p>
        </p:txBody>
      </p:sp>
      <p:sp>
        <p:nvSpPr>
          <p:cNvPr id="31761" name="Rectangle 23">
            <a:extLst>
              <a:ext uri="{FF2B5EF4-FFF2-40B4-BE49-F238E27FC236}">
                <a16:creationId xmlns:a16="http://schemas.microsoft.com/office/drawing/2014/main" id="{14E7EDB7-7E7E-4F11-A35B-911212D9F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190625"/>
            <a:ext cx="5324475" cy="366713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Suppose that we can violate Kelvin-Plank stat. </a:t>
            </a:r>
          </a:p>
        </p:txBody>
      </p:sp>
      <p:sp>
        <p:nvSpPr>
          <p:cNvPr id="31762" name="Rectangle 25">
            <a:extLst>
              <a:ext uri="{FF2B5EF4-FFF2-40B4-BE49-F238E27FC236}">
                <a16:creationId xmlns:a16="http://schemas.microsoft.com/office/drawing/2014/main" id="{B7F00E32-091F-4A91-B8A0-56352AE24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190625"/>
            <a:ext cx="3692525" cy="366713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We would violate Clausius stat.!</a:t>
            </a:r>
          </a:p>
        </p:txBody>
      </p:sp>
      <p:sp>
        <p:nvSpPr>
          <p:cNvPr id="31763" name="Rectangle 26">
            <a:extLst>
              <a:ext uri="{FF2B5EF4-FFF2-40B4-BE49-F238E27FC236}">
                <a16:creationId xmlns:a16="http://schemas.microsoft.com/office/drawing/2014/main" id="{2119BEE3-226E-4E37-8178-A15C6282D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1730375"/>
            <a:ext cx="854075" cy="36353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Proof:</a:t>
            </a:r>
          </a:p>
        </p:txBody>
      </p:sp>
      <p:sp>
        <p:nvSpPr>
          <p:cNvPr id="31764" name="Rectangle 27">
            <a:extLst>
              <a:ext uri="{FF2B5EF4-FFF2-40B4-BE49-F238E27FC236}">
                <a16:creationId xmlns:a16="http://schemas.microsoft.com/office/drawing/2014/main" id="{E38B6794-19E3-4800-92E2-2BE6AFEFD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25" y="4878388"/>
            <a:ext cx="3762375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Energy balance: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u="sng">
                <a:latin typeface="Arial" panose="020B0604020202020204" pitchFamily="34" charset="0"/>
                <a:cs typeface="Arial" panose="020B0604020202020204" pitchFamily="34" charset="0"/>
              </a:rPr>
              <a:t>Hypothetic motor violating K-P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receives </a:t>
            </a:r>
            <a:r>
              <a:rPr lang="en-US" altLang="en-US" sz="1800"/>
              <a:t>|Q</a:t>
            </a:r>
            <a:r>
              <a:rPr lang="en-US" altLang="en-US" sz="2400" baseline="-25000"/>
              <a:t>h</a:t>
            </a:r>
            <a:r>
              <a:rPr lang="en-US" altLang="en-US" sz="1800"/>
              <a:t>|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,  gives </a:t>
            </a:r>
            <a:r>
              <a:rPr lang="en-US" altLang="en-US" sz="1800"/>
              <a:t>|W| = |Q</a:t>
            </a:r>
            <a:r>
              <a:rPr lang="en-US" altLang="en-US" sz="2400" baseline="-25000"/>
              <a:t>h</a:t>
            </a:r>
            <a:r>
              <a:rPr lang="en-US" altLang="en-US" sz="1800"/>
              <a:t>|</a:t>
            </a:r>
          </a:p>
        </p:txBody>
      </p:sp>
      <p:sp>
        <p:nvSpPr>
          <p:cNvPr id="31765" name="Rectangle 28">
            <a:extLst>
              <a:ext uri="{FF2B5EF4-FFF2-40B4-BE49-F238E27FC236}">
                <a16:creationId xmlns:a16="http://schemas.microsoft.com/office/drawing/2014/main" id="{1EAE451B-68EB-476F-9C0B-4E604D5E4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0" y="4252913"/>
            <a:ext cx="236696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Cold Reservoir at 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</a:p>
        </p:txBody>
      </p:sp>
      <p:grpSp>
        <p:nvGrpSpPr>
          <p:cNvPr id="5" name="Group 29">
            <a:extLst>
              <a:ext uri="{FF2B5EF4-FFF2-40B4-BE49-F238E27FC236}">
                <a16:creationId xmlns:a16="http://schemas.microsoft.com/office/drawing/2014/main" id="{6603C327-FBE7-4BEA-B744-4F527CA96EB6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1876425"/>
            <a:ext cx="5530850" cy="2619375"/>
            <a:chOff x="2448" y="1182"/>
            <a:chExt cx="3484" cy="1650"/>
          </a:xfrm>
        </p:grpSpPr>
        <p:grpSp>
          <p:nvGrpSpPr>
            <p:cNvPr id="31777" name="Group 30">
              <a:extLst>
                <a:ext uri="{FF2B5EF4-FFF2-40B4-BE49-F238E27FC236}">
                  <a16:creationId xmlns:a16="http://schemas.microsoft.com/office/drawing/2014/main" id="{2BBB374F-D0B1-42D8-90B3-3726805266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88" y="1968"/>
              <a:ext cx="293" cy="240"/>
              <a:chOff x="2488" y="1968"/>
              <a:chExt cx="293" cy="240"/>
            </a:xfrm>
          </p:grpSpPr>
          <p:sp>
            <p:nvSpPr>
              <p:cNvPr id="31796" name="Arc 31">
                <a:extLst>
                  <a:ext uri="{FF2B5EF4-FFF2-40B4-BE49-F238E27FC236}">
                    <a16:creationId xmlns:a16="http://schemas.microsoft.com/office/drawing/2014/main" id="{44E245F6-BB4D-4C3D-B788-03BA2A6934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3" y="1968"/>
                <a:ext cx="288" cy="2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</a:path>
                  <a:path w="21600" h="21600" stroke="0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 type="triangle" w="med" len="med"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7" name="Arc 32" descr="Papyrus">
                <a:extLst>
                  <a:ext uri="{FF2B5EF4-FFF2-40B4-BE49-F238E27FC236}">
                    <a16:creationId xmlns:a16="http://schemas.microsoft.com/office/drawing/2014/main" id="{B8B64651-A1BC-423F-9569-63FD903C7B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8" y="1968"/>
                <a:ext cx="192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</a:path>
                  <a:path w="21600" h="21600" stroke="0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  <a:lnTo>
                      <a:pt x="0" y="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 type="triangle" w="med" len="med"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78" name="Rectangle 33">
              <a:extLst>
                <a:ext uri="{FF2B5EF4-FFF2-40B4-BE49-F238E27FC236}">
                  <a16:creationId xmlns:a16="http://schemas.microsoft.com/office/drawing/2014/main" id="{81B874D5-B434-4D60-B37B-EC51872B0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5" y="1728"/>
              <a:ext cx="96" cy="24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779" name="Group 34">
              <a:extLst>
                <a:ext uri="{FF2B5EF4-FFF2-40B4-BE49-F238E27FC236}">
                  <a16:creationId xmlns:a16="http://schemas.microsoft.com/office/drawing/2014/main" id="{5356C855-BD21-45C0-9242-EE6785B6B8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34" y="1440"/>
              <a:ext cx="246" cy="288"/>
              <a:chOff x="2534" y="1440"/>
              <a:chExt cx="246" cy="288"/>
            </a:xfrm>
          </p:grpSpPr>
          <p:sp>
            <p:nvSpPr>
              <p:cNvPr id="31794" name="Arc 35">
                <a:extLst>
                  <a:ext uri="{FF2B5EF4-FFF2-40B4-BE49-F238E27FC236}">
                    <a16:creationId xmlns:a16="http://schemas.microsoft.com/office/drawing/2014/main" id="{34B601D7-7F1A-410E-89D1-4A8112BD5D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0" y="1440"/>
                <a:ext cx="240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 type="triangle" w="med" len="med"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5" name="Arc 36" descr="Papyrus">
                <a:extLst>
                  <a:ext uri="{FF2B5EF4-FFF2-40B4-BE49-F238E27FC236}">
                    <a16:creationId xmlns:a16="http://schemas.microsoft.com/office/drawing/2014/main" id="{5BB159D3-1DAC-40CA-A87F-2D74F32110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4" y="1536"/>
                <a:ext cx="144" cy="1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 type="triangle" w="med" len="med"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80" name="Rectangle 37">
              <a:extLst>
                <a:ext uri="{FF2B5EF4-FFF2-40B4-BE49-F238E27FC236}">
                  <a16:creationId xmlns:a16="http://schemas.microsoft.com/office/drawing/2014/main" id="{5B10E7C9-276C-4092-9129-9B301E861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0" y="1307"/>
              <a:ext cx="27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c</a:t>
              </a:r>
            </a:p>
          </p:txBody>
        </p:sp>
        <p:grpSp>
          <p:nvGrpSpPr>
            <p:cNvPr id="31781" name="Group 38">
              <a:extLst>
                <a:ext uri="{FF2B5EF4-FFF2-40B4-BE49-F238E27FC236}">
                  <a16:creationId xmlns:a16="http://schemas.microsoft.com/office/drawing/2014/main" id="{D933B25F-D65D-4254-A76D-7C0B24EF9E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8" y="1182"/>
              <a:ext cx="3484" cy="1650"/>
              <a:chOff x="2448" y="1182"/>
              <a:chExt cx="3484" cy="1650"/>
            </a:xfrm>
          </p:grpSpPr>
          <p:sp>
            <p:nvSpPr>
              <p:cNvPr id="31782" name="Rectangle 39">
                <a:extLst>
                  <a:ext uri="{FF2B5EF4-FFF2-40B4-BE49-F238E27FC236}">
                    <a16:creationId xmlns:a16="http://schemas.microsoft.com/office/drawing/2014/main" id="{27BCA13C-05DD-44EF-86E7-93DAF600B5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4" y="1182"/>
                <a:ext cx="1958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 u="sng">
                    <a:latin typeface="Arial" panose="020B0604020202020204" pitchFamily="34" charset="0"/>
                    <a:cs typeface="Arial" panose="020B0604020202020204" pitchFamily="34" charset="0"/>
                  </a:rPr>
                  <a:t>If we add a Refrigerator</a:t>
                </a:r>
                <a:endParaRPr lang="en-US" altLang="en-US" sz="1800" i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>
                    <a:latin typeface="Arial" panose="020B0604020202020204" pitchFamily="34" charset="0"/>
                    <a:cs typeface="Arial" panose="020B0604020202020204" pitchFamily="34" charset="0"/>
                  </a:rPr>
                  <a:t>  Receiving </a:t>
                </a:r>
                <a:r>
                  <a:rPr lang="en-US" altLang="en-US" sz="1800"/>
                  <a:t>|Q</a:t>
                </a:r>
                <a:r>
                  <a:rPr lang="en-US" altLang="en-US" baseline="-25000"/>
                  <a:t>c</a:t>
                </a:r>
                <a:r>
                  <a:rPr lang="en-US" altLang="en-US" sz="1800"/>
                  <a:t>|</a:t>
                </a:r>
                <a:r>
                  <a:rPr lang="en-US" altLang="en-US" sz="1800" i="0">
                    <a:latin typeface="Arial" panose="020B0604020202020204" pitchFamily="34" charset="0"/>
                    <a:cs typeface="Arial" panose="020B0604020202020204" pitchFamily="34" charset="0"/>
                  </a:rPr>
                  <a:t> ,  </a:t>
                </a:r>
                <a:r>
                  <a:rPr lang="en-US" altLang="en-US" sz="1800"/>
                  <a:t>|W| =|Q</a:t>
                </a:r>
                <a:r>
                  <a:rPr lang="en-US" altLang="en-US" sz="1800" baseline="-25000"/>
                  <a:t>h</a:t>
                </a:r>
                <a:r>
                  <a:rPr lang="en-US" altLang="en-US" sz="1800"/>
                  <a:t>|</a:t>
                </a:r>
                <a:r>
                  <a:rPr lang="en-US" altLang="en-US" sz="1800" i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>
                    <a:latin typeface="Arial" panose="020B0604020202020204" pitchFamily="34" charset="0"/>
                    <a:cs typeface="Arial" panose="020B0604020202020204" pitchFamily="34" charset="0"/>
                  </a:rPr>
                  <a:t>  Giving       </a:t>
                </a:r>
                <a:r>
                  <a:rPr lang="en-US" altLang="en-US" sz="1800"/>
                  <a:t>|Q| = |Q</a:t>
                </a:r>
                <a:r>
                  <a:rPr lang="en-US" altLang="en-US" baseline="-25000"/>
                  <a:t>c</a:t>
                </a:r>
                <a:r>
                  <a:rPr lang="en-US" altLang="en-US" sz="1800"/>
                  <a:t>| + |W|</a:t>
                </a:r>
              </a:p>
            </p:txBody>
          </p:sp>
          <p:grpSp>
            <p:nvGrpSpPr>
              <p:cNvPr id="31783" name="Group 40">
                <a:extLst>
                  <a:ext uri="{FF2B5EF4-FFF2-40B4-BE49-F238E27FC236}">
                    <a16:creationId xmlns:a16="http://schemas.microsoft.com/office/drawing/2014/main" id="{E045656F-F252-4649-B50D-4935AA743C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8" y="1200"/>
                <a:ext cx="1649" cy="1632"/>
                <a:chOff x="2448" y="1200"/>
                <a:chExt cx="1649" cy="1632"/>
              </a:xfrm>
            </p:grpSpPr>
            <p:sp>
              <p:nvSpPr>
                <p:cNvPr id="31784" name="Rectangle 41">
                  <a:extLst>
                    <a:ext uri="{FF2B5EF4-FFF2-40B4-BE49-F238E27FC236}">
                      <a16:creationId xmlns:a16="http://schemas.microsoft.com/office/drawing/2014/main" id="{41832DDF-FAAE-4E1A-B070-AF2E15014B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79" y="1200"/>
                  <a:ext cx="192" cy="16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1785" name="Line 42">
                  <a:extLst>
                    <a:ext uri="{FF2B5EF4-FFF2-40B4-BE49-F238E27FC236}">
                      <a16:creationId xmlns:a16="http://schemas.microsoft.com/office/drawing/2014/main" id="{F712AF2D-1F99-4F08-A628-52FEF5A433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75" y="2448"/>
                  <a:ext cx="0" cy="3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6" name="Line 43">
                  <a:extLst>
                    <a:ext uri="{FF2B5EF4-FFF2-40B4-BE49-F238E27FC236}">
                      <a16:creationId xmlns:a16="http://schemas.microsoft.com/office/drawing/2014/main" id="{729467DE-839C-4DC1-BE93-336D2B73C6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84" y="1728"/>
                  <a:ext cx="0" cy="28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7" name="Rectangle 44">
                  <a:extLst>
                    <a:ext uri="{FF2B5EF4-FFF2-40B4-BE49-F238E27FC236}">
                      <a16:creationId xmlns:a16="http://schemas.microsoft.com/office/drawing/2014/main" id="{9870B59C-23DD-4EF5-8464-1C6715270A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3" y="2448"/>
                  <a:ext cx="275" cy="2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sz="1800"/>
                    <a:t>Q</a:t>
                  </a:r>
                  <a:r>
                    <a:rPr lang="en-US" altLang="en-US" baseline="-25000"/>
                    <a:t>c</a:t>
                  </a:r>
                </a:p>
              </p:txBody>
            </p:sp>
            <p:sp>
              <p:nvSpPr>
                <p:cNvPr id="31788" name="Rectangle 45">
                  <a:extLst>
                    <a:ext uri="{FF2B5EF4-FFF2-40B4-BE49-F238E27FC236}">
                      <a16:creationId xmlns:a16="http://schemas.microsoft.com/office/drawing/2014/main" id="{4A7366C8-4247-4A27-81F0-F273996D48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3" y="1680"/>
                  <a:ext cx="686" cy="2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sz="1800"/>
                    <a:t>Q=Q</a:t>
                  </a:r>
                  <a:r>
                    <a:rPr lang="en-US" altLang="en-US" sz="1800" baseline="-25000"/>
                    <a:t>c</a:t>
                  </a:r>
                  <a:r>
                    <a:rPr lang="en-US" altLang="en-US" sz="1800"/>
                    <a:t>+Q</a:t>
                  </a:r>
                  <a:r>
                    <a:rPr lang="en-US" altLang="en-US" sz="1800" baseline="-25000"/>
                    <a:t>h</a:t>
                  </a:r>
                  <a:endParaRPr lang="en-US" altLang="en-US" sz="1800"/>
                </a:p>
              </p:txBody>
            </p:sp>
            <p:grpSp>
              <p:nvGrpSpPr>
                <p:cNvPr id="31789" name="Group 46">
                  <a:extLst>
                    <a:ext uri="{FF2B5EF4-FFF2-40B4-BE49-F238E27FC236}">
                      <a16:creationId xmlns:a16="http://schemas.microsoft.com/office/drawing/2014/main" id="{78D5A4C7-D98C-47FC-961D-59968C46C7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56" y="1928"/>
                  <a:ext cx="1641" cy="464"/>
                  <a:chOff x="2456" y="1928"/>
                  <a:chExt cx="1641" cy="464"/>
                </a:xfrm>
              </p:grpSpPr>
              <p:sp>
                <p:nvSpPr>
                  <p:cNvPr id="31791" name="Rectangle 47">
                    <a:extLst>
                      <a:ext uri="{FF2B5EF4-FFF2-40B4-BE49-F238E27FC236}">
                        <a16:creationId xmlns:a16="http://schemas.microsoft.com/office/drawing/2014/main" id="{ADEE8CAE-79E5-4F18-8009-90403B5AFDF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56" y="1928"/>
                    <a:ext cx="656" cy="464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•"/>
                      <a:defRPr sz="2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–"/>
                      <a:defRPr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»"/>
                      <a:defRPr sz="2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•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30000"/>
                      </a:spcBef>
                      <a:spcAft>
                        <a:spcPct val="0"/>
                      </a:spcAft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30000"/>
                      </a:spcBef>
                      <a:spcAft>
                        <a:spcPct val="0"/>
                      </a:spcAft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30000"/>
                      </a:spcBef>
                      <a:spcAft>
                        <a:spcPct val="0"/>
                      </a:spcAft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30000"/>
                      </a:spcBef>
                      <a:spcAft>
                        <a:spcPct val="0"/>
                      </a:spcAft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SzTx/>
                      <a:buFontTx/>
                      <a:buNone/>
                    </a:pPr>
                    <a:endParaRPr lang="en-US" altLang="en-US" sz="1800">
                      <a:solidFill>
                        <a:srgbClr val="000099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1792" name="Line 48">
                    <a:extLst>
                      <a:ext uri="{FF2B5EF4-FFF2-40B4-BE49-F238E27FC236}">
                        <a16:creationId xmlns:a16="http://schemas.microsoft.com/office/drawing/2014/main" id="{91797F25-3096-4DD3-90FB-260001E1077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120" y="2064"/>
                    <a:ext cx="384" cy="96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793" name="Rectangle 49">
                    <a:extLst>
                      <a:ext uri="{FF2B5EF4-FFF2-40B4-BE49-F238E27FC236}">
                        <a16:creationId xmlns:a16="http://schemas.microsoft.com/office/drawing/2014/main" id="{89649356-1159-4525-B1CB-0E82EDB6F26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59" y="2146"/>
                    <a:ext cx="938" cy="22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90488" tIns="44450" rIns="90488" bIns="44450">
                    <a:spAutoFit/>
                  </a:bodyPr>
                  <a:lstStyle>
                    <a:lvl1pPr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•"/>
                      <a:defRPr sz="2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–"/>
                      <a:defRPr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»"/>
                      <a:defRPr sz="2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•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ct val="30000"/>
                      </a:spcBef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lnSpc>
                        <a:spcPct val="90000"/>
                      </a:lnSpc>
                      <a:spcBef>
                        <a:spcPct val="30000"/>
                      </a:spcBef>
                      <a:spcAft>
                        <a:spcPct val="0"/>
                      </a:spcAft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lnSpc>
                        <a:spcPct val="90000"/>
                      </a:lnSpc>
                      <a:spcBef>
                        <a:spcPct val="30000"/>
                      </a:spcBef>
                      <a:spcAft>
                        <a:spcPct val="0"/>
                      </a:spcAft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lnSpc>
                        <a:spcPct val="90000"/>
                      </a:lnSpc>
                      <a:spcBef>
                        <a:spcPct val="30000"/>
                      </a:spcBef>
                      <a:spcAft>
                        <a:spcPct val="0"/>
                      </a:spcAft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lnSpc>
                        <a:spcPct val="90000"/>
                      </a:lnSpc>
                      <a:spcBef>
                        <a:spcPct val="30000"/>
                      </a:spcBef>
                      <a:spcAft>
                        <a:spcPct val="0"/>
                      </a:spcAft>
                      <a:buSzPct val="100000"/>
                      <a:buChar char="–"/>
                      <a:def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sz="18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Refrigerator</a:t>
                    </a:r>
                  </a:p>
                </p:txBody>
              </p:sp>
            </p:grpSp>
            <p:sp>
              <p:nvSpPr>
                <p:cNvPr id="31790" name="Rectangle 50">
                  <a:extLst>
                    <a:ext uri="{FF2B5EF4-FFF2-40B4-BE49-F238E27FC236}">
                      <a16:creationId xmlns:a16="http://schemas.microsoft.com/office/drawing/2014/main" id="{C16B2BB8-94EB-400D-BF29-3804627A61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8" y="1451"/>
                  <a:ext cx="289" cy="2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SzTx/>
                    <a:buFontTx/>
                    <a:buNone/>
                  </a:pPr>
                  <a:r>
                    <a:rPr lang="en-US" altLang="en-US" sz="1800"/>
                    <a:t>Q</a:t>
                  </a:r>
                  <a:r>
                    <a:rPr lang="en-US" altLang="en-US" baseline="-25000"/>
                    <a:t>h</a:t>
                  </a:r>
                </a:p>
              </p:txBody>
            </p:sp>
          </p:grpSp>
        </p:grpSp>
      </p:grpSp>
      <p:grpSp>
        <p:nvGrpSpPr>
          <p:cNvPr id="11" name="Group 51">
            <a:extLst>
              <a:ext uri="{FF2B5EF4-FFF2-40B4-BE49-F238E27FC236}">
                <a16:creationId xmlns:a16="http://schemas.microsoft.com/office/drawing/2014/main" id="{8D368B5F-D3F7-4CDB-931C-657A43A5388D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286000"/>
            <a:ext cx="7016750" cy="1873250"/>
            <a:chOff x="1248" y="1440"/>
            <a:chExt cx="4420" cy="1180"/>
          </a:xfrm>
        </p:grpSpPr>
        <p:grpSp>
          <p:nvGrpSpPr>
            <p:cNvPr id="31770" name="Group 52">
              <a:extLst>
                <a:ext uri="{FF2B5EF4-FFF2-40B4-BE49-F238E27FC236}">
                  <a16:creationId xmlns:a16="http://schemas.microsoft.com/office/drawing/2014/main" id="{26EA602D-EC20-488E-819C-3BE242751B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1440"/>
              <a:ext cx="242" cy="288"/>
              <a:chOff x="1248" y="1440"/>
              <a:chExt cx="242" cy="288"/>
            </a:xfrm>
          </p:grpSpPr>
          <p:sp>
            <p:nvSpPr>
              <p:cNvPr id="31775" name="Arc 53">
                <a:extLst>
                  <a:ext uri="{FF2B5EF4-FFF2-40B4-BE49-F238E27FC236}">
                    <a16:creationId xmlns:a16="http://schemas.microsoft.com/office/drawing/2014/main" id="{78317086-0064-4735-A94A-8C0DAE7CA6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8" y="1440"/>
                <a:ext cx="240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21600"/>
                    </a:moveTo>
                    <a:cubicBezTo>
                      <a:pt x="0" y="9705"/>
                      <a:pt x="9615" y="49"/>
                      <a:pt x="21510" y="0"/>
                    </a:cubicBezTo>
                  </a:path>
                  <a:path w="21600" h="21600" stroke="0" extrusionOk="0">
                    <a:moveTo>
                      <a:pt x="0" y="21600"/>
                    </a:moveTo>
                    <a:cubicBezTo>
                      <a:pt x="0" y="9705"/>
                      <a:pt x="9615" y="49"/>
                      <a:pt x="21510" y="0"/>
                    </a:cubicBezTo>
                    <a:lnTo>
                      <a:pt x="216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 type="triangle" w="med" len="med"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6" name="Arc 54" descr="Papyrus">
                <a:extLst>
                  <a:ext uri="{FF2B5EF4-FFF2-40B4-BE49-F238E27FC236}">
                    <a16:creationId xmlns:a16="http://schemas.microsoft.com/office/drawing/2014/main" id="{CA5BD460-F4B9-4BBE-AC77-666B31DBD9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6" y="1536"/>
                <a:ext cx="144" cy="192"/>
              </a:xfrm>
              <a:custGeom>
                <a:avLst/>
                <a:gdLst>
                  <a:gd name="T0" fmla="*/ 0 w 21600"/>
                  <a:gd name="T1" fmla="*/ 0 h 21599"/>
                  <a:gd name="T2" fmla="*/ 0 w 21600"/>
                  <a:gd name="T3" fmla="*/ 0 h 21599"/>
                  <a:gd name="T4" fmla="*/ 0 w 21600"/>
                  <a:gd name="T5" fmla="*/ 0 h 21599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599"/>
                  <a:gd name="T11" fmla="*/ 21600 w 21600"/>
                  <a:gd name="T12" fmla="*/ 21599 h 2159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599" fill="none" extrusionOk="0">
                    <a:moveTo>
                      <a:pt x="0" y="21599"/>
                    </a:moveTo>
                    <a:cubicBezTo>
                      <a:pt x="0" y="9728"/>
                      <a:pt x="9579" y="81"/>
                      <a:pt x="21449" y="-1"/>
                    </a:cubicBezTo>
                  </a:path>
                  <a:path w="21600" h="21599" stroke="0" extrusionOk="0">
                    <a:moveTo>
                      <a:pt x="0" y="21599"/>
                    </a:moveTo>
                    <a:cubicBezTo>
                      <a:pt x="0" y="9728"/>
                      <a:pt x="9579" y="81"/>
                      <a:pt x="21449" y="-1"/>
                    </a:cubicBezTo>
                    <a:lnTo>
                      <a:pt x="21600" y="21599"/>
                    </a:lnTo>
                    <a:lnTo>
                      <a:pt x="0" y="21599"/>
                    </a:lnTo>
                    <a:close/>
                  </a:path>
                </a:pathLst>
              </a:cu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rnd">
                    <a:solidFill>
                      <a:srgbClr val="000000"/>
                    </a:solidFill>
                    <a:round/>
                    <a:headEnd/>
                    <a:tailEnd type="triangle" w="med" len="med"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771" name="Group 55">
              <a:extLst>
                <a:ext uri="{FF2B5EF4-FFF2-40B4-BE49-F238E27FC236}">
                  <a16:creationId xmlns:a16="http://schemas.microsoft.com/office/drawing/2014/main" id="{6EF19DC3-4457-4038-889D-598C9910D5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0" y="1440"/>
              <a:ext cx="1062" cy="96"/>
              <a:chOff x="1480" y="1440"/>
              <a:chExt cx="1062" cy="96"/>
            </a:xfrm>
          </p:grpSpPr>
          <p:sp>
            <p:nvSpPr>
              <p:cNvPr id="31773" name="Rectangle 56">
                <a:extLst>
                  <a:ext uri="{FF2B5EF4-FFF2-40B4-BE49-F238E27FC236}">
                    <a16:creationId xmlns:a16="http://schemas.microsoft.com/office/drawing/2014/main" id="{B1CE1FCA-B623-48EB-8117-3B3BCFB8BE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0" y="1440"/>
                <a:ext cx="1062" cy="9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774" name="Line 57">
                <a:extLst>
                  <a:ext uri="{FF2B5EF4-FFF2-40B4-BE49-F238E27FC236}">
                    <a16:creationId xmlns:a16="http://schemas.microsoft.com/office/drawing/2014/main" id="{2C5FBBBD-FFCA-4440-9D29-57DA933E3E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2" y="1482"/>
                <a:ext cx="3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72" name="Rectangle 58">
              <a:extLst>
                <a:ext uri="{FF2B5EF4-FFF2-40B4-BE49-F238E27FC236}">
                  <a16:creationId xmlns:a16="http://schemas.microsoft.com/office/drawing/2014/main" id="{8A841C98-AA58-4F1A-B1D7-A5958D5A3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6" y="1872"/>
              <a:ext cx="1242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The heat </a:t>
              </a:r>
              <a:r>
                <a:rPr lang="en-US" altLang="en-US" sz="1800"/>
                <a:t>Q</a:t>
              </a:r>
              <a:r>
                <a:rPr lang="en-US" altLang="en-US" baseline="-25000"/>
                <a:t>h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can compensate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that consumed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By the motor</a:t>
              </a:r>
            </a:p>
          </p:txBody>
        </p:sp>
      </p:grpSp>
      <p:sp>
        <p:nvSpPr>
          <p:cNvPr id="31768" name="Line 42">
            <a:extLst>
              <a:ext uri="{FF2B5EF4-FFF2-40B4-BE49-F238E27FC236}">
                <a16:creationId xmlns:a16="http://schemas.microsoft.com/office/drawing/2014/main" id="{745737A0-921D-435F-A87B-77D92F3547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1336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AutoShape 24">
            <a:extLst>
              <a:ext uri="{FF2B5EF4-FFF2-40B4-BE49-F238E27FC236}">
                <a16:creationId xmlns:a16="http://schemas.microsoft.com/office/drawing/2014/main" id="{AAF3345B-CC29-4C6B-A38F-B680A84A9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500" y="1225550"/>
            <a:ext cx="977900" cy="215900"/>
          </a:xfrm>
          <a:prstGeom prst="rightArrow">
            <a:avLst>
              <a:gd name="adj1" fmla="val 50000"/>
              <a:gd name="adj2" fmla="val 226492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82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82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82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44" grpId="0" animBg="1"/>
      <p:bldP spid="820245" grpId="0"/>
      <p:bldP spid="8202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F7E608B8-FE9A-4329-A448-B12A1B55C2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3675" y="279400"/>
            <a:ext cx="5889625" cy="588963"/>
          </a:xfrm>
        </p:spPr>
        <p:txBody>
          <a:bodyPr/>
          <a:lstStyle/>
          <a:p>
            <a:r>
              <a:rPr lang="en-US" altLang="en-US"/>
              <a:t>Equivalence of Statements 2: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8A3EAFA3-A976-4582-8973-E685DFFBC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3" y="1081088"/>
            <a:ext cx="4953000" cy="366712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Suppose </a:t>
            </a:r>
            <a:r>
              <a:rPr lang="fr-FR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we can </a:t>
            </a:r>
            <a:r>
              <a:rPr lang="fr-FR" altLang="en-US" sz="1800" i="0">
                <a:latin typeface="Arial" panose="020B0604020202020204" pitchFamily="34" charset="0"/>
              </a:rPr>
              <a:t>violate Caratheodory stat. </a:t>
            </a:r>
          </a:p>
        </p:txBody>
      </p:sp>
      <p:sp>
        <p:nvSpPr>
          <p:cNvPr id="33796" name="Rectangle 5">
            <a:extLst>
              <a:ext uri="{FF2B5EF4-FFF2-40B4-BE49-F238E27FC236}">
                <a16:creationId xmlns:a16="http://schemas.microsoft.com/office/drawing/2014/main" id="{DD3EC510-D71D-4776-B088-6295EEEF2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6113" y="1066800"/>
            <a:ext cx="4179887" cy="366713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We would violate  Kelvin-Plank stat.!</a:t>
            </a:r>
          </a:p>
        </p:txBody>
      </p:sp>
      <p:sp>
        <p:nvSpPr>
          <p:cNvPr id="33797" name="Line 6">
            <a:extLst>
              <a:ext uri="{FF2B5EF4-FFF2-40B4-BE49-F238E27FC236}">
                <a16:creationId xmlns:a16="http://schemas.microsoft.com/office/drawing/2014/main" id="{5BFE0F48-7465-4BCB-AEA0-F9AA44FCC5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5325" y="43434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7">
            <a:extLst>
              <a:ext uri="{FF2B5EF4-FFF2-40B4-BE49-F238E27FC236}">
                <a16:creationId xmlns:a16="http://schemas.microsoft.com/office/drawing/2014/main" id="{FAF8CA97-A931-4EBB-AA6A-3D46AC6E09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41525" y="19812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Text Box 8">
            <a:extLst>
              <a:ext uri="{FF2B5EF4-FFF2-40B4-BE49-F238E27FC236}">
                <a16:creationId xmlns:a16="http://schemas.microsoft.com/office/drawing/2014/main" id="{20ADA6BB-73EC-4DD3-9882-9FC9D270C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850" y="45323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V</a:t>
            </a:r>
          </a:p>
        </p:txBody>
      </p:sp>
      <p:sp>
        <p:nvSpPr>
          <p:cNvPr id="33800" name="Text Box 9">
            <a:extLst>
              <a:ext uri="{FF2B5EF4-FFF2-40B4-BE49-F238E27FC236}">
                <a16:creationId xmlns:a16="http://schemas.microsoft.com/office/drawing/2014/main" id="{ECC57AAA-4CF2-42C2-90C2-412AC8360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18653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33801" name="Arc 10">
            <a:extLst>
              <a:ext uri="{FF2B5EF4-FFF2-40B4-BE49-F238E27FC236}">
                <a16:creationId xmlns:a16="http://schemas.microsoft.com/office/drawing/2014/main" id="{CA82C782-2348-4559-B0C7-344714E56302}"/>
              </a:ext>
            </a:extLst>
          </p:cNvPr>
          <p:cNvSpPr>
            <a:spLocks/>
          </p:cNvSpPr>
          <p:nvPr/>
        </p:nvSpPr>
        <p:spPr bwMode="auto">
          <a:xfrm flipV="1">
            <a:off x="2370138" y="2286000"/>
            <a:ext cx="1881187" cy="1373188"/>
          </a:xfrm>
          <a:custGeom>
            <a:avLst/>
            <a:gdLst>
              <a:gd name="T0" fmla="*/ 0 w 21031"/>
              <a:gd name="T1" fmla="*/ 2147483646 h 21492"/>
              <a:gd name="T2" fmla="*/ 2147483646 w 21031"/>
              <a:gd name="T3" fmla="*/ 0 h 21492"/>
              <a:gd name="T4" fmla="*/ 2147483646 w 21031"/>
              <a:gd name="T5" fmla="*/ 2147483646 h 21492"/>
              <a:gd name="T6" fmla="*/ 0 60000 65536"/>
              <a:gd name="T7" fmla="*/ 0 60000 65536"/>
              <a:gd name="T8" fmla="*/ 0 60000 65536"/>
              <a:gd name="T9" fmla="*/ 0 w 21031"/>
              <a:gd name="T10" fmla="*/ 0 h 21492"/>
              <a:gd name="T11" fmla="*/ 21031 w 21031"/>
              <a:gd name="T12" fmla="*/ 21492 h 214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031" h="21492" fill="none" extrusionOk="0">
                <a:moveTo>
                  <a:pt x="0" y="16566"/>
                </a:moveTo>
                <a:cubicBezTo>
                  <a:pt x="2105" y="7577"/>
                  <a:pt x="9690" y="920"/>
                  <a:pt x="18875" y="-1"/>
                </a:cubicBezTo>
              </a:path>
              <a:path w="21031" h="21492" stroke="0" extrusionOk="0">
                <a:moveTo>
                  <a:pt x="0" y="16566"/>
                </a:moveTo>
                <a:cubicBezTo>
                  <a:pt x="2105" y="7577"/>
                  <a:pt x="9690" y="920"/>
                  <a:pt x="18875" y="-1"/>
                </a:cubicBezTo>
                <a:lnTo>
                  <a:pt x="21031" y="21492"/>
                </a:lnTo>
                <a:lnTo>
                  <a:pt x="0" y="16566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Text Box 16">
            <a:extLst>
              <a:ext uri="{FF2B5EF4-FFF2-40B4-BE49-F238E27FC236}">
                <a16:creationId xmlns:a16="http://schemas.microsoft.com/office/drawing/2014/main" id="{E199BAA2-0F51-4602-86FA-84FAA45A0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3008313"/>
            <a:ext cx="1539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Reversible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Adiabatique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fr-FR" altLang="en-US" sz="1800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803" name="Line 17">
            <a:extLst>
              <a:ext uri="{FF2B5EF4-FFF2-40B4-BE49-F238E27FC236}">
                <a16:creationId xmlns:a16="http://schemas.microsoft.com/office/drawing/2014/main" id="{AFF61FDF-C104-4926-AE76-B97EFD593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3124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5">
            <a:extLst>
              <a:ext uri="{FF2B5EF4-FFF2-40B4-BE49-F238E27FC236}">
                <a16:creationId xmlns:a16="http://schemas.microsoft.com/office/drawing/2014/main" id="{569FFCA1-8682-4D3D-A831-0F4B7273C916}"/>
              </a:ext>
            </a:extLst>
          </p:cNvPr>
          <p:cNvGrpSpPr>
            <a:grpSpLocks/>
          </p:cNvGrpSpPr>
          <p:nvPr/>
        </p:nvGrpSpPr>
        <p:grpSpPr bwMode="auto">
          <a:xfrm>
            <a:off x="3178175" y="2362200"/>
            <a:ext cx="3008313" cy="1630363"/>
            <a:chOff x="2006" y="1488"/>
            <a:chExt cx="1895" cy="1027"/>
          </a:xfrm>
        </p:grpSpPr>
        <p:sp>
          <p:nvSpPr>
            <p:cNvPr id="33820" name="Arc 11">
              <a:extLst>
                <a:ext uri="{FF2B5EF4-FFF2-40B4-BE49-F238E27FC236}">
                  <a16:creationId xmlns:a16="http://schemas.microsoft.com/office/drawing/2014/main" id="{74685DD5-B69D-498B-80BF-87ED19443C12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006" y="1488"/>
              <a:ext cx="528" cy="865"/>
            </a:xfrm>
            <a:custGeom>
              <a:avLst/>
              <a:gdLst>
                <a:gd name="T0" fmla="*/ 0 w 20439"/>
                <a:gd name="T1" fmla="*/ 0 h 21492"/>
                <a:gd name="T2" fmla="*/ 0 w 20439"/>
                <a:gd name="T3" fmla="*/ 0 h 21492"/>
                <a:gd name="T4" fmla="*/ 0 w 20439"/>
                <a:gd name="T5" fmla="*/ 0 h 21492"/>
                <a:gd name="T6" fmla="*/ 0 60000 65536"/>
                <a:gd name="T7" fmla="*/ 0 60000 65536"/>
                <a:gd name="T8" fmla="*/ 0 60000 65536"/>
                <a:gd name="T9" fmla="*/ 0 w 20439"/>
                <a:gd name="T10" fmla="*/ 0 h 21492"/>
                <a:gd name="T11" fmla="*/ 20439 w 20439"/>
                <a:gd name="T12" fmla="*/ 21492 h 214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39" h="21492" fill="none" extrusionOk="0">
                  <a:moveTo>
                    <a:pt x="0" y="14505"/>
                  </a:moveTo>
                  <a:cubicBezTo>
                    <a:pt x="2733" y="6510"/>
                    <a:pt x="9876" y="842"/>
                    <a:pt x="18283" y="-1"/>
                  </a:cubicBezTo>
                </a:path>
                <a:path w="20439" h="21492" stroke="0" extrusionOk="0">
                  <a:moveTo>
                    <a:pt x="0" y="14505"/>
                  </a:moveTo>
                  <a:cubicBezTo>
                    <a:pt x="2733" y="6510"/>
                    <a:pt x="9876" y="842"/>
                    <a:pt x="18283" y="-1"/>
                  </a:cubicBezTo>
                  <a:lnTo>
                    <a:pt x="20439" y="21492"/>
                  </a:lnTo>
                  <a:lnTo>
                    <a:pt x="0" y="14505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1" name="Text Box 18">
              <a:extLst>
                <a:ext uri="{FF2B5EF4-FFF2-40B4-BE49-F238E27FC236}">
                  <a16:creationId xmlns:a16="http://schemas.microsoft.com/office/drawing/2014/main" id="{5E6CA574-846E-4794-BC12-6EE43CE713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584"/>
              <a:ext cx="1021" cy="9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Another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“impossible”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Reversible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Adiabatique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process</a:t>
              </a:r>
            </a:p>
          </p:txBody>
        </p:sp>
        <p:sp>
          <p:nvSpPr>
            <p:cNvPr id="33822" name="Line 19">
              <a:extLst>
                <a:ext uri="{FF2B5EF4-FFF2-40B4-BE49-F238E27FC236}">
                  <a16:creationId xmlns:a16="http://schemas.microsoft.com/office/drawing/2014/main" id="{00238AAA-95DC-4DDA-87C7-149A06B6FD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08" y="1920"/>
              <a:ext cx="72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7">
            <a:extLst>
              <a:ext uri="{FF2B5EF4-FFF2-40B4-BE49-F238E27FC236}">
                <a16:creationId xmlns:a16="http://schemas.microsoft.com/office/drawing/2014/main" id="{A088F51A-16E0-4D0E-82E9-DCD307279A24}"/>
              </a:ext>
            </a:extLst>
          </p:cNvPr>
          <p:cNvGrpSpPr>
            <a:grpSpLocks/>
          </p:cNvGrpSpPr>
          <p:nvPr/>
        </p:nvGrpSpPr>
        <p:grpSpPr bwMode="auto">
          <a:xfrm>
            <a:off x="2193925" y="1865313"/>
            <a:ext cx="4968875" cy="1106487"/>
            <a:chOff x="1382" y="1182"/>
            <a:chExt cx="3130" cy="697"/>
          </a:xfrm>
        </p:grpSpPr>
        <p:sp>
          <p:nvSpPr>
            <p:cNvPr id="33817" name="Arc 12">
              <a:extLst>
                <a:ext uri="{FF2B5EF4-FFF2-40B4-BE49-F238E27FC236}">
                  <a16:creationId xmlns:a16="http://schemas.microsoft.com/office/drawing/2014/main" id="{38A608BA-8B0A-47EA-9EF9-D3875BEB1136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382" y="1488"/>
              <a:ext cx="1152" cy="384"/>
            </a:xfrm>
            <a:custGeom>
              <a:avLst/>
              <a:gdLst>
                <a:gd name="T0" fmla="*/ 0 w 20439"/>
                <a:gd name="T1" fmla="*/ 0 h 21492"/>
                <a:gd name="T2" fmla="*/ 0 w 20439"/>
                <a:gd name="T3" fmla="*/ 0 h 21492"/>
                <a:gd name="T4" fmla="*/ 0 w 20439"/>
                <a:gd name="T5" fmla="*/ 0 h 21492"/>
                <a:gd name="T6" fmla="*/ 0 60000 65536"/>
                <a:gd name="T7" fmla="*/ 0 60000 65536"/>
                <a:gd name="T8" fmla="*/ 0 60000 65536"/>
                <a:gd name="T9" fmla="*/ 0 w 20439"/>
                <a:gd name="T10" fmla="*/ 0 h 21492"/>
                <a:gd name="T11" fmla="*/ 20439 w 20439"/>
                <a:gd name="T12" fmla="*/ 21492 h 214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39" h="21492" fill="none" extrusionOk="0">
                  <a:moveTo>
                    <a:pt x="0" y="14505"/>
                  </a:moveTo>
                  <a:cubicBezTo>
                    <a:pt x="2733" y="6510"/>
                    <a:pt x="9876" y="842"/>
                    <a:pt x="18283" y="-1"/>
                  </a:cubicBezTo>
                </a:path>
                <a:path w="20439" h="21492" stroke="0" extrusionOk="0">
                  <a:moveTo>
                    <a:pt x="0" y="14505"/>
                  </a:moveTo>
                  <a:cubicBezTo>
                    <a:pt x="2733" y="6510"/>
                    <a:pt x="9876" y="842"/>
                    <a:pt x="18283" y="-1"/>
                  </a:cubicBezTo>
                  <a:lnTo>
                    <a:pt x="20439" y="21492"/>
                  </a:lnTo>
                  <a:lnTo>
                    <a:pt x="0" y="14505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8" name="Text Box 20">
              <a:extLst>
                <a:ext uri="{FF2B5EF4-FFF2-40B4-BE49-F238E27FC236}">
                  <a16:creationId xmlns:a16="http://schemas.microsoft.com/office/drawing/2014/main" id="{8A49F366-5890-43D7-9967-ABA980D8F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182"/>
              <a:ext cx="231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</a:rPr>
                <a:t>An arbitrary isothermal process</a:t>
              </a:r>
            </a:p>
          </p:txBody>
        </p:sp>
        <p:sp>
          <p:nvSpPr>
            <p:cNvPr id="33819" name="Line 21">
              <a:extLst>
                <a:ext uri="{FF2B5EF4-FFF2-40B4-BE49-F238E27FC236}">
                  <a16:creationId xmlns:a16="http://schemas.microsoft.com/office/drawing/2014/main" id="{4EF64640-401B-4F92-BFA8-35988A1434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08" y="1399"/>
              <a:ext cx="192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8">
            <a:extLst>
              <a:ext uri="{FF2B5EF4-FFF2-40B4-BE49-F238E27FC236}">
                <a16:creationId xmlns:a16="http://schemas.microsoft.com/office/drawing/2014/main" id="{727E8775-A901-45A1-8B72-0EFFA943C1E8}"/>
              </a:ext>
            </a:extLst>
          </p:cNvPr>
          <p:cNvGrpSpPr>
            <a:grpSpLocks/>
          </p:cNvGrpSpPr>
          <p:nvPr/>
        </p:nvGrpSpPr>
        <p:grpSpPr bwMode="auto">
          <a:xfrm>
            <a:off x="1355725" y="2286000"/>
            <a:ext cx="2886075" cy="3073400"/>
            <a:chOff x="854" y="1440"/>
            <a:chExt cx="1818" cy="1936"/>
          </a:xfrm>
        </p:grpSpPr>
        <p:sp>
          <p:nvSpPr>
            <p:cNvPr id="33813" name="Arc 14">
              <a:extLst>
                <a:ext uri="{FF2B5EF4-FFF2-40B4-BE49-F238E27FC236}">
                  <a16:creationId xmlns:a16="http://schemas.microsoft.com/office/drawing/2014/main" id="{6BE93464-0F48-4AE5-9865-E73D67EB3DD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382" y="1487"/>
              <a:ext cx="1152" cy="311"/>
            </a:xfrm>
            <a:custGeom>
              <a:avLst/>
              <a:gdLst>
                <a:gd name="T0" fmla="*/ 0 w 20439"/>
                <a:gd name="T1" fmla="*/ 0 h 17395"/>
                <a:gd name="T2" fmla="*/ 0 w 20439"/>
                <a:gd name="T3" fmla="*/ 0 h 17395"/>
                <a:gd name="T4" fmla="*/ 0 w 20439"/>
                <a:gd name="T5" fmla="*/ 0 h 17395"/>
                <a:gd name="T6" fmla="*/ 0 60000 65536"/>
                <a:gd name="T7" fmla="*/ 0 60000 65536"/>
                <a:gd name="T8" fmla="*/ 0 60000 65536"/>
                <a:gd name="T9" fmla="*/ 0 w 20439"/>
                <a:gd name="T10" fmla="*/ 0 h 17395"/>
                <a:gd name="T11" fmla="*/ 20439 w 20439"/>
                <a:gd name="T12" fmla="*/ 17395 h 173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39" h="17395" fill="none" extrusionOk="0">
                  <a:moveTo>
                    <a:pt x="0" y="10408"/>
                  </a:moveTo>
                  <a:cubicBezTo>
                    <a:pt x="1424" y="6241"/>
                    <a:pt x="4087" y="2610"/>
                    <a:pt x="7633" y="0"/>
                  </a:cubicBezTo>
                </a:path>
                <a:path w="20439" h="17395" stroke="0" extrusionOk="0">
                  <a:moveTo>
                    <a:pt x="0" y="10408"/>
                  </a:moveTo>
                  <a:cubicBezTo>
                    <a:pt x="1424" y="6241"/>
                    <a:pt x="4087" y="2610"/>
                    <a:pt x="7633" y="0"/>
                  </a:cubicBezTo>
                  <a:lnTo>
                    <a:pt x="20439" y="17395"/>
                  </a:lnTo>
                  <a:lnTo>
                    <a:pt x="0" y="10408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4" name="Arc 15">
              <a:extLst>
                <a:ext uri="{FF2B5EF4-FFF2-40B4-BE49-F238E27FC236}">
                  <a16:creationId xmlns:a16="http://schemas.microsoft.com/office/drawing/2014/main" id="{E975F650-731A-45A4-9BDB-5ADDE09026DA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006" y="1507"/>
              <a:ext cx="528" cy="557"/>
            </a:xfrm>
            <a:custGeom>
              <a:avLst/>
              <a:gdLst>
                <a:gd name="T0" fmla="*/ 0 w 20439"/>
                <a:gd name="T1" fmla="*/ 0 h 13844"/>
                <a:gd name="T2" fmla="*/ 0 w 20439"/>
                <a:gd name="T3" fmla="*/ 0 h 13844"/>
                <a:gd name="T4" fmla="*/ 0 w 20439"/>
                <a:gd name="T5" fmla="*/ 0 h 13844"/>
                <a:gd name="T6" fmla="*/ 0 60000 65536"/>
                <a:gd name="T7" fmla="*/ 0 60000 65536"/>
                <a:gd name="T8" fmla="*/ 0 60000 65536"/>
                <a:gd name="T9" fmla="*/ 0 w 20439"/>
                <a:gd name="T10" fmla="*/ 0 h 13844"/>
                <a:gd name="T11" fmla="*/ 20439 w 20439"/>
                <a:gd name="T12" fmla="*/ 13844 h 138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39" h="13844" fill="none" extrusionOk="0">
                  <a:moveTo>
                    <a:pt x="0" y="6857"/>
                  </a:moveTo>
                  <a:cubicBezTo>
                    <a:pt x="855" y="4354"/>
                    <a:pt x="2163" y="2030"/>
                    <a:pt x="3858" y="-1"/>
                  </a:cubicBezTo>
                </a:path>
                <a:path w="20439" h="13844" stroke="0" extrusionOk="0">
                  <a:moveTo>
                    <a:pt x="0" y="6857"/>
                  </a:moveTo>
                  <a:cubicBezTo>
                    <a:pt x="855" y="4354"/>
                    <a:pt x="2163" y="2030"/>
                    <a:pt x="3858" y="-1"/>
                  </a:cubicBezTo>
                  <a:lnTo>
                    <a:pt x="20439" y="13844"/>
                  </a:lnTo>
                  <a:lnTo>
                    <a:pt x="0" y="6857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5" name="Arc 13">
              <a:extLst>
                <a:ext uri="{FF2B5EF4-FFF2-40B4-BE49-F238E27FC236}">
                  <a16:creationId xmlns:a16="http://schemas.microsoft.com/office/drawing/2014/main" id="{DB21D21C-36CF-4591-BE21-07716FBC9278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728" y="1440"/>
              <a:ext cx="944" cy="761"/>
            </a:xfrm>
            <a:custGeom>
              <a:avLst/>
              <a:gdLst>
                <a:gd name="T0" fmla="*/ 0 w 16747"/>
                <a:gd name="T1" fmla="*/ 0 h 18919"/>
                <a:gd name="T2" fmla="*/ 0 w 16747"/>
                <a:gd name="T3" fmla="*/ 0 h 18919"/>
                <a:gd name="T4" fmla="*/ 0 w 16747"/>
                <a:gd name="T5" fmla="*/ 0 h 18919"/>
                <a:gd name="T6" fmla="*/ 0 60000 65536"/>
                <a:gd name="T7" fmla="*/ 0 60000 65536"/>
                <a:gd name="T8" fmla="*/ 0 60000 65536"/>
                <a:gd name="T9" fmla="*/ 0 w 16747"/>
                <a:gd name="T10" fmla="*/ 0 h 18919"/>
                <a:gd name="T11" fmla="*/ 16747 w 16747"/>
                <a:gd name="T12" fmla="*/ 18919 h 1891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747" h="18919" fill="none" extrusionOk="0">
                  <a:moveTo>
                    <a:pt x="0" y="5277"/>
                  </a:moveTo>
                  <a:cubicBezTo>
                    <a:pt x="1750" y="3128"/>
                    <a:pt x="3897" y="1337"/>
                    <a:pt x="6324" y="0"/>
                  </a:cubicBezTo>
                </a:path>
                <a:path w="16747" h="18919" stroke="0" extrusionOk="0">
                  <a:moveTo>
                    <a:pt x="0" y="5277"/>
                  </a:moveTo>
                  <a:cubicBezTo>
                    <a:pt x="1750" y="3128"/>
                    <a:pt x="3897" y="1337"/>
                    <a:pt x="6324" y="0"/>
                  </a:cubicBezTo>
                  <a:lnTo>
                    <a:pt x="16747" y="18919"/>
                  </a:lnTo>
                  <a:lnTo>
                    <a:pt x="0" y="5277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6" name="Text Box 22">
              <a:extLst>
                <a:ext uri="{FF2B5EF4-FFF2-40B4-BE49-F238E27FC236}">
                  <a16:creationId xmlns:a16="http://schemas.microsoft.com/office/drawing/2014/main" id="{7C4BE569-E3A9-488C-ABE0-34354D143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" y="3143"/>
              <a:ext cx="150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</a:rPr>
                <a:t>Construct the cycle</a:t>
              </a:r>
            </a:p>
          </p:txBody>
        </p:sp>
      </p:grpSp>
      <p:grpSp>
        <p:nvGrpSpPr>
          <p:cNvPr id="5" name="Group 29">
            <a:extLst>
              <a:ext uri="{FF2B5EF4-FFF2-40B4-BE49-F238E27FC236}">
                <a16:creationId xmlns:a16="http://schemas.microsoft.com/office/drawing/2014/main" id="{1E83554C-E78D-4168-99B8-EEF845568D8C}"/>
              </a:ext>
            </a:extLst>
          </p:cNvPr>
          <p:cNvGrpSpPr>
            <a:grpSpLocks/>
          </p:cNvGrpSpPr>
          <p:nvPr/>
        </p:nvGrpSpPr>
        <p:grpSpPr bwMode="auto">
          <a:xfrm>
            <a:off x="3783013" y="5181600"/>
            <a:ext cx="4197350" cy="1196975"/>
            <a:chOff x="2383" y="3264"/>
            <a:chExt cx="2644" cy="754"/>
          </a:xfrm>
        </p:grpSpPr>
        <p:sp>
          <p:nvSpPr>
            <p:cNvPr id="33811" name="AutoShape 23">
              <a:extLst>
                <a:ext uri="{FF2B5EF4-FFF2-40B4-BE49-F238E27FC236}">
                  <a16:creationId xmlns:a16="http://schemas.microsoft.com/office/drawing/2014/main" id="{BEDC3B43-643E-46D2-B661-3565D345B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3" y="3314"/>
              <a:ext cx="616" cy="136"/>
            </a:xfrm>
            <a:prstGeom prst="rightArrow">
              <a:avLst>
                <a:gd name="adj1" fmla="val 50000"/>
                <a:gd name="adj2" fmla="val 22649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812" name="Rectangle 24">
              <a:extLst>
                <a:ext uri="{FF2B5EF4-FFF2-40B4-BE49-F238E27FC236}">
                  <a16:creationId xmlns:a16="http://schemas.microsoft.com/office/drawing/2014/main" id="{4BBC34B2-8749-4EBA-A70C-57B94E675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6" y="3264"/>
              <a:ext cx="1941" cy="75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This cycle produces work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&amp; exchanges heat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With only one réservoir: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Contradicts Kelvin-Plank</a:t>
              </a:r>
            </a:p>
          </p:txBody>
        </p:sp>
      </p:grpSp>
      <p:sp>
        <p:nvSpPr>
          <p:cNvPr id="33808" name="Rectangle 31">
            <a:extLst>
              <a:ext uri="{FF2B5EF4-FFF2-40B4-BE49-F238E27FC236}">
                <a16:creationId xmlns:a16="http://schemas.microsoft.com/office/drawing/2014/main" id="{DF27CEE3-7A76-4E33-A767-41D24E200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1730375"/>
            <a:ext cx="862012" cy="366713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Proof: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DBD7F12-5E6B-4D3A-8DF0-3119A6E84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505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810" name="AutoShape 4">
            <a:extLst>
              <a:ext uri="{FF2B5EF4-FFF2-40B4-BE49-F238E27FC236}">
                <a16:creationId xmlns:a16="http://schemas.microsoft.com/office/drawing/2014/main" id="{8DCAA1C6-6353-4983-99D9-77C9DA397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1143000"/>
            <a:ext cx="977900" cy="215900"/>
          </a:xfrm>
          <a:prstGeom prst="rightArrow">
            <a:avLst>
              <a:gd name="adj1" fmla="val 50000"/>
              <a:gd name="adj2" fmla="val 226492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30C513-26D6-46B0-9965-AE42A1BC0C4E}"/>
              </a:ext>
            </a:extLst>
          </p:cNvPr>
          <p:cNvSpPr txBox="1"/>
          <p:nvPr/>
        </p:nvSpPr>
        <p:spPr>
          <a:xfrm>
            <a:off x="389734" y="3095354"/>
            <a:ext cx="5065617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Clausius: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Heat from hot to cold only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016" y="762000"/>
            <a:ext cx="4318491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Second Law Statements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F9E4A3-C1CA-4D2B-9370-E5ACE3B8F9C0}"/>
              </a:ext>
            </a:extLst>
          </p:cNvPr>
          <p:cNvSpPr txBox="1"/>
          <p:nvPr/>
        </p:nvSpPr>
        <p:spPr>
          <a:xfrm>
            <a:off x="381000" y="4343400"/>
            <a:ext cx="5958682" cy="113281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 err="1">
                <a:solidFill>
                  <a:schemeClr val="tx1"/>
                </a:solidFill>
                <a:latin typeface="+mn-lt"/>
              </a:rPr>
              <a:t>Caratheodory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: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Two Reversible adiabatic: </a:t>
            </a:r>
          </a:p>
          <a:p>
            <a:pPr>
              <a:lnSpc>
                <a:spcPct val="150000"/>
              </a:lnSpc>
              <a:buClr>
                <a:srgbClr val="FF0000"/>
              </a:buClr>
              <a:defRPr/>
            </a:pPr>
            <a:r>
              <a:rPr lang="en-US" sz="2400" b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                                No common state</a:t>
            </a:r>
            <a:endParaRPr lang="en-US" sz="2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840F65B-A038-402C-B72C-DE2F75496C2E}"/>
              </a:ext>
            </a:extLst>
          </p:cNvPr>
          <p:cNvSpPr txBox="1"/>
          <p:nvPr/>
        </p:nvSpPr>
        <p:spPr>
          <a:xfrm>
            <a:off x="381000" y="3706108"/>
            <a:ext cx="5891356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Kelvin – Plank: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No 100% efficiency engine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E2E9F1-CD80-4DC6-9FD0-3DB6F3741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921" y="1964442"/>
            <a:ext cx="3724096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Second Law Statements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592E99-BC1C-47A6-BCF7-45C14FC7B78E}"/>
              </a:ext>
            </a:extLst>
          </p:cNvPr>
          <p:cNvSpPr txBox="1"/>
          <p:nvPr/>
        </p:nvSpPr>
        <p:spPr>
          <a:xfrm>
            <a:off x="426826" y="2497456"/>
            <a:ext cx="3594061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General: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All irreversible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CB204B-A71A-492A-9737-8F83F5DFA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496012"/>
            <a:ext cx="4493538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Equivalence of all statements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1" grpId="0"/>
      <p:bldP spid="23" grpId="0"/>
      <p:bldP spid="14" grpId="0"/>
      <p:bldP spid="18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|39.9|10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8.9|38.7|7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9.4|31.4|7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7.6|9.3|7.4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27443</TotalTime>
  <Words>300</Words>
  <Application>Microsoft Office PowerPoint</Application>
  <PresentationFormat>A4 Paper (210x297 mm)</PresentationFormat>
  <Paragraphs>79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Wingdings</vt:lpstr>
      <vt:lpstr>Default Design</vt:lpstr>
      <vt:lpstr>Thermodynamics</vt:lpstr>
      <vt:lpstr>Second Law Statements</vt:lpstr>
      <vt:lpstr>Equivalence of statements 1</vt:lpstr>
      <vt:lpstr>Equivalence of Statements 2: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874</cp:revision>
  <dcterms:created xsi:type="dcterms:W3CDTF">2002-03-24T06:41:14Z</dcterms:created>
  <dcterms:modified xsi:type="dcterms:W3CDTF">2024-09-30T07:36:28Z</dcterms:modified>
</cp:coreProperties>
</file>