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7" r:id="rId2"/>
    <p:sldId id="285" r:id="rId3"/>
    <p:sldId id="523" r:id="rId4"/>
    <p:sldId id="524" r:id="rId5"/>
    <p:sldId id="400" r:id="rId6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DDDDD"/>
    <a:srgbClr val="B2B2B2"/>
    <a:srgbClr val="CCCCFF"/>
    <a:srgbClr val="FFCC66"/>
    <a:srgbClr val="FF99CC"/>
    <a:srgbClr val="FF0066"/>
    <a:srgbClr val="0066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62" autoAdjust="0"/>
  </p:normalViewPr>
  <p:slideViewPr>
    <p:cSldViewPr>
      <p:cViewPr varScale="1">
        <p:scale>
          <a:sx n="75" d="100"/>
          <a:sy n="75" d="100"/>
        </p:scale>
        <p:origin x="1411" y="48"/>
      </p:cViewPr>
      <p:guideLst>
        <p:guide orient="horz" pos="3408"/>
        <p:guide pos="23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39AF623-B7AD-4546-8BC2-108D250D8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D51CE48D-E4D5-4B05-B37A-01F338AFFED1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E5B1070-C547-4C48-8AC6-63C928CFF6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931A08D0-9589-4C67-A625-7D1DF38895F5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406DDABA-BD22-439B-A020-C9A064B9031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8B94AEC-4AC9-4929-A86F-5B550A96739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7596236-DF0D-40E1-B69B-8BEFCE7BC2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3A4AC27-F74E-4E4C-A358-0595778C98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B94F8FE-8BE1-4E12-B8BF-186F6F0E6A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DE5EB3F-DE1A-4D25-85E6-E4BBCB704D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AAF7681F-4391-4243-8E47-A6972A2D04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E361492C-0AA1-4FA3-8D97-952E86116A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257B3F5F-3651-4E66-9545-74E1F2EEC4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3B94DD68-2130-4E26-931E-3033B797AC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A0F14A46-8720-4416-99CA-061CE5E9E7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4F0318B6-4A32-4898-BCB4-69DD190784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5A2A11-52E6-4DAD-84FA-2BDE4F105E2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16402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FC8989-BC39-4202-A492-94FF119BEF7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88749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6C8CD-7146-495A-8571-DD4298657D0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570669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96B54A-E8D3-424A-ABAC-B3044619D76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052222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5490F2-2BBB-419E-AEE6-63D64575812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84240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E48CD-3DAD-403C-9CC1-59A974D99B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336802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33C6E27-3A70-4825-BDC2-07605B74F12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484208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CB7B2B-299A-4997-A557-69051266D5E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75335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3950688-2570-44C7-A62B-B523F5E05BD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960291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99565-C464-42BD-8AF9-F6D67C1D8B4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450267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F43DA-3A30-4E08-8A77-1F27AB09A28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294230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FCA7EB0-B1EE-4E20-8270-D4BD067A3D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93AD97D-27D0-4296-A574-2581801D14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7CA53E21-430E-41D9-8C25-8BBDED3CE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2823" y="6477000"/>
            <a:ext cx="14863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anose="02020603050405020304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20B0CD3A-5DB6-428B-AF84-695ED05B3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3B55ADC-5EB4-4C94-94EF-E4D2D8851AC8}" type="slidenum">
              <a:rPr lang="en-US" altLang="en-US" sz="1400" b="0" i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anose="02020603050405020304" pitchFamily="26" charset="0"/>
              </a:rPr>
              <a:pPr/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anose="02020603050405020304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5C83374-434D-4F28-8ADB-40AA42CD09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369068" y="1115835"/>
            <a:ext cx="5145640" cy="837665"/>
          </a:xfrm>
        </p:spPr>
        <p:txBody>
          <a:bodyPr/>
          <a:lstStyle/>
          <a:p>
            <a:r>
              <a:rPr lang="en-US" altLang="en-US" sz="5400" i="1" dirty="0"/>
              <a:t>Thermodynamics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E2D39F0-1FC9-41E6-AD05-FE511731E7B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73907" y="1956816"/>
            <a:ext cx="4158191" cy="1253164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Ch6 : Second Law</a:t>
            </a:r>
          </a:p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 Heat Engines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3881AE2A-09EE-417F-A6F1-5CA3EA2850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87775" y="120650"/>
            <a:ext cx="2327275" cy="595313"/>
          </a:xfrm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Definitions</a:t>
            </a:r>
          </a:p>
        </p:txBody>
      </p:sp>
      <p:sp>
        <p:nvSpPr>
          <p:cNvPr id="17426" name="Rectangle 27">
            <a:extLst>
              <a:ext uri="{FF2B5EF4-FFF2-40B4-BE49-F238E27FC236}">
                <a16:creationId xmlns:a16="http://schemas.microsoft.com/office/drawing/2014/main" id="{873BF06E-12EE-4D21-A4AD-443B9E0B1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710" y="914400"/>
            <a:ext cx="5459290" cy="156709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altLang="en-US" i="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 reservoir</a:t>
            </a: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 is a body of high thermal capacity, allowing it to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u="sng" dirty="0">
                <a:latin typeface="Arial" panose="020B0604020202020204" pitchFamily="34" charset="0"/>
                <a:cs typeface="Arial" panose="020B0604020202020204" pitchFamily="34" charset="0"/>
              </a:rPr>
              <a:t>exchange heat</a:t>
            </a: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u="sng" dirty="0">
                <a:latin typeface="Arial" panose="020B0604020202020204" pitchFamily="34" charset="0"/>
                <a:cs typeface="Arial" panose="020B0604020202020204" pitchFamily="34" charset="0"/>
              </a:rPr>
              <a:t>without</a:t>
            </a: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changing its</a:t>
            </a: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i="0" u="sng" dirty="0">
                <a:latin typeface="Arial" panose="020B0604020202020204" pitchFamily="34" charset="0"/>
                <a:cs typeface="Arial" panose="020B0604020202020204" pitchFamily="34" charset="0"/>
              </a:rPr>
              <a:t>temperature</a:t>
            </a:r>
          </a:p>
        </p:txBody>
      </p:sp>
      <p:pic>
        <p:nvPicPr>
          <p:cNvPr id="1026" name="Picture 2" descr="Little asian baby boy playing sand at beach alone. Premium Photo">
            <a:extLst>
              <a:ext uri="{FF2B5EF4-FFF2-40B4-BE49-F238E27FC236}">
                <a16:creationId xmlns:a16="http://schemas.microsoft.com/office/drawing/2014/main" id="{8D455088-8345-4046-916B-6C5F27917A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6" r="12460" b="14331"/>
          <a:stretch/>
        </p:blipFill>
        <p:spPr bwMode="auto">
          <a:xfrm flipH="1">
            <a:off x="7047211" y="1820950"/>
            <a:ext cx="2585245" cy="1899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13E8FA95-3B75-4B1B-A912-2830EE85ED23}"/>
              </a:ext>
            </a:extLst>
          </p:cNvPr>
          <p:cNvGrpSpPr/>
          <p:nvPr/>
        </p:nvGrpSpPr>
        <p:grpSpPr>
          <a:xfrm>
            <a:off x="3650604" y="2499841"/>
            <a:ext cx="2601615" cy="1822288"/>
            <a:chOff x="4332585" y="4287802"/>
            <a:chExt cx="2601615" cy="1822288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B05DCB04-9C84-4F63-8551-05FB8C6755D8}"/>
                </a:ext>
              </a:extLst>
            </p:cNvPr>
            <p:cNvGrpSpPr/>
            <p:nvPr/>
          </p:nvGrpSpPr>
          <p:grpSpPr>
            <a:xfrm>
              <a:off x="4332585" y="4343400"/>
              <a:ext cx="2601615" cy="1766690"/>
              <a:chOff x="4332585" y="4343400"/>
              <a:chExt cx="2601615" cy="1766690"/>
            </a:xfrm>
          </p:grpSpPr>
          <p:sp>
            <p:nvSpPr>
              <p:cNvPr id="17427" name="Rectangle 28">
                <a:extLst>
                  <a:ext uri="{FF2B5EF4-FFF2-40B4-BE49-F238E27FC236}">
                    <a16:creationId xmlns:a16="http://schemas.microsoft.com/office/drawing/2014/main" id="{9BFB6577-06AE-4489-8979-9C35517B30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32585" y="4827390"/>
                <a:ext cx="2601615" cy="1282700"/>
              </a:xfrm>
              <a:prstGeom prst="rect">
                <a:avLst/>
              </a:prstGeom>
              <a:gradFill rotWithShape="0">
                <a:gsLst>
                  <a:gs pos="0">
                    <a:srgbClr val="2B2B2B"/>
                  </a:gs>
                  <a:gs pos="50000">
                    <a:srgbClr val="919191"/>
                  </a:gs>
                  <a:gs pos="100000">
                    <a:srgbClr val="2B2B2B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28" name="Rectangle 29">
                <a:extLst>
                  <a:ext uri="{FF2B5EF4-FFF2-40B4-BE49-F238E27FC236}">
                    <a16:creationId xmlns:a16="http://schemas.microsoft.com/office/drawing/2014/main" id="{30ED51B3-D95B-404A-B4FC-9D6877879B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2537" y="5289353"/>
                <a:ext cx="1228725" cy="36353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i="0">
                    <a:latin typeface="Arial" panose="020B0604020202020204" pitchFamily="34" charset="0"/>
                  </a:rPr>
                  <a:t>T = Const</a:t>
                </a:r>
              </a:p>
            </p:txBody>
          </p:sp>
          <p:sp>
            <p:nvSpPr>
              <p:cNvPr id="17431" name="Rectangle 32">
                <a:extLst>
                  <a:ext uri="{FF2B5EF4-FFF2-40B4-BE49-F238E27FC236}">
                    <a16:creationId xmlns:a16="http://schemas.microsoft.com/office/drawing/2014/main" id="{FFBE4D16-8580-46AF-83F9-60414C4D7E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10200" y="4343400"/>
                <a:ext cx="421591" cy="4591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i="0">
                    <a:latin typeface="Arial" panose="020B0604020202020204" pitchFamily="34" charset="0"/>
                  </a:rPr>
                  <a:t>Q</a:t>
                </a: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CC6E37F-FFEA-47E4-BAFE-8485F480F743}"/>
                </a:ext>
              </a:extLst>
            </p:cNvPr>
            <p:cNvGrpSpPr/>
            <p:nvPr/>
          </p:nvGrpSpPr>
          <p:grpSpPr>
            <a:xfrm rot="16200000">
              <a:off x="5212871" y="4189580"/>
              <a:ext cx="841047" cy="1037492"/>
              <a:chOff x="7060238" y="5132190"/>
              <a:chExt cx="841047" cy="1037492"/>
            </a:xfrm>
          </p:grpSpPr>
          <p:sp>
            <p:nvSpPr>
              <p:cNvPr id="17429" name="AutoShape 30">
                <a:extLst>
                  <a:ext uri="{FF2B5EF4-FFF2-40B4-BE49-F238E27FC236}">
                    <a16:creationId xmlns:a16="http://schemas.microsoft.com/office/drawing/2014/main" id="{9EA1408D-4B97-4454-BCF7-90F2CF6F0F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75785" y="5132190"/>
                <a:ext cx="825500" cy="215900"/>
              </a:xfrm>
              <a:prstGeom prst="rightArrow">
                <a:avLst>
                  <a:gd name="adj1" fmla="val 50000"/>
                  <a:gd name="adj2" fmla="val 191194"/>
                </a:avLst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30" name="AutoShape 31">
                <a:extLst>
                  <a:ext uri="{FF2B5EF4-FFF2-40B4-BE49-F238E27FC236}">
                    <a16:creationId xmlns:a16="http://schemas.microsoft.com/office/drawing/2014/main" id="{88EB663C-7A9D-4400-9E2B-F2308AFD46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7060238" y="5953782"/>
                <a:ext cx="825500" cy="215900"/>
              </a:xfrm>
              <a:prstGeom prst="rightArrow">
                <a:avLst>
                  <a:gd name="adj1" fmla="val 50000"/>
                  <a:gd name="adj2" fmla="val 191194"/>
                </a:avLst>
              </a:prstGeom>
              <a:solidFill>
                <a:schemeClr val="folHlink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 dirty="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37" name="Rectangle 27">
            <a:extLst>
              <a:ext uri="{FF2B5EF4-FFF2-40B4-BE49-F238E27FC236}">
                <a16:creationId xmlns:a16="http://schemas.microsoft.com/office/drawing/2014/main" id="{CC4866E8-4BC3-4E1C-B4C2-D46BE75DD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810368"/>
            <a:ext cx="5657640" cy="82843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altLang="en-US" i="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 engine</a:t>
            </a: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 is a device working on a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u="sng" dirty="0">
                <a:latin typeface="Arial" panose="020B0604020202020204" pitchFamily="34" charset="0"/>
                <a:cs typeface="Arial" panose="020B0604020202020204" pitchFamily="34" charset="0"/>
              </a:rPr>
              <a:t>Cycle</a:t>
            </a: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 to exchange </a:t>
            </a:r>
            <a:r>
              <a:rPr lang="en-US" altLang="en-US" i="0" u="sng" dirty="0">
                <a:latin typeface="Arial" panose="020B0604020202020204" pitchFamily="34" charset="0"/>
                <a:cs typeface="Arial" panose="020B0604020202020204" pitchFamily="34" charset="0"/>
              </a:rPr>
              <a:t>Heat</a:t>
            </a: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</a:t>
            </a: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i="0" u="sng" dirty="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6" grpId="0" animBg="1"/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F5F60CD-F3F5-41A1-9BE7-07428F1C42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81597" y="276523"/>
            <a:ext cx="1939636" cy="588366"/>
          </a:xfrm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1- Motor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962A7744-287A-49FC-A1C0-22A1B5A1D4C4}"/>
              </a:ext>
            </a:extLst>
          </p:cNvPr>
          <p:cNvGrpSpPr>
            <a:grpSpLocks/>
          </p:cNvGrpSpPr>
          <p:nvPr/>
        </p:nvGrpSpPr>
        <p:grpSpPr bwMode="auto">
          <a:xfrm>
            <a:off x="1881188" y="2292350"/>
            <a:ext cx="1400175" cy="500063"/>
            <a:chOff x="1271" y="1584"/>
            <a:chExt cx="882" cy="315"/>
          </a:xfrm>
        </p:grpSpPr>
        <p:sp>
          <p:nvSpPr>
            <p:cNvPr id="25653" name="Arc 4">
              <a:extLst>
                <a:ext uri="{FF2B5EF4-FFF2-40B4-BE49-F238E27FC236}">
                  <a16:creationId xmlns:a16="http://schemas.microsoft.com/office/drawing/2014/main" id="{4060D1E8-2AA7-49A1-92BE-9007B0BADA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2" y="1584"/>
              <a:ext cx="192" cy="96"/>
            </a:xfrm>
            <a:custGeom>
              <a:avLst/>
              <a:gdLst>
                <a:gd name="T0" fmla="*/ 0 w 43199"/>
                <a:gd name="T1" fmla="*/ 0 h 21600"/>
                <a:gd name="T2" fmla="*/ 0 w 43199"/>
                <a:gd name="T3" fmla="*/ 0 h 21600"/>
                <a:gd name="T4" fmla="*/ 0 w 43199"/>
                <a:gd name="T5" fmla="*/ 0 h 21600"/>
                <a:gd name="T6" fmla="*/ 0 60000 65536"/>
                <a:gd name="T7" fmla="*/ 0 60000 65536"/>
                <a:gd name="T8" fmla="*/ 0 60000 65536"/>
                <a:gd name="T9" fmla="*/ 0 w 43199"/>
                <a:gd name="T10" fmla="*/ 0 h 21600"/>
                <a:gd name="T11" fmla="*/ 43199 w 4319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199" h="21600" fill="none" extrusionOk="0">
                  <a:moveTo>
                    <a:pt x="0" y="21375"/>
                  </a:moveTo>
                  <a:cubicBezTo>
                    <a:pt x="123" y="9534"/>
                    <a:pt x="9757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</a:path>
                <a:path w="43199" h="21600" stroke="0" extrusionOk="0">
                  <a:moveTo>
                    <a:pt x="0" y="21375"/>
                  </a:moveTo>
                  <a:cubicBezTo>
                    <a:pt x="123" y="9534"/>
                    <a:pt x="9757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lnTo>
                    <a:pt x="21599" y="21600"/>
                  </a:lnTo>
                  <a:lnTo>
                    <a:pt x="0" y="21375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4" name="Rectangle 5">
              <a:extLst>
                <a:ext uri="{FF2B5EF4-FFF2-40B4-BE49-F238E27FC236}">
                  <a16:creationId xmlns:a16="http://schemas.microsoft.com/office/drawing/2014/main" id="{C0237BD2-2258-486E-9924-8A571274F5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1" y="1662"/>
              <a:ext cx="882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Evaporator</a:t>
              </a:r>
            </a:p>
          </p:txBody>
        </p:sp>
      </p:grpSp>
      <p:sp>
        <p:nvSpPr>
          <p:cNvPr id="814086" name="Freeform 6">
            <a:extLst>
              <a:ext uri="{FF2B5EF4-FFF2-40B4-BE49-F238E27FC236}">
                <a16:creationId xmlns:a16="http://schemas.microsoft.com/office/drawing/2014/main" id="{EF175E0B-1988-4272-8E85-F64FEA9AE502}"/>
              </a:ext>
            </a:extLst>
          </p:cNvPr>
          <p:cNvSpPr>
            <a:spLocks/>
          </p:cNvSpPr>
          <p:nvPr/>
        </p:nvSpPr>
        <p:spPr bwMode="auto">
          <a:xfrm>
            <a:off x="2606675" y="2216150"/>
            <a:ext cx="1373188" cy="839788"/>
          </a:xfrm>
          <a:custGeom>
            <a:avLst/>
            <a:gdLst>
              <a:gd name="T0" fmla="*/ 0 w 865"/>
              <a:gd name="T1" fmla="*/ 2147483646 h 529"/>
              <a:gd name="T2" fmla="*/ 0 w 865"/>
              <a:gd name="T3" fmla="*/ 0 h 529"/>
              <a:gd name="T4" fmla="*/ 2147483646 w 865"/>
              <a:gd name="T5" fmla="*/ 0 h 529"/>
              <a:gd name="T6" fmla="*/ 2147483646 w 865"/>
              <a:gd name="T7" fmla="*/ 2147483646 h 529"/>
              <a:gd name="T8" fmla="*/ 0 60000 65536"/>
              <a:gd name="T9" fmla="*/ 0 60000 65536"/>
              <a:gd name="T10" fmla="*/ 0 60000 65536"/>
              <a:gd name="T11" fmla="*/ 0 60000 65536"/>
              <a:gd name="T12" fmla="*/ 0 w 865"/>
              <a:gd name="T13" fmla="*/ 0 h 529"/>
              <a:gd name="T14" fmla="*/ 865 w 865"/>
              <a:gd name="T15" fmla="*/ 529 h 52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65" h="529">
                <a:moveTo>
                  <a:pt x="0" y="48"/>
                </a:moveTo>
                <a:lnTo>
                  <a:pt x="0" y="0"/>
                </a:lnTo>
                <a:lnTo>
                  <a:pt x="864" y="0"/>
                </a:lnTo>
                <a:lnTo>
                  <a:pt x="864" y="528"/>
                </a:lnTo>
              </a:path>
            </a:pathLst>
          </a:custGeom>
          <a:noFill/>
          <a:ln w="28575" cap="rnd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4087" name="Freeform 7">
            <a:extLst>
              <a:ext uri="{FF2B5EF4-FFF2-40B4-BE49-F238E27FC236}">
                <a16:creationId xmlns:a16="http://schemas.microsoft.com/office/drawing/2014/main" id="{6A87C39E-B5E5-4F0A-B6B4-D088CF0A1F77}"/>
              </a:ext>
            </a:extLst>
          </p:cNvPr>
          <p:cNvSpPr>
            <a:spLocks/>
          </p:cNvSpPr>
          <p:nvPr/>
        </p:nvSpPr>
        <p:spPr bwMode="auto">
          <a:xfrm>
            <a:off x="3216275" y="3511550"/>
            <a:ext cx="915988" cy="306388"/>
          </a:xfrm>
          <a:custGeom>
            <a:avLst/>
            <a:gdLst>
              <a:gd name="T0" fmla="*/ 2147483646 w 481"/>
              <a:gd name="T1" fmla="*/ 0 h 193"/>
              <a:gd name="T2" fmla="*/ 2147483646 w 481"/>
              <a:gd name="T3" fmla="*/ 2147483646 h 193"/>
              <a:gd name="T4" fmla="*/ 0 w 481"/>
              <a:gd name="T5" fmla="*/ 2147483646 h 193"/>
              <a:gd name="T6" fmla="*/ 0 w 481"/>
              <a:gd name="T7" fmla="*/ 2147483646 h 193"/>
              <a:gd name="T8" fmla="*/ 0 60000 65536"/>
              <a:gd name="T9" fmla="*/ 0 60000 65536"/>
              <a:gd name="T10" fmla="*/ 0 60000 65536"/>
              <a:gd name="T11" fmla="*/ 0 60000 65536"/>
              <a:gd name="T12" fmla="*/ 0 w 481"/>
              <a:gd name="T13" fmla="*/ 0 h 193"/>
              <a:gd name="T14" fmla="*/ 481 w 481"/>
              <a:gd name="T15" fmla="*/ 193 h 19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81" h="193">
                <a:moveTo>
                  <a:pt x="480" y="0"/>
                </a:moveTo>
                <a:lnTo>
                  <a:pt x="480" y="192"/>
                </a:lnTo>
                <a:lnTo>
                  <a:pt x="0" y="192"/>
                </a:lnTo>
              </a:path>
            </a:pathLst>
          </a:custGeom>
          <a:noFill/>
          <a:ln w="28575" cap="rnd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Oval 8">
            <a:extLst>
              <a:ext uri="{FF2B5EF4-FFF2-40B4-BE49-F238E27FC236}">
                <a16:creationId xmlns:a16="http://schemas.microsoft.com/office/drawing/2014/main" id="{DB89331F-079F-45D1-A016-E5F81E41A6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1425" y="3060700"/>
            <a:ext cx="292100" cy="2921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07" name="Line 9">
            <a:extLst>
              <a:ext uri="{FF2B5EF4-FFF2-40B4-BE49-F238E27FC236}">
                <a16:creationId xmlns:a16="http://schemas.microsoft.com/office/drawing/2014/main" id="{A08D7316-6CF5-4995-8C0C-A4FCD64B68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87475" y="3816350"/>
            <a:ext cx="6096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4090" name="Rectangle 10">
            <a:extLst>
              <a:ext uri="{FF2B5EF4-FFF2-40B4-BE49-F238E27FC236}">
                <a16:creationId xmlns:a16="http://schemas.microsoft.com/office/drawing/2014/main" id="{FFEB3B16-A6EF-4690-A41A-A22F421E2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4675" y="3635375"/>
            <a:ext cx="1387475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Condenser</a:t>
            </a:r>
          </a:p>
        </p:txBody>
      </p:sp>
      <p:sp>
        <p:nvSpPr>
          <p:cNvPr id="25609" name="Freeform 11">
            <a:extLst>
              <a:ext uri="{FF2B5EF4-FFF2-40B4-BE49-F238E27FC236}">
                <a16:creationId xmlns:a16="http://schemas.microsoft.com/office/drawing/2014/main" id="{53245945-0CBB-4C80-91CE-76C10E42C3B9}"/>
              </a:ext>
            </a:extLst>
          </p:cNvPr>
          <p:cNvSpPr>
            <a:spLocks/>
          </p:cNvSpPr>
          <p:nvPr/>
        </p:nvSpPr>
        <p:spPr bwMode="auto">
          <a:xfrm>
            <a:off x="1235075" y="2597150"/>
            <a:ext cx="620713" cy="611188"/>
          </a:xfrm>
          <a:custGeom>
            <a:avLst/>
            <a:gdLst>
              <a:gd name="T0" fmla="*/ 0 w 625"/>
              <a:gd name="T1" fmla="*/ 2147483646 h 385"/>
              <a:gd name="T2" fmla="*/ 0 w 625"/>
              <a:gd name="T3" fmla="*/ 0 h 385"/>
              <a:gd name="T4" fmla="*/ 2147483646 w 625"/>
              <a:gd name="T5" fmla="*/ 0 h 385"/>
              <a:gd name="T6" fmla="*/ 0 60000 65536"/>
              <a:gd name="T7" fmla="*/ 0 60000 65536"/>
              <a:gd name="T8" fmla="*/ 0 60000 65536"/>
              <a:gd name="T9" fmla="*/ 0 w 625"/>
              <a:gd name="T10" fmla="*/ 0 h 385"/>
              <a:gd name="T11" fmla="*/ 625 w 625"/>
              <a:gd name="T12" fmla="*/ 385 h 3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25" h="385">
                <a:moveTo>
                  <a:pt x="0" y="384"/>
                </a:moveTo>
                <a:lnTo>
                  <a:pt x="0" y="0"/>
                </a:lnTo>
                <a:lnTo>
                  <a:pt x="624" y="0"/>
                </a:lnTo>
              </a:path>
            </a:pathLst>
          </a:custGeom>
          <a:noFill/>
          <a:ln w="28575" cap="rnd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12">
            <a:extLst>
              <a:ext uri="{FF2B5EF4-FFF2-40B4-BE49-F238E27FC236}">
                <a16:creationId xmlns:a16="http://schemas.microsoft.com/office/drawing/2014/main" id="{5F0862C0-2B27-4F84-A0FF-C186132CBBAE}"/>
              </a:ext>
            </a:extLst>
          </p:cNvPr>
          <p:cNvGrpSpPr>
            <a:grpSpLocks/>
          </p:cNvGrpSpPr>
          <p:nvPr/>
        </p:nvGrpSpPr>
        <p:grpSpPr bwMode="auto">
          <a:xfrm>
            <a:off x="3978275" y="2901950"/>
            <a:ext cx="450850" cy="611188"/>
            <a:chOff x="2592" y="1968"/>
            <a:chExt cx="284" cy="385"/>
          </a:xfrm>
        </p:grpSpPr>
        <p:sp>
          <p:nvSpPr>
            <p:cNvPr id="25651" name="Freeform 13">
              <a:extLst>
                <a:ext uri="{FF2B5EF4-FFF2-40B4-BE49-F238E27FC236}">
                  <a16:creationId xmlns:a16="http://schemas.microsoft.com/office/drawing/2014/main" id="{8688983F-6635-4E4D-8829-AE32033EB6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2" y="1968"/>
              <a:ext cx="97" cy="385"/>
            </a:xfrm>
            <a:custGeom>
              <a:avLst/>
              <a:gdLst>
                <a:gd name="T0" fmla="*/ 0 w 97"/>
                <a:gd name="T1" fmla="*/ 288 h 385"/>
                <a:gd name="T2" fmla="*/ 0 w 97"/>
                <a:gd name="T3" fmla="*/ 96 h 385"/>
                <a:gd name="T4" fmla="*/ 96 w 97"/>
                <a:gd name="T5" fmla="*/ 0 h 385"/>
                <a:gd name="T6" fmla="*/ 96 w 97"/>
                <a:gd name="T7" fmla="*/ 384 h 385"/>
                <a:gd name="T8" fmla="*/ 0 w 97"/>
                <a:gd name="T9" fmla="*/ 288 h 3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385"/>
                <a:gd name="T17" fmla="*/ 97 w 97"/>
                <a:gd name="T18" fmla="*/ 385 h 38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385">
                  <a:moveTo>
                    <a:pt x="0" y="288"/>
                  </a:moveTo>
                  <a:lnTo>
                    <a:pt x="0" y="96"/>
                  </a:lnTo>
                  <a:lnTo>
                    <a:pt x="96" y="0"/>
                  </a:lnTo>
                  <a:lnTo>
                    <a:pt x="96" y="384"/>
                  </a:lnTo>
                  <a:lnTo>
                    <a:pt x="0" y="288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2" name="Rectangle 14">
              <a:extLst>
                <a:ext uri="{FF2B5EF4-FFF2-40B4-BE49-F238E27FC236}">
                  <a16:creationId xmlns:a16="http://schemas.microsoft.com/office/drawing/2014/main" id="{DCC61157-672D-4964-B5D3-24A68046FB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2" y="2140"/>
              <a:ext cx="184" cy="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14095" name="Rectangle 15">
            <a:extLst>
              <a:ext uri="{FF2B5EF4-FFF2-40B4-BE49-F238E27FC236}">
                <a16:creationId xmlns:a16="http://schemas.microsoft.com/office/drawing/2014/main" id="{9C18B272-84D6-4447-94DB-68A901725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388" y="4495800"/>
            <a:ext cx="1627187" cy="6207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600" i="0">
                <a:latin typeface="Arial" panose="020B0604020202020204" pitchFamily="34" charset="0"/>
                <a:cs typeface="Arial" panose="020B0604020202020204" pitchFamily="34" charset="0"/>
              </a:rPr>
              <a:t>Heat Reservoir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at T</a:t>
            </a:r>
            <a:r>
              <a:rPr lang="en-US" altLang="en-US" sz="1800" baseline="-25000"/>
              <a:t>c</a:t>
            </a:r>
            <a:r>
              <a:rPr lang="en-US" altLang="en-US" sz="1600" i="0">
                <a:latin typeface="Arial" panose="020B0604020202020204" pitchFamily="34" charset="0"/>
                <a:cs typeface="Arial" panose="020B0604020202020204" pitchFamily="34" charset="0"/>
              </a:rPr>
              <a:t> (Cold)</a:t>
            </a:r>
          </a:p>
        </p:txBody>
      </p:sp>
      <p:grpSp>
        <p:nvGrpSpPr>
          <p:cNvPr id="4" name="Group 16">
            <a:extLst>
              <a:ext uri="{FF2B5EF4-FFF2-40B4-BE49-F238E27FC236}">
                <a16:creationId xmlns:a16="http://schemas.microsoft.com/office/drawing/2014/main" id="{ED132BAC-8439-4FA9-91F4-0C8F7B8B5504}"/>
              </a:ext>
            </a:extLst>
          </p:cNvPr>
          <p:cNvGrpSpPr>
            <a:grpSpLocks/>
          </p:cNvGrpSpPr>
          <p:nvPr/>
        </p:nvGrpSpPr>
        <p:grpSpPr bwMode="auto">
          <a:xfrm>
            <a:off x="1193800" y="1371600"/>
            <a:ext cx="1627188" cy="1073150"/>
            <a:chOff x="838" y="1004"/>
            <a:chExt cx="1025" cy="676"/>
          </a:xfrm>
        </p:grpSpPr>
        <p:sp>
          <p:nvSpPr>
            <p:cNvPr id="25648" name="Rectangle 17">
              <a:extLst>
                <a:ext uri="{FF2B5EF4-FFF2-40B4-BE49-F238E27FC236}">
                  <a16:creationId xmlns:a16="http://schemas.microsoft.com/office/drawing/2014/main" id="{5A35A2B0-3322-4B37-97D6-A3EEEACDA0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8" y="1004"/>
              <a:ext cx="1025" cy="391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600" i="0">
                  <a:latin typeface="Arial" panose="020B0604020202020204" pitchFamily="34" charset="0"/>
                  <a:cs typeface="Arial" panose="020B0604020202020204" pitchFamily="34" charset="0"/>
                </a:rPr>
                <a:t>Heat Reservoir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at T</a:t>
              </a:r>
              <a:r>
                <a:rPr lang="en-US" altLang="en-US" sz="1800" baseline="-25000"/>
                <a:t>h</a:t>
              </a:r>
              <a:r>
                <a:rPr lang="en-US" altLang="en-US" sz="1600" i="0">
                  <a:latin typeface="Arial" panose="020B0604020202020204" pitchFamily="34" charset="0"/>
                  <a:cs typeface="Arial" panose="020B0604020202020204" pitchFamily="34" charset="0"/>
                </a:rPr>
                <a:t> (Hot)</a:t>
              </a:r>
            </a:p>
          </p:txBody>
        </p:sp>
        <p:sp>
          <p:nvSpPr>
            <p:cNvPr id="25649" name="Line 18">
              <a:extLst>
                <a:ext uri="{FF2B5EF4-FFF2-40B4-BE49-F238E27FC236}">
                  <a16:creationId xmlns:a16="http://schemas.microsoft.com/office/drawing/2014/main" id="{6E3ABCA2-D6A8-48A6-A7CD-F3F2DF86DA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1392"/>
              <a:ext cx="192" cy="288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0" name="Rectangle 19">
              <a:extLst>
                <a:ext uri="{FF2B5EF4-FFF2-40B4-BE49-F238E27FC236}">
                  <a16:creationId xmlns:a16="http://schemas.microsoft.com/office/drawing/2014/main" id="{1F9863FE-34EE-4DD5-B84D-C8884959F5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" y="1426"/>
              <a:ext cx="289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>
                  <a:solidFill>
                    <a:schemeClr val="hlink"/>
                  </a:solidFill>
                </a:rPr>
                <a:t>Q</a:t>
              </a:r>
              <a:r>
                <a:rPr lang="en-US" altLang="en-US" baseline="-25000">
                  <a:solidFill>
                    <a:schemeClr val="hlink"/>
                  </a:solidFill>
                </a:rPr>
                <a:t>h</a:t>
              </a:r>
            </a:p>
          </p:txBody>
        </p:sp>
      </p:grpSp>
      <p:sp>
        <p:nvSpPr>
          <p:cNvPr id="814100" name="Line 20">
            <a:extLst>
              <a:ext uri="{FF2B5EF4-FFF2-40B4-BE49-F238E27FC236}">
                <a16:creationId xmlns:a16="http://schemas.microsoft.com/office/drawing/2014/main" id="{1B1C23F4-0843-4521-857D-7480969DA99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54275" y="4044950"/>
            <a:ext cx="304800" cy="4572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4101" name="Rectangle 21">
            <a:extLst>
              <a:ext uri="{FF2B5EF4-FFF2-40B4-BE49-F238E27FC236}">
                <a16:creationId xmlns:a16="http://schemas.microsoft.com/office/drawing/2014/main" id="{C7ED535A-D664-41F0-9072-AC57990F6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4098925"/>
            <a:ext cx="436562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chemeClr val="hlink"/>
                </a:solidFill>
              </a:rPr>
              <a:t>Q</a:t>
            </a:r>
            <a:r>
              <a:rPr lang="en-US" altLang="en-US" baseline="-25000">
                <a:solidFill>
                  <a:schemeClr val="hlink"/>
                </a:solidFill>
              </a:rPr>
              <a:t>c</a:t>
            </a:r>
          </a:p>
        </p:txBody>
      </p:sp>
      <p:sp>
        <p:nvSpPr>
          <p:cNvPr id="25615" name="Rectangle 22">
            <a:extLst>
              <a:ext uri="{FF2B5EF4-FFF2-40B4-BE49-F238E27FC236}">
                <a16:creationId xmlns:a16="http://schemas.microsoft.com/office/drawing/2014/main" id="{453DE352-0B17-4D95-8B2E-60BFD305A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663" y="3717925"/>
            <a:ext cx="815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Pump</a:t>
            </a:r>
          </a:p>
        </p:txBody>
      </p:sp>
      <p:sp>
        <p:nvSpPr>
          <p:cNvPr id="25616" name="Line 23">
            <a:extLst>
              <a:ext uri="{FF2B5EF4-FFF2-40B4-BE49-F238E27FC236}">
                <a16:creationId xmlns:a16="http://schemas.microsoft.com/office/drawing/2014/main" id="{C32EDB62-1EE0-44C2-B069-8F9F446BFE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7875" y="3206750"/>
            <a:ext cx="533400" cy="22860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Rectangle 24">
            <a:extLst>
              <a:ext uri="{FF2B5EF4-FFF2-40B4-BE49-F238E27FC236}">
                <a16:creationId xmlns:a16="http://schemas.microsoft.com/office/drawing/2014/main" id="{5BF8D92C-3640-4EAC-826C-2DCBC313A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3413125"/>
            <a:ext cx="485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0033CC"/>
                </a:solidFill>
              </a:rPr>
              <a:t>W</a:t>
            </a:r>
            <a:r>
              <a:rPr lang="en-US" altLang="en-US" baseline="-25000">
                <a:solidFill>
                  <a:srgbClr val="0033CC"/>
                </a:solidFill>
              </a:rPr>
              <a:t>p</a:t>
            </a:r>
          </a:p>
        </p:txBody>
      </p:sp>
      <p:sp>
        <p:nvSpPr>
          <p:cNvPr id="814105" name="Rectangle 25">
            <a:extLst>
              <a:ext uri="{FF2B5EF4-FFF2-40B4-BE49-F238E27FC236}">
                <a16:creationId xmlns:a16="http://schemas.microsoft.com/office/drawing/2014/main" id="{3AADB95C-0BBF-4EA2-92C6-852697273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8463" y="2727325"/>
            <a:ext cx="10191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Turbine</a:t>
            </a:r>
          </a:p>
        </p:txBody>
      </p:sp>
      <p:sp>
        <p:nvSpPr>
          <p:cNvPr id="814106" name="Line 26">
            <a:extLst>
              <a:ext uri="{FF2B5EF4-FFF2-40B4-BE49-F238E27FC236}">
                <a16:creationId xmlns:a16="http://schemas.microsoft.com/office/drawing/2014/main" id="{6F59C589-086C-40F1-8C3C-7668CA500A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283075" y="3206750"/>
            <a:ext cx="685800" cy="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4107" name="Rectangle 27">
            <a:extLst>
              <a:ext uri="{FF2B5EF4-FFF2-40B4-BE49-F238E27FC236}">
                <a16:creationId xmlns:a16="http://schemas.microsoft.com/office/drawing/2014/main" id="{EC83DE84-C921-4850-AEBA-4AEFC8C27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4988" y="3336925"/>
            <a:ext cx="4413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solidFill>
                  <a:srgbClr val="0033CC"/>
                </a:solidFill>
              </a:rPr>
              <a:t>W</a:t>
            </a:r>
            <a:r>
              <a:rPr lang="en-US" altLang="en-US" baseline="-25000">
                <a:solidFill>
                  <a:srgbClr val="0033CC"/>
                </a:solidFill>
              </a:rPr>
              <a:t>t</a:t>
            </a:r>
          </a:p>
        </p:txBody>
      </p:sp>
      <p:sp>
        <p:nvSpPr>
          <p:cNvPr id="814109" name="Rectangle 29">
            <a:extLst>
              <a:ext uri="{FF2B5EF4-FFF2-40B4-BE49-F238E27FC236}">
                <a16:creationId xmlns:a16="http://schemas.microsoft.com/office/drawing/2014/main" id="{6F07F534-BCA1-4F2C-89A7-889562A45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1696" y="1676400"/>
            <a:ext cx="1961114" cy="1197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/>
              <a:t>|</a:t>
            </a:r>
            <a:r>
              <a:rPr lang="en-US" altLang="en-US" sz="1800" dirty="0"/>
              <a:t>Work</a:t>
            </a:r>
            <a:r>
              <a:rPr lang="en-US" altLang="en-US" sz="1800" i="0" dirty="0"/>
              <a:t>|</a:t>
            </a:r>
            <a:r>
              <a:rPr lang="en-US" altLang="en-US" sz="1800" dirty="0"/>
              <a:t> = |</a:t>
            </a:r>
            <a:r>
              <a:rPr lang="en-US" altLang="en-US" sz="1800" i="0" dirty="0">
                <a:sym typeface="Symbol" panose="05050102010706020507" pitchFamily="18" charset="2"/>
              </a:rPr>
              <a:t></a:t>
            </a:r>
            <a:r>
              <a:rPr lang="en-US" altLang="en-US" sz="1800" dirty="0"/>
              <a:t>V </a:t>
            </a:r>
            <a:r>
              <a:rPr lang="en-US" altLang="en-US" sz="1800" dirty="0" err="1"/>
              <a:t>dP</a:t>
            </a:r>
            <a:r>
              <a:rPr lang="en-US" altLang="en-US" sz="1800" dirty="0"/>
              <a:t> |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/>
              <a:t>(</a:t>
            </a:r>
            <a:r>
              <a:rPr lang="en-US" altLang="en-US" sz="1800" b="0" dirty="0" err="1"/>
              <a:t>V</a:t>
            </a:r>
            <a:r>
              <a:rPr lang="en-US" altLang="en-US" b="0" baseline="-25000" dirty="0" err="1"/>
              <a:t>gas</a:t>
            </a:r>
            <a:r>
              <a:rPr lang="en-US" altLang="en-US" sz="1800" b="0" dirty="0"/>
              <a:t> &gt;&gt; V </a:t>
            </a:r>
            <a:r>
              <a:rPr lang="en-US" altLang="en-US" b="0" baseline="-25000" dirty="0" err="1"/>
              <a:t>liq</a:t>
            </a:r>
            <a:r>
              <a:rPr lang="en-US" altLang="en-US" sz="1800" b="0" i="0" dirty="0"/>
              <a:t>)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/>
              <a:t>|</a:t>
            </a:r>
            <a:r>
              <a:rPr lang="en-US" altLang="en-US" sz="1800" dirty="0" err="1"/>
              <a:t>W</a:t>
            </a:r>
            <a:r>
              <a:rPr lang="en-US" altLang="en-US" sz="1800" baseline="-25000" dirty="0" err="1"/>
              <a:t>t</a:t>
            </a:r>
            <a:r>
              <a:rPr lang="en-US" altLang="en-US" sz="1800" i="0" dirty="0"/>
              <a:t>|</a:t>
            </a:r>
            <a:r>
              <a:rPr lang="en-US" altLang="en-US" sz="1800" dirty="0"/>
              <a:t> &gt;&gt; </a:t>
            </a:r>
            <a:r>
              <a:rPr lang="en-US" altLang="en-US" sz="1800" i="0" dirty="0"/>
              <a:t>|</a:t>
            </a:r>
            <a:r>
              <a:rPr lang="en-US" altLang="en-US" sz="1800" dirty="0"/>
              <a:t>Wp</a:t>
            </a:r>
            <a:r>
              <a:rPr lang="en-US" altLang="en-US" sz="1800" i="0" dirty="0"/>
              <a:t>|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W = </a:t>
            </a:r>
            <a:r>
              <a:rPr lang="en-US" altLang="en-US" sz="1800" i="0" dirty="0"/>
              <a:t>|</a:t>
            </a:r>
            <a:r>
              <a:rPr lang="en-US" altLang="en-US" sz="1800" dirty="0" err="1"/>
              <a:t>W</a:t>
            </a:r>
            <a:r>
              <a:rPr lang="en-US" altLang="en-US" baseline="-25000" dirty="0" err="1"/>
              <a:t>t</a:t>
            </a:r>
            <a:r>
              <a:rPr lang="en-US" altLang="en-US" sz="1800" i="0" dirty="0"/>
              <a:t>|</a:t>
            </a:r>
            <a:r>
              <a:rPr lang="en-US" altLang="en-US" sz="1800" dirty="0"/>
              <a:t> - </a:t>
            </a:r>
            <a:r>
              <a:rPr lang="en-US" altLang="en-US" sz="1800" i="0" dirty="0"/>
              <a:t>|</a:t>
            </a:r>
            <a:r>
              <a:rPr lang="en-US" altLang="en-US" sz="1800" dirty="0"/>
              <a:t>W</a:t>
            </a:r>
            <a:r>
              <a:rPr lang="en-US" altLang="en-US" baseline="-25000" dirty="0"/>
              <a:t>p</a:t>
            </a:r>
            <a:r>
              <a:rPr lang="en-US" altLang="en-US" sz="1800" i="0" dirty="0"/>
              <a:t>|</a:t>
            </a:r>
            <a:r>
              <a:rPr lang="en-US" altLang="en-US" sz="1800" dirty="0"/>
              <a:t> &gt; 0</a:t>
            </a:r>
          </a:p>
        </p:txBody>
      </p:sp>
      <p:sp>
        <p:nvSpPr>
          <p:cNvPr id="814110" name="Rectangle 30">
            <a:extLst>
              <a:ext uri="{FF2B5EF4-FFF2-40B4-BE49-F238E27FC236}">
                <a16:creationId xmlns:a16="http://schemas.microsoft.com/office/drawing/2014/main" id="{D3BD4EF6-6B2B-424B-9E35-C5C89E67C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8613" y="4397375"/>
            <a:ext cx="5427662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/>
              <a:t>Q</a:t>
            </a:r>
            <a:r>
              <a:rPr lang="en-US" altLang="en-US" baseline="-25000" dirty="0"/>
              <a:t>c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cannot be reused in the cycle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	(</a:t>
            </a:r>
            <a:r>
              <a:rPr lang="en-US" altLang="en-US" sz="1800" dirty="0"/>
              <a:t>T</a:t>
            </a:r>
            <a:r>
              <a:rPr lang="en-US" altLang="en-US" baseline="-25000" dirty="0"/>
              <a:t>c </a:t>
            </a:r>
            <a:r>
              <a:rPr lang="en-US" altLang="en-US" sz="1800" dirty="0"/>
              <a:t>&lt; T</a:t>
            </a:r>
            <a:r>
              <a:rPr lang="en-US" altLang="en-US" sz="1800" baseline="-25000" dirty="0"/>
              <a:t>h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/>
              <a:t>Q</a:t>
            </a:r>
            <a:r>
              <a:rPr lang="en-US" altLang="en-US" baseline="-25000" dirty="0" err="1"/>
              <a:t>h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has not been entirely transformed into work</a:t>
            </a:r>
          </a:p>
        </p:txBody>
      </p:sp>
      <p:sp>
        <p:nvSpPr>
          <p:cNvPr id="814111" name="AutoShape 31">
            <a:extLst>
              <a:ext uri="{FF2B5EF4-FFF2-40B4-BE49-F238E27FC236}">
                <a16:creationId xmlns:a16="http://schemas.microsoft.com/office/drawing/2014/main" id="{EAB0373E-C7D0-48FF-BE11-31E758934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5050" y="4565650"/>
            <a:ext cx="444500" cy="139700"/>
          </a:xfrm>
          <a:prstGeom prst="rightArrow">
            <a:avLst>
              <a:gd name="adj1" fmla="val 50000"/>
              <a:gd name="adj2" fmla="val 159106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4112" name="Rectangle 32">
            <a:extLst>
              <a:ext uri="{FF2B5EF4-FFF2-40B4-BE49-F238E27FC236}">
                <a16:creationId xmlns:a16="http://schemas.microsoft.com/office/drawing/2014/main" id="{12A5CE86-D624-4A25-A443-140C5C22D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5313" y="5616575"/>
            <a:ext cx="25431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We define Efficiency: </a:t>
            </a:r>
          </a:p>
        </p:txBody>
      </p:sp>
      <p:sp>
        <p:nvSpPr>
          <p:cNvPr id="814113" name="Rectangle 33">
            <a:extLst>
              <a:ext uri="{FF2B5EF4-FFF2-40B4-BE49-F238E27FC236}">
                <a16:creationId xmlns:a16="http://schemas.microsoft.com/office/drawing/2014/main" id="{7A5F03A7-91C7-4754-B0D0-855C58A71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9137" y="5729287"/>
            <a:ext cx="1846263" cy="3667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h</a:t>
            </a:r>
            <a:r>
              <a:rPr lang="en-US" altLang="en-US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sz="24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1</a:t>
            </a:r>
          </a:p>
        </p:txBody>
      </p:sp>
      <p:sp>
        <p:nvSpPr>
          <p:cNvPr id="25627" name="Line 34">
            <a:extLst>
              <a:ext uri="{FF2B5EF4-FFF2-40B4-BE49-F238E27FC236}">
                <a16:creationId xmlns:a16="http://schemas.microsoft.com/office/drawing/2014/main" id="{03340297-4A0B-4427-B7FF-DC8DEFB890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87475" y="3206750"/>
            <a:ext cx="0" cy="6096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8" name="Text Box 35">
            <a:extLst>
              <a:ext uri="{FF2B5EF4-FFF2-40B4-BE49-F238E27FC236}">
                <a16:creationId xmlns:a16="http://schemas.microsoft.com/office/drawing/2014/main" id="{1CD3E5F0-DCD0-4D9F-8B8A-DE8211399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176463"/>
            <a:ext cx="869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Liquid</a:t>
            </a:r>
          </a:p>
        </p:txBody>
      </p:sp>
      <p:sp>
        <p:nvSpPr>
          <p:cNvPr id="814116" name="Text Box 36">
            <a:extLst>
              <a:ext uri="{FF2B5EF4-FFF2-40B4-BE49-F238E27FC236}">
                <a16:creationId xmlns:a16="http://schemas.microsoft.com/office/drawing/2014/main" id="{91B96FD4-9511-45E3-92F9-8BA729B84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1643063"/>
            <a:ext cx="806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vapor</a:t>
            </a:r>
          </a:p>
        </p:txBody>
      </p:sp>
      <p:sp>
        <p:nvSpPr>
          <p:cNvPr id="25630" name="Line 37">
            <a:extLst>
              <a:ext uri="{FF2B5EF4-FFF2-40B4-BE49-F238E27FC236}">
                <a16:creationId xmlns:a16="http://schemas.microsoft.com/office/drawing/2014/main" id="{ED044B9F-BADD-4F44-B904-0BC033700D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675" y="3206750"/>
            <a:ext cx="4419600" cy="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1" name="Text Box 38">
            <a:extLst>
              <a:ext uri="{FF2B5EF4-FFF2-40B4-BE49-F238E27FC236}">
                <a16:creationId xmlns:a16="http://schemas.microsoft.com/office/drawing/2014/main" id="{CFCCE128-027B-42B1-B4E5-BFE9897D9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9475" y="2840038"/>
            <a:ext cx="895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High </a:t>
            </a:r>
            <a:r>
              <a:rPr lang="en-US" altLang="en-US" sz="1800"/>
              <a:t>P</a:t>
            </a:r>
          </a:p>
        </p:txBody>
      </p:sp>
      <p:sp>
        <p:nvSpPr>
          <p:cNvPr id="25632" name="Text Box 39">
            <a:extLst>
              <a:ext uri="{FF2B5EF4-FFF2-40B4-BE49-F238E27FC236}">
                <a16:creationId xmlns:a16="http://schemas.microsoft.com/office/drawing/2014/main" id="{B4027814-2D47-4375-91A7-84E291C78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9475" y="3144838"/>
            <a:ext cx="844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Low </a:t>
            </a:r>
            <a:r>
              <a:rPr lang="en-US" altLang="en-US" sz="1800"/>
              <a:t>P</a:t>
            </a:r>
          </a:p>
        </p:txBody>
      </p:sp>
      <p:sp>
        <p:nvSpPr>
          <p:cNvPr id="25633" name="Line 40">
            <a:extLst>
              <a:ext uri="{FF2B5EF4-FFF2-40B4-BE49-F238E27FC236}">
                <a16:creationId xmlns:a16="http://schemas.microsoft.com/office/drawing/2014/main" id="{514B7A41-DB7D-4721-AC5F-05B11FD7994E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2520950"/>
            <a:ext cx="304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4121" name="Line 41">
            <a:extLst>
              <a:ext uri="{FF2B5EF4-FFF2-40B4-BE49-F238E27FC236}">
                <a16:creationId xmlns:a16="http://schemas.microsoft.com/office/drawing/2014/main" id="{43011FF8-CD59-459F-A8B1-96DCE876D5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25875" y="1987550"/>
            <a:ext cx="228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5" name="Rectangle 42">
            <a:extLst>
              <a:ext uri="{FF2B5EF4-FFF2-40B4-BE49-F238E27FC236}">
                <a16:creationId xmlns:a16="http://schemas.microsoft.com/office/drawing/2014/main" id="{41CAB5B6-0B29-4B8E-BCDD-1FC351E3A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257800"/>
            <a:ext cx="2238375" cy="36353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Steam Power Plant</a:t>
            </a:r>
            <a:endParaRPr lang="en-US" altLang="en-US" sz="1800" i="0" u="sng">
              <a:latin typeface="Arial" panose="020B0604020202020204" pitchFamily="34" charset="0"/>
            </a:endParaRPr>
          </a:p>
        </p:txBody>
      </p:sp>
      <p:grpSp>
        <p:nvGrpSpPr>
          <p:cNvPr id="5" name="Group 49">
            <a:extLst>
              <a:ext uri="{FF2B5EF4-FFF2-40B4-BE49-F238E27FC236}">
                <a16:creationId xmlns:a16="http://schemas.microsoft.com/office/drawing/2014/main" id="{B4EEA8F2-915C-40C3-AC9B-0A44FEA70D97}"/>
              </a:ext>
            </a:extLst>
          </p:cNvPr>
          <p:cNvGrpSpPr>
            <a:grpSpLocks/>
          </p:cNvGrpSpPr>
          <p:nvPr/>
        </p:nvGrpSpPr>
        <p:grpSpPr bwMode="auto">
          <a:xfrm>
            <a:off x="8141959" y="1411288"/>
            <a:ext cx="1397000" cy="2246312"/>
            <a:chOff x="5184" y="937"/>
            <a:chExt cx="880" cy="1415"/>
          </a:xfrm>
        </p:grpSpPr>
        <p:sp>
          <p:nvSpPr>
            <p:cNvPr id="25638" name="Rectangle 50">
              <a:extLst>
                <a:ext uri="{FF2B5EF4-FFF2-40B4-BE49-F238E27FC236}">
                  <a16:creationId xmlns:a16="http://schemas.microsoft.com/office/drawing/2014/main" id="{E472E8CB-525F-4E73-B40C-9EE057F9AA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4" y="1200"/>
              <a:ext cx="384" cy="43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639" name="Rectangle 51">
              <a:extLst>
                <a:ext uri="{FF2B5EF4-FFF2-40B4-BE49-F238E27FC236}">
                  <a16:creationId xmlns:a16="http://schemas.microsoft.com/office/drawing/2014/main" id="{D6CE0054-16DD-4867-97EF-746D1B267C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4" y="1632"/>
              <a:ext cx="192" cy="528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640" name="Rectangle 52">
              <a:extLst>
                <a:ext uri="{FF2B5EF4-FFF2-40B4-BE49-F238E27FC236}">
                  <a16:creationId xmlns:a16="http://schemas.microsoft.com/office/drawing/2014/main" id="{B7A6C07C-DB91-4CB3-BBA5-AC4473736A2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5592" y="1608"/>
              <a:ext cx="192" cy="24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641" name="Arc 53">
              <a:extLst>
                <a:ext uri="{FF2B5EF4-FFF2-40B4-BE49-F238E27FC236}">
                  <a16:creationId xmlns:a16="http://schemas.microsoft.com/office/drawing/2014/main" id="{3B173AB9-3B34-455D-B4C3-B6BE78BF9394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5376" y="1632"/>
              <a:ext cx="192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5642" name="Line 54">
              <a:extLst>
                <a:ext uri="{FF2B5EF4-FFF2-40B4-BE49-F238E27FC236}">
                  <a16:creationId xmlns:a16="http://schemas.microsoft.com/office/drawing/2014/main" id="{7D2DBBEE-C236-45FA-9916-6C0A20118C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6" y="1008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5643" name="Line 55">
              <a:extLst>
                <a:ext uri="{FF2B5EF4-FFF2-40B4-BE49-F238E27FC236}">
                  <a16:creationId xmlns:a16="http://schemas.microsoft.com/office/drawing/2014/main" id="{A3CACBDB-F645-49BD-92E9-2F05944F50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0" y="1968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5644" name="Line 56">
              <a:extLst>
                <a:ext uri="{FF2B5EF4-FFF2-40B4-BE49-F238E27FC236}">
                  <a16:creationId xmlns:a16="http://schemas.microsoft.com/office/drawing/2014/main" id="{DB85B866-68D8-4545-93D3-F01B7CBA50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64" y="1728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5645" name="Text Box 57">
              <a:extLst>
                <a:ext uri="{FF2B5EF4-FFF2-40B4-BE49-F238E27FC236}">
                  <a16:creationId xmlns:a16="http://schemas.microsoft.com/office/drawing/2014/main" id="{6EB7AE6F-5EB2-42DD-820D-9CD3A75567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11" y="937"/>
              <a:ext cx="28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/>
                <a:t>Q</a:t>
              </a:r>
              <a:r>
                <a:rPr lang="en-US" altLang="en-US" sz="2000" baseline="-25000"/>
                <a:t>h</a:t>
              </a:r>
            </a:p>
          </p:txBody>
        </p:sp>
        <p:sp>
          <p:nvSpPr>
            <p:cNvPr id="25646" name="Text Box 58">
              <a:extLst>
                <a:ext uri="{FF2B5EF4-FFF2-40B4-BE49-F238E27FC236}">
                  <a16:creationId xmlns:a16="http://schemas.microsoft.com/office/drawing/2014/main" id="{BBD9976A-BDE0-4EE8-AA3A-1CBB7C004F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28" y="2075"/>
              <a:ext cx="27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/>
                <a:t>Q</a:t>
              </a:r>
              <a:r>
                <a:rPr lang="en-US" altLang="en-US" sz="2000" baseline="-25000"/>
                <a:t>c</a:t>
              </a:r>
            </a:p>
          </p:txBody>
        </p:sp>
        <p:sp>
          <p:nvSpPr>
            <p:cNvPr id="25647" name="Text Box 59">
              <a:extLst>
                <a:ext uri="{FF2B5EF4-FFF2-40B4-BE49-F238E27FC236}">
                  <a16:creationId xmlns:a16="http://schemas.microsoft.com/office/drawing/2014/main" id="{DC456F03-DB16-47A1-B3C5-C48A6A1401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08" y="1440"/>
              <a:ext cx="25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/>
                <a:t>W</a:t>
              </a:r>
              <a:endParaRPr lang="en-US" altLang="en-US" sz="2000" baseline="-25000"/>
            </a:p>
          </p:txBody>
        </p:sp>
      </p:grpSp>
      <p:sp>
        <p:nvSpPr>
          <p:cNvPr id="55" name="Rectangle 29">
            <a:extLst>
              <a:ext uri="{FF2B5EF4-FFF2-40B4-BE49-F238E27FC236}">
                <a16:creationId xmlns:a16="http://schemas.microsoft.com/office/drawing/2014/main" id="{E543C058-75B9-41F6-AC00-B77FA8BF4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0088" y="3090034"/>
            <a:ext cx="1675781" cy="64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/>
              <a:t>|</a:t>
            </a:r>
            <a:r>
              <a:rPr lang="en-US" altLang="en-US" sz="1800" dirty="0" err="1"/>
              <a:t>Q</a:t>
            </a:r>
            <a:r>
              <a:rPr lang="en-US" altLang="en-US" baseline="-25000" dirty="0" err="1"/>
              <a:t>h</a:t>
            </a:r>
            <a:r>
              <a:rPr lang="en-US" altLang="en-US" sz="1800" i="0" dirty="0"/>
              <a:t>|</a:t>
            </a:r>
            <a:r>
              <a:rPr lang="en-US" altLang="en-US" sz="1800" dirty="0"/>
              <a:t> -  </a:t>
            </a:r>
            <a:r>
              <a:rPr lang="en-US" altLang="en-US" sz="1800" i="0" dirty="0"/>
              <a:t>|</a:t>
            </a:r>
            <a:r>
              <a:rPr lang="en-US" altLang="en-US" sz="1800" dirty="0"/>
              <a:t>Q</a:t>
            </a:r>
            <a:r>
              <a:rPr lang="en-US" altLang="en-US" baseline="-25000" dirty="0"/>
              <a:t>c</a:t>
            </a:r>
            <a:r>
              <a:rPr lang="en-US" altLang="en-US" sz="1800" i="0" dirty="0"/>
              <a:t>|</a:t>
            </a:r>
            <a:r>
              <a:rPr lang="en-US" altLang="en-US" sz="1800" dirty="0"/>
              <a:t> = W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    (1</a:t>
            </a:r>
            <a:r>
              <a:rPr lang="en-US" altLang="en-US" sz="1800" i="0" baseline="30000" dirty="0">
                <a:latin typeface="Arial" panose="020B0604020202020204" pitchFamily="34" charset="0"/>
              </a:rPr>
              <a:t>st</a:t>
            </a:r>
            <a:r>
              <a:rPr lang="en-US" altLang="en-US" sz="1800" i="0" dirty="0">
                <a:latin typeface="Arial" panose="020B0604020202020204" pitchFamily="34" charset="0"/>
              </a:rPr>
              <a:t> Law)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814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1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1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1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500"/>
                                        <p:tgtEl>
                                          <p:spTgt spid="81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500"/>
                                        <p:tgtEl>
                                          <p:spTgt spid="81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81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81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814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8" dur="500"/>
                                        <p:tgtEl>
                                          <p:spTgt spid="81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1" dur="500"/>
                                        <p:tgtEl>
                                          <p:spTgt spid="81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4" dur="500"/>
                                        <p:tgtEl>
                                          <p:spTgt spid="81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81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1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1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814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81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2775"/>
                            </p:stCondLst>
                            <p:childTnLst>
                              <p:par>
                                <p:cTn id="8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9" dur="500"/>
                                        <p:tgtEl>
                                          <p:spTgt spid="81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3275"/>
                            </p:stCondLst>
                            <p:childTnLst>
                              <p:par>
                                <p:cTn id="9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3" dur="500"/>
                                        <p:tgtEl>
                                          <p:spTgt spid="81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4090" grpId="0" animBg="1"/>
      <p:bldP spid="814095" grpId="0" animBg="1"/>
      <p:bldP spid="814101" grpId="0"/>
      <p:bldP spid="814105" grpId="0"/>
      <p:bldP spid="814107" grpId="0"/>
      <p:bldP spid="814109" grpId="0"/>
      <p:bldP spid="814110" grpId="0"/>
      <p:bldP spid="814111" grpId="0" animBg="1"/>
      <p:bldP spid="814112" grpId="0"/>
      <p:bldP spid="814113" grpId="0" animBg="1"/>
      <p:bldP spid="814116" grpId="0"/>
      <p:bldP spid="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C90F1BC9-D46D-4B78-BA2C-6DBD2830FB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49475" y="273050"/>
            <a:ext cx="5603875" cy="595313"/>
          </a:xfrm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2- Refrigerator, Heat Pump</a:t>
            </a:r>
          </a:p>
        </p:txBody>
      </p:sp>
      <p:sp>
        <p:nvSpPr>
          <p:cNvPr id="27651" name="Freeform 3">
            <a:extLst>
              <a:ext uri="{FF2B5EF4-FFF2-40B4-BE49-F238E27FC236}">
                <a16:creationId xmlns:a16="http://schemas.microsoft.com/office/drawing/2014/main" id="{2425FA34-E505-4531-8C1A-03D45E93B5C5}"/>
              </a:ext>
            </a:extLst>
          </p:cNvPr>
          <p:cNvSpPr>
            <a:spLocks/>
          </p:cNvSpPr>
          <p:nvPr/>
        </p:nvSpPr>
        <p:spPr bwMode="auto">
          <a:xfrm>
            <a:off x="4114800" y="3124200"/>
            <a:ext cx="153988" cy="611188"/>
          </a:xfrm>
          <a:custGeom>
            <a:avLst/>
            <a:gdLst>
              <a:gd name="T0" fmla="*/ 0 w 97"/>
              <a:gd name="T1" fmla="*/ 2147483646 h 385"/>
              <a:gd name="T2" fmla="*/ 0 w 97"/>
              <a:gd name="T3" fmla="*/ 2147483646 h 385"/>
              <a:gd name="T4" fmla="*/ 2147483646 w 97"/>
              <a:gd name="T5" fmla="*/ 0 h 385"/>
              <a:gd name="T6" fmla="*/ 2147483646 w 97"/>
              <a:gd name="T7" fmla="*/ 2147483646 h 385"/>
              <a:gd name="T8" fmla="*/ 0 w 97"/>
              <a:gd name="T9" fmla="*/ 2147483646 h 3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7"/>
              <a:gd name="T16" fmla="*/ 0 h 385"/>
              <a:gd name="T17" fmla="*/ 97 w 97"/>
              <a:gd name="T18" fmla="*/ 385 h 3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7" h="385">
                <a:moveTo>
                  <a:pt x="0" y="288"/>
                </a:moveTo>
                <a:lnTo>
                  <a:pt x="0" y="96"/>
                </a:lnTo>
                <a:lnTo>
                  <a:pt x="96" y="0"/>
                </a:lnTo>
                <a:lnTo>
                  <a:pt x="96" y="384"/>
                </a:lnTo>
                <a:lnTo>
                  <a:pt x="0" y="288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Freeform 4">
            <a:extLst>
              <a:ext uri="{FF2B5EF4-FFF2-40B4-BE49-F238E27FC236}">
                <a16:creationId xmlns:a16="http://schemas.microsoft.com/office/drawing/2014/main" id="{FD04474B-F035-4D49-AE92-14935D6A23AD}"/>
              </a:ext>
            </a:extLst>
          </p:cNvPr>
          <p:cNvSpPr>
            <a:spLocks/>
          </p:cNvSpPr>
          <p:nvPr/>
        </p:nvSpPr>
        <p:spPr bwMode="auto">
          <a:xfrm>
            <a:off x="3352800" y="3733800"/>
            <a:ext cx="915988" cy="458788"/>
          </a:xfrm>
          <a:custGeom>
            <a:avLst/>
            <a:gdLst>
              <a:gd name="T0" fmla="*/ 2147483646 w 577"/>
              <a:gd name="T1" fmla="*/ 0 h 193"/>
              <a:gd name="T2" fmla="*/ 2147483646 w 577"/>
              <a:gd name="T3" fmla="*/ 2147483646 h 193"/>
              <a:gd name="T4" fmla="*/ 0 w 577"/>
              <a:gd name="T5" fmla="*/ 2147483646 h 193"/>
              <a:gd name="T6" fmla="*/ 0 w 577"/>
              <a:gd name="T7" fmla="*/ 2147483646 h 193"/>
              <a:gd name="T8" fmla="*/ 0 60000 65536"/>
              <a:gd name="T9" fmla="*/ 0 60000 65536"/>
              <a:gd name="T10" fmla="*/ 0 60000 65536"/>
              <a:gd name="T11" fmla="*/ 0 60000 65536"/>
              <a:gd name="T12" fmla="*/ 0 w 577"/>
              <a:gd name="T13" fmla="*/ 0 h 193"/>
              <a:gd name="T14" fmla="*/ 577 w 577"/>
              <a:gd name="T15" fmla="*/ 193 h 19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7" h="193">
                <a:moveTo>
                  <a:pt x="576" y="0"/>
                </a:moveTo>
                <a:lnTo>
                  <a:pt x="576" y="192"/>
                </a:lnTo>
                <a:lnTo>
                  <a:pt x="0" y="192"/>
                </a:lnTo>
              </a:path>
            </a:pathLst>
          </a:custGeom>
          <a:noFill/>
          <a:ln w="28575" cap="rnd">
            <a:solidFill>
              <a:schemeClr val="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2356D1C8-4461-49B1-979F-A779747FC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3550" y="3397250"/>
            <a:ext cx="292100" cy="635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4" name="Line 6">
            <a:extLst>
              <a:ext uri="{FF2B5EF4-FFF2-40B4-BE49-F238E27FC236}">
                <a16:creationId xmlns:a16="http://schemas.microsoft.com/office/drawing/2014/main" id="{C6896815-45AE-4B20-9E18-1EEAD6AA3F9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911350"/>
            <a:ext cx="3048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94048C97-7585-49EE-B637-985F6F7ED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4513" y="1965325"/>
            <a:ext cx="45878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Q</a:t>
            </a:r>
            <a:r>
              <a:rPr lang="en-US" altLang="en-US" baseline="-25000"/>
              <a:t>h</a:t>
            </a:r>
          </a:p>
        </p:txBody>
      </p:sp>
      <p:sp>
        <p:nvSpPr>
          <p:cNvPr id="27656" name="Line 8">
            <a:extLst>
              <a:ext uri="{FF2B5EF4-FFF2-40B4-BE49-F238E27FC236}">
                <a16:creationId xmlns:a16="http://schemas.microsoft.com/office/drawing/2014/main" id="{A099C17A-72D0-492F-A2B5-4848F8FD8D3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419600"/>
            <a:ext cx="3048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Rectangle 9">
            <a:extLst>
              <a:ext uri="{FF2B5EF4-FFF2-40B4-BE49-F238E27FC236}">
                <a16:creationId xmlns:a16="http://schemas.microsoft.com/office/drawing/2014/main" id="{A0E9F430-1AD9-4D16-BC2C-55C81F53F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1713" y="4473575"/>
            <a:ext cx="436562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Q</a:t>
            </a:r>
            <a:r>
              <a:rPr lang="en-US" altLang="en-US" baseline="-25000"/>
              <a:t>c</a:t>
            </a:r>
          </a:p>
        </p:txBody>
      </p:sp>
      <p:sp>
        <p:nvSpPr>
          <p:cNvPr id="27658" name="Rectangle 10">
            <a:extLst>
              <a:ext uri="{FF2B5EF4-FFF2-40B4-BE49-F238E27FC236}">
                <a16:creationId xmlns:a16="http://schemas.microsoft.com/office/drawing/2014/main" id="{DEE315FB-1326-4558-99DD-E6FAFD442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4988" y="2949575"/>
            <a:ext cx="15271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Compressor</a:t>
            </a:r>
          </a:p>
        </p:txBody>
      </p:sp>
      <p:sp>
        <p:nvSpPr>
          <p:cNvPr id="27659" name="Line 11">
            <a:extLst>
              <a:ext uri="{FF2B5EF4-FFF2-40B4-BE49-F238E27FC236}">
                <a16:creationId xmlns:a16="http://schemas.microsoft.com/office/drawing/2014/main" id="{AF516C1F-FB28-4A19-9A44-349BE9471E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4290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Rectangle 12">
            <a:extLst>
              <a:ext uri="{FF2B5EF4-FFF2-40B4-BE49-F238E27FC236}">
                <a16:creationId xmlns:a16="http://schemas.microsoft.com/office/drawing/2014/main" id="{B3D53210-06BF-4852-8B68-4C04F5CAB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513" y="3559175"/>
            <a:ext cx="3841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W</a:t>
            </a:r>
          </a:p>
        </p:txBody>
      </p:sp>
      <p:sp>
        <p:nvSpPr>
          <p:cNvPr id="27661" name="Freeform 13">
            <a:extLst>
              <a:ext uri="{FF2B5EF4-FFF2-40B4-BE49-F238E27FC236}">
                <a16:creationId xmlns:a16="http://schemas.microsoft.com/office/drawing/2014/main" id="{5C8D365B-03F2-43B8-B8C5-74B0F8D46075}"/>
              </a:ext>
            </a:extLst>
          </p:cNvPr>
          <p:cNvSpPr>
            <a:spLocks/>
          </p:cNvSpPr>
          <p:nvPr/>
        </p:nvSpPr>
        <p:spPr bwMode="auto">
          <a:xfrm>
            <a:off x="3581400" y="2520950"/>
            <a:ext cx="534988" cy="755650"/>
          </a:xfrm>
          <a:custGeom>
            <a:avLst/>
            <a:gdLst>
              <a:gd name="T0" fmla="*/ 2147483646 w 481"/>
              <a:gd name="T1" fmla="*/ 2147483646 h 289"/>
              <a:gd name="T2" fmla="*/ 2147483646 w 481"/>
              <a:gd name="T3" fmla="*/ 0 h 289"/>
              <a:gd name="T4" fmla="*/ 0 w 481"/>
              <a:gd name="T5" fmla="*/ 0 h 289"/>
              <a:gd name="T6" fmla="*/ 0 w 481"/>
              <a:gd name="T7" fmla="*/ 0 h 289"/>
              <a:gd name="T8" fmla="*/ 0 60000 65536"/>
              <a:gd name="T9" fmla="*/ 0 60000 65536"/>
              <a:gd name="T10" fmla="*/ 0 60000 65536"/>
              <a:gd name="T11" fmla="*/ 0 60000 65536"/>
              <a:gd name="T12" fmla="*/ 0 w 481"/>
              <a:gd name="T13" fmla="*/ 0 h 289"/>
              <a:gd name="T14" fmla="*/ 481 w 481"/>
              <a:gd name="T15" fmla="*/ 289 h 2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81" h="289">
                <a:moveTo>
                  <a:pt x="480" y="288"/>
                </a:moveTo>
                <a:lnTo>
                  <a:pt x="480" y="0"/>
                </a:lnTo>
                <a:lnTo>
                  <a:pt x="0" y="0"/>
                </a:lnTo>
              </a:path>
            </a:pathLst>
          </a:custGeom>
          <a:noFill/>
          <a:ln w="28575" cap="rnd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Freeform 14">
            <a:extLst>
              <a:ext uri="{FF2B5EF4-FFF2-40B4-BE49-F238E27FC236}">
                <a16:creationId xmlns:a16="http://schemas.microsoft.com/office/drawing/2014/main" id="{C51EC802-9FFF-4607-9078-5FE42AF8EDEC}"/>
              </a:ext>
            </a:extLst>
          </p:cNvPr>
          <p:cNvSpPr>
            <a:spLocks/>
          </p:cNvSpPr>
          <p:nvPr/>
        </p:nvSpPr>
        <p:spPr bwMode="auto">
          <a:xfrm>
            <a:off x="1371600" y="3276600"/>
            <a:ext cx="153988" cy="306388"/>
          </a:xfrm>
          <a:custGeom>
            <a:avLst/>
            <a:gdLst>
              <a:gd name="T0" fmla="*/ 0 w 97"/>
              <a:gd name="T1" fmla="*/ 0 h 193"/>
              <a:gd name="T2" fmla="*/ 2147483646 w 97"/>
              <a:gd name="T3" fmla="*/ 0 h 193"/>
              <a:gd name="T4" fmla="*/ 0 w 97"/>
              <a:gd name="T5" fmla="*/ 2147483646 h 193"/>
              <a:gd name="T6" fmla="*/ 2147483646 w 97"/>
              <a:gd name="T7" fmla="*/ 2147483646 h 193"/>
              <a:gd name="T8" fmla="*/ 0 w 97"/>
              <a:gd name="T9" fmla="*/ 0 h 1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7"/>
              <a:gd name="T16" fmla="*/ 0 h 193"/>
              <a:gd name="T17" fmla="*/ 97 w 97"/>
              <a:gd name="T18" fmla="*/ 193 h 19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7" h="193">
                <a:moveTo>
                  <a:pt x="0" y="0"/>
                </a:moveTo>
                <a:lnTo>
                  <a:pt x="96" y="0"/>
                </a:lnTo>
                <a:lnTo>
                  <a:pt x="0" y="192"/>
                </a:lnTo>
                <a:lnTo>
                  <a:pt x="96" y="192"/>
                </a:lnTo>
                <a:lnTo>
                  <a:pt x="0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3" name="Freeform 15">
            <a:extLst>
              <a:ext uri="{FF2B5EF4-FFF2-40B4-BE49-F238E27FC236}">
                <a16:creationId xmlns:a16="http://schemas.microsoft.com/office/drawing/2014/main" id="{9AAA4CC2-0D63-4917-A3F6-DD7DB92F40E0}"/>
              </a:ext>
            </a:extLst>
          </p:cNvPr>
          <p:cNvSpPr>
            <a:spLocks/>
          </p:cNvSpPr>
          <p:nvPr/>
        </p:nvSpPr>
        <p:spPr bwMode="auto">
          <a:xfrm>
            <a:off x="1447800" y="2520950"/>
            <a:ext cx="534988" cy="755650"/>
          </a:xfrm>
          <a:custGeom>
            <a:avLst/>
            <a:gdLst>
              <a:gd name="T0" fmla="*/ 2147483646 w 337"/>
              <a:gd name="T1" fmla="*/ 0 h 289"/>
              <a:gd name="T2" fmla="*/ 0 w 337"/>
              <a:gd name="T3" fmla="*/ 0 h 289"/>
              <a:gd name="T4" fmla="*/ 0 w 337"/>
              <a:gd name="T5" fmla="*/ 2147483646 h 289"/>
              <a:gd name="T6" fmla="*/ 0 60000 65536"/>
              <a:gd name="T7" fmla="*/ 0 60000 65536"/>
              <a:gd name="T8" fmla="*/ 0 60000 65536"/>
              <a:gd name="T9" fmla="*/ 0 w 337"/>
              <a:gd name="T10" fmla="*/ 0 h 289"/>
              <a:gd name="T11" fmla="*/ 337 w 337"/>
              <a:gd name="T12" fmla="*/ 289 h 28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7" h="289">
                <a:moveTo>
                  <a:pt x="336" y="0"/>
                </a:moveTo>
                <a:lnTo>
                  <a:pt x="0" y="0"/>
                </a:lnTo>
                <a:lnTo>
                  <a:pt x="0" y="288"/>
                </a:lnTo>
              </a:path>
            </a:pathLst>
          </a:custGeom>
          <a:noFill/>
          <a:ln w="28575" cap="rnd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Freeform 16">
            <a:extLst>
              <a:ext uri="{FF2B5EF4-FFF2-40B4-BE49-F238E27FC236}">
                <a16:creationId xmlns:a16="http://schemas.microsoft.com/office/drawing/2014/main" id="{28F2BA95-D5E8-4016-AF74-AFB99D000BB9}"/>
              </a:ext>
            </a:extLst>
          </p:cNvPr>
          <p:cNvSpPr>
            <a:spLocks/>
          </p:cNvSpPr>
          <p:nvPr/>
        </p:nvSpPr>
        <p:spPr bwMode="auto">
          <a:xfrm>
            <a:off x="1447800" y="3581400"/>
            <a:ext cx="534988" cy="611188"/>
          </a:xfrm>
          <a:custGeom>
            <a:avLst/>
            <a:gdLst>
              <a:gd name="T0" fmla="*/ 0 w 337"/>
              <a:gd name="T1" fmla="*/ 0 h 289"/>
              <a:gd name="T2" fmla="*/ 0 w 337"/>
              <a:gd name="T3" fmla="*/ 2147483646 h 289"/>
              <a:gd name="T4" fmla="*/ 2147483646 w 337"/>
              <a:gd name="T5" fmla="*/ 2147483646 h 289"/>
              <a:gd name="T6" fmla="*/ 0 60000 65536"/>
              <a:gd name="T7" fmla="*/ 0 60000 65536"/>
              <a:gd name="T8" fmla="*/ 0 60000 65536"/>
              <a:gd name="T9" fmla="*/ 0 w 337"/>
              <a:gd name="T10" fmla="*/ 0 h 289"/>
              <a:gd name="T11" fmla="*/ 337 w 337"/>
              <a:gd name="T12" fmla="*/ 289 h 28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7" h="289">
                <a:moveTo>
                  <a:pt x="0" y="0"/>
                </a:moveTo>
                <a:lnTo>
                  <a:pt x="0" y="288"/>
                </a:lnTo>
                <a:lnTo>
                  <a:pt x="336" y="288"/>
                </a:lnTo>
              </a:path>
            </a:pathLst>
          </a:custGeom>
          <a:noFill/>
          <a:ln w="28575" cap="rnd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5" name="Rectangle 17">
            <a:extLst>
              <a:ext uri="{FF2B5EF4-FFF2-40B4-BE49-F238E27FC236}">
                <a16:creationId xmlns:a16="http://schemas.microsoft.com/office/drawing/2014/main" id="{F30C8207-BE11-4766-827F-F413152B4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3581400"/>
            <a:ext cx="1247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Throttling</a:t>
            </a:r>
          </a:p>
        </p:txBody>
      </p:sp>
      <p:sp>
        <p:nvSpPr>
          <p:cNvPr id="816146" name="Rectangle 18">
            <a:extLst>
              <a:ext uri="{FF2B5EF4-FFF2-40B4-BE49-F238E27FC236}">
                <a16:creationId xmlns:a16="http://schemas.microsoft.com/office/drawing/2014/main" id="{884683B5-7144-468A-BDC3-5ABAFFAA35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2000" y="3505200"/>
            <a:ext cx="3622675" cy="3762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Coefficient of performance </a:t>
            </a:r>
            <a:r>
              <a:rPr lang="en-US" altLang="en-US" sz="1800"/>
              <a:t>COP</a:t>
            </a:r>
          </a:p>
        </p:txBody>
      </p:sp>
      <p:sp>
        <p:nvSpPr>
          <p:cNvPr id="816147" name="Rectangle 19">
            <a:extLst>
              <a:ext uri="{FF2B5EF4-FFF2-40B4-BE49-F238E27FC236}">
                <a16:creationId xmlns:a16="http://schemas.microsoft.com/office/drawing/2014/main" id="{8E802A57-5993-47D5-A953-8B13F9624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9025" y="4044950"/>
            <a:ext cx="14890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u="sng">
                <a:latin typeface="Arial" panose="020B0604020202020204" pitchFamily="34" charset="0"/>
                <a:cs typeface="Arial" panose="020B0604020202020204" pitchFamily="34" charset="0"/>
              </a:rPr>
              <a:t>Refrigerator</a:t>
            </a:r>
          </a:p>
        </p:txBody>
      </p:sp>
      <p:sp>
        <p:nvSpPr>
          <p:cNvPr id="816148" name="Rectangle 20">
            <a:extLst>
              <a:ext uri="{FF2B5EF4-FFF2-40B4-BE49-F238E27FC236}">
                <a16:creationId xmlns:a16="http://schemas.microsoft.com/office/drawing/2014/main" id="{DFB3C75F-0359-4EFB-8CAF-F8D57D9EC2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572000"/>
            <a:ext cx="2303463" cy="3667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</a:t>
            </a:r>
            <a:r>
              <a:rPr lang="en-US" altLang="en-US" sz="24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refrig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sz="24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</a:p>
        </p:txBody>
      </p:sp>
      <p:sp>
        <p:nvSpPr>
          <p:cNvPr id="816149" name="Rectangle 21">
            <a:extLst>
              <a:ext uri="{FF2B5EF4-FFF2-40B4-BE49-F238E27FC236}">
                <a16:creationId xmlns:a16="http://schemas.microsoft.com/office/drawing/2014/main" id="{9EB3171C-63A1-4308-84F0-9981E697D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9025" y="5187950"/>
            <a:ext cx="1374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u="sng">
                <a:latin typeface="Arial" panose="020B0604020202020204" pitchFamily="34" charset="0"/>
              </a:rPr>
              <a:t>Heat Pump</a:t>
            </a:r>
          </a:p>
        </p:txBody>
      </p:sp>
      <p:sp>
        <p:nvSpPr>
          <p:cNvPr id="816150" name="Rectangle 22">
            <a:extLst>
              <a:ext uri="{FF2B5EF4-FFF2-40B4-BE49-F238E27FC236}">
                <a16:creationId xmlns:a16="http://schemas.microsoft.com/office/drawing/2014/main" id="{E017BDEF-71B5-43EE-811E-7379AB60E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5715000"/>
            <a:ext cx="2340385" cy="3667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</a:t>
            </a:r>
            <a:r>
              <a:rPr lang="en-US" altLang="en-US" sz="24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hp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sz="240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1</a:t>
            </a:r>
          </a:p>
        </p:txBody>
      </p:sp>
      <p:sp>
        <p:nvSpPr>
          <p:cNvPr id="816151" name="Text Box 23">
            <a:extLst>
              <a:ext uri="{FF2B5EF4-FFF2-40B4-BE49-F238E27FC236}">
                <a16:creationId xmlns:a16="http://schemas.microsoft.com/office/drawing/2014/main" id="{7E5C4255-CF48-4C7E-B855-B88B235627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1905000"/>
            <a:ext cx="2205038" cy="3698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NB: </a:t>
            </a:r>
            <a:r>
              <a:rPr lang="en-US" altLang="en-US" sz="1800" i="0"/>
              <a:t>|</a:t>
            </a:r>
            <a:r>
              <a:rPr lang="en-US" altLang="en-US" sz="1800"/>
              <a:t>Q</a:t>
            </a:r>
            <a:r>
              <a:rPr lang="en-US" altLang="en-US" sz="1800" baseline="-25000"/>
              <a:t>h</a:t>
            </a:r>
            <a:r>
              <a:rPr lang="en-US" altLang="en-US" sz="1800" i="0"/>
              <a:t>|</a:t>
            </a:r>
            <a:r>
              <a:rPr lang="en-US" altLang="en-US" sz="1800"/>
              <a:t> = </a:t>
            </a:r>
            <a:r>
              <a:rPr lang="en-US" altLang="en-US" sz="1800" i="0"/>
              <a:t>|</a:t>
            </a:r>
            <a:r>
              <a:rPr lang="en-US" altLang="en-US" sz="1800"/>
              <a:t>W</a:t>
            </a:r>
            <a:r>
              <a:rPr lang="en-US" altLang="en-US" sz="1800" i="0"/>
              <a:t>|</a:t>
            </a:r>
            <a:r>
              <a:rPr lang="en-US" altLang="en-US" sz="1800"/>
              <a:t> + </a:t>
            </a:r>
            <a:r>
              <a:rPr lang="en-US" altLang="en-US" sz="1800" i="0"/>
              <a:t>|</a:t>
            </a:r>
            <a:r>
              <a:rPr lang="en-US" altLang="en-US" sz="1800"/>
              <a:t>Q</a:t>
            </a:r>
            <a:r>
              <a:rPr lang="en-US" altLang="en-US" sz="1800" baseline="-25000"/>
              <a:t>c</a:t>
            </a:r>
            <a:r>
              <a:rPr lang="en-US" altLang="en-US" sz="1800" i="0"/>
              <a:t>|</a:t>
            </a:r>
          </a:p>
        </p:txBody>
      </p:sp>
      <p:sp>
        <p:nvSpPr>
          <p:cNvPr id="27672" name="Line 24">
            <a:extLst>
              <a:ext uri="{FF2B5EF4-FFF2-40B4-BE49-F238E27FC236}">
                <a16:creationId xmlns:a16="http://schemas.microsoft.com/office/drawing/2014/main" id="{3D6466DA-F346-4D5F-90DF-AEFEBC2A029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429000"/>
            <a:ext cx="3429000" cy="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3" name="Text Box 25">
            <a:extLst>
              <a:ext uri="{FF2B5EF4-FFF2-40B4-BE49-F238E27FC236}">
                <a16:creationId xmlns:a16="http://schemas.microsoft.com/office/drawing/2014/main" id="{647C5AE6-18AE-4020-9CD5-E299F80C9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062288"/>
            <a:ext cx="9032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High </a:t>
            </a:r>
            <a:r>
              <a:rPr lang="en-US" altLang="en-US" sz="1800"/>
              <a:t>P</a:t>
            </a:r>
          </a:p>
        </p:txBody>
      </p:sp>
      <p:sp>
        <p:nvSpPr>
          <p:cNvPr id="27674" name="Text Box 26">
            <a:extLst>
              <a:ext uri="{FF2B5EF4-FFF2-40B4-BE49-F238E27FC236}">
                <a16:creationId xmlns:a16="http://schemas.microsoft.com/office/drawing/2014/main" id="{8749A9B3-6B42-45FF-A758-5C94642F3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367088"/>
            <a:ext cx="844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Low </a:t>
            </a:r>
            <a:r>
              <a:rPr lang="en-US" altLang="en-US" sz="1800"/>
              <a:t>P</a:t>
            </a:r>
          </a:p>
        </p:txBody>
      </p:sp>
      <p:sp>
        <p:nvSpPr>
          <p:cNvPr id="27675" name="Text Box 27">
            <a:extLst>
              <a:ext uri="{FF2B5EF4-FFF2-40B4-BE49-F238E27FC236}">
                <a16:creationId xmlns:a16="http://schemas.microsoft.com/office/drawing/2014/main" id="{C0E0288A-435E-4F7E-B941-A50F289FC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246313"/>
            <a:ext cx="793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liquid</a:t>
            </a:r>
          </a:p>
        </p:txBody>
      </p:sp>
      <p:sp>
        <p:nvSpPr>
          <p:cNvPr id="27676" name="Text Box 28">
            <a:extLst>
              <a:ext uri="{FF2B5EF4-FFF2-40B4-BE49-F238E27FC236}">
                <a16:creationId xmlns:a16="http://schemas.microsoft.com/office/drawing/2014/main" id="{4FE6BD9B-63DC-45AC-BA4A-21AF91717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2093913"/>
            <a:ext cx="806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vapor</a:t>
            </a:r>
          </a:p>
        </p:txBody>
      </p:sp>
      <p:sp>
        <p:nvSpPr>
          <p:cNvPr id="27677" name="Rectangle 29">
            <a:extLst>
              <a:ext uri="{FF2B5EF4-FFF2-40B4-BE49-F238E27FC236}">
                <a16:creationId xmlns:a16="http://schemas.microsoft.com/office/drawing/2014/main" id="{B392164E-4E86-41DB-9907-80794CAD4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333625"/>
            <a:ext cx="1768475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   Condenser   </a:t>
            </a:r>
          </a:p>
        </p:txBody>
      </p:sp>
      <p:sp>
        <p:nvSpPr>
          <p:cNvPr id="27678" name="Rectangle 30">
            <a:extLst>
              <a:ext uri="{FF2B5EF4-FFF2-40B4-BE49-F238E27FC236}">
                <a16:creationId xmlns:a16="http://schemas.microsoft.com/office/drawing/2014/main" id="{02C02C50-7976-40EB-BE70-C2636607D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3995738"/>
            <a:ext cx="1400175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Evaporator</a:t>
            </a:r>
          </a:p>
        </p:txBody>
      </p:sp>
      <p:sp>
        <p:nvSpPr>
          <p:cNvPr id="27679" name="Rectangle 31">
            <a:extLst>
              <a:ext uri="{FF2B5EF4-FFF2-40B4-BE49-F238E27FC236}">
                <a16:creationId xmlns:a16="http://schemas.microsoft.com/office/drawing/2014/main" id="{EA8F104F-C0D5-4F82-8CF4-26175916DF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0325" y="1336675"/>
            <a:ext cx="1627188" cy="6207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600" i="0">
                <a:latin typeface="Arial" panose="020B0604020202020204" pitchFamily="34" charset="0"/>
                <a:cs typeface="Arial" panose="020B0604020202020204" pitchFamily="34" charset="0"/>
              </a:rPr>
              <a:t>Heat Reservoir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at T</a:t>
            </a:r>
            <a:r>
              <a:rPr lang="en-US" altLang="en-US" sz="1800" baseline="-25000"/>
              <a:t>h</a:t>
            </a:r>
            <a:r>
              <a:rPr lang="en-US" altLang="en-US" sz="1600" i="0">
                <a:latin typeface="Arial" panose="020B0604020202020204" pitchFamily="34" charset="0"/>
                <a:cs typeface="Arial" panose="020B0604020202020204" pitchFamily="34" charset="0"/>
              </a:rPr>
              <a:t> (Hot)</a:t>
            </a:r>
          </a:p>
        </p:txBody>
      </p:sp>
      <p:sp>
        <p:nvSpPr>
          <p:cNvPr id="27680" name="Rectangle 32">
            <a:extLst>
              <a:ext uri="{FF2B5EF4-FFF2-40B4-BE49-F238E27FC236}">
                <a16:creationId xmlns:a16="http://schemas.microsoft.com/office/drawing/2014/main" id="{073E5485-A241-4E47-ACD8-AC3D7836C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5475" y="4876800"/>
            <a:ext cx="1627188" cy="6207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600" i="0">
                <a:latin typeface="Arial" panose="020B0604020202020204" pitchFamily="34" charset="0"/>
                <a:cs typeface="Arial" panose="020B0604020202020204" pitchFamily="34" charset="0"/>
              </a:rPr>
              <a:t>Heat Reservoir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at T</a:t>
            </a:r>
            <a:r>
              <a:rPr lang="en-US" altLang="en-US" sz="1800" baseline="-25000"/>
              <a:t>c</a:t>
            </a:r>
            <a:r>
              <a:rPr lang="en-US" altLang="en-US" sz="1800"/>
              <a:t> </a:t>
            </a:r>
            <a:r>
              <a:rPr lang="en-US" altLang="en-US" sz="1600" i="0">
                <a:latin typeface="Arial" panose="020B0604020202020204" pitchFamily="34" charset="0"/>
                <a:cs typeface="Arial" panose="020B0604020202020204" pitchFamily="34" charset="0"/>
              </a:rPr>
              <a:t>(Cold)</a:t>
            </a:r>
          </a:p>
        </p:txBody>
      </p:sp>
      <p:grpSp>
        <p:nvGrpSpPr>
          <p:cNvPr id="2" name="Group 34">
            <a:extLst>
              <a:ext uri="{FF2B5EF4-FFF2-40B4-BE49-F238E27FC236}">
                <a16:creationId xmlns:a16="http://schemas.microsoft.com/office/drawing/2014/main" id="{9E7D1742-25DC-4C90-9074-42207199610C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1066800"/>
            <a:ext cx="1397000" cy="2246313"/>
            <a:chOff x="5184" y="937"/>
            <a:chExt cx="880" cy="1415"/>
          </a:xfrm>
        </p:grpSpPr>
        <p:sp>
          <p:nvSpPr>
            <p:cNvPr id="27682" name="Rectangle 35">
              <a:extLst>
                <a:ext uri="{FF2B5EF4-FFF2-40B4-BE49-F238E27FC236}">
                  <a16:creationId xmlns:a16="http://schemas.microsoft.com/office/drawing/2014/main" id="{FF4CDD17-6DC4-48C8-8F7B-F94A2B190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4" y="1200"/>
              <a:ext cx="384" cy="432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683" name="Rectangle 36">
              <a:extLst>
                <a:ext uri="{FF2B5EF4-FFF2-40B4-BE49-F238E27FC236}">
                  <a16:creationId xmlns:a16="http://schemas.microsoft.com/office/drawing/2014/main" id="{3A6979FA-17B5-42B4-9B45-4DD35B796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4" y="1632"/>
              <a:ext cx="192" cy="528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684" name="Rectangle 37">
              <a:extLst>
                <a:ext uri="{FF2B5EF4-FFF2-40B4-BE49-F238E27FC236}">
                  <a16:creationId xmlns:a16="http://schemas.microsoft.com/office/drawing/2014/main" id="{703ED869-1820-47AE-B17A-E0538476C5E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5592" y="1608"/>
              <a:ext cx="192" cy="24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685" name="Arc 38">
              <a:extLst>
                <a:ext uri="{FF2B5EF4-FFF2-40B4-BE49-F238E27FC236}">
                  <a16:creationId xmlns:a16="http://schemas.microsoft.com/office/drawing/2014/main" id="{FFE54EA0-D5F2-4AE0-B4FD-9D81B9926D25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5376" y="1632"/>
              <a:ext cx="192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7686" name="Line 39">
              <a:extLst>
                <a:ext uri="{FF2B5EF4-FFF2-40B4-BE49-F238E27FC236}">
                  <a16:creationId xmlns:a16="http://schemas.microsoft.com/office/drawing/2014/main" id="{A35B0F99-3718-426D-87D6-89A744505C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76" y="1008"/>
              <a:ext cx="0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7687" name="Line 40">
              <a:extLst>
                <a:ext uri="{FF2B5EF4-FFF2-40B4-BE49-F238E27FC236}">
                  <a16:creationId xmlns:a16="http://schemas.microsoft.com/office/drawing/2014/main" id="{1F343A9D-6BB7-4C72-A603-1EA4AB3E1D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0" y="1968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7688" name="Line 41">
              <a:extLst>
                <a:ext uri="{FF2B5EF4-FFF2-40B4-BE49-F238E27FC236}">
                  <a16:creationId xmlns:a16="http://schemas.microsoft.com/office/drawing/2014/main" id="{81D4CB60-689E-4304-A631-DDA701C7C3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64" y="1728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7689" name="Text Box 42">
              <a:extLst>
                <a:ext uri="{FF2B5EF4-FFF2-40B4-BE49-F238E27FC236}">
                  <a16:creationId xmlns:a16="http://schemas.microsoft.com/office/drawing/2014/main" id="{2B9CF6B8-B9F5-4F2B-9EFA-1D4AD53616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11" y="937"/>
              <a:ext cx="28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/>
                <a:t>Q</a:t>
              </a:r>
              <a:r>
                <a:rPr lang="en-US" altLang="en-US" sz="2000" baseline="-25000"/>
                <a:t>h</a:t>
              </a:r>
            </a:p>
          </p:txBody>
        </p:sp>
        <p:sp>
          <p:nvSpPr>
            <p:cNvPr id="27690" name="Text Box 43">
              <a:extLst>
                <a:ext uri="{FF2B5EF4-FFF2-40B4-BE49-F238E27FC236}">
                  <a16:creationId xmlns:a16="http://schemas.microsoft.com/office/drawing/2014/main" id="{DF5BF9C8-0AF6-43CC-95ED-51C992EC67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28" y="2075"/>
              <a:ext cx="27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/>
                <a:t>Q</a:t>
              </a:r>
              <a:r>
                <a:rPr lang="en-US" altLang="en-US" sz="2000" baseline="-25000"/>
                <a:t>c</a:t>
              </a:r>
            </a:p>
          </p:txBody>
        </p:sp>
        <p:sp>
          <p:nvSpPr>
            <p:cNvPr id="27691" name="Text Box 44">
              <a:extLst>
                <a:ext uri="{FF2B5EF4-FFF2-40B4-BE49-F238E27FC236}">
                  <a16:creationId xmlns:a16="http://schemas.microsoft.com/office/drawing/2014/main" id="{A48087E5-4D51-4B37-B91B-648D268D85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08" y="1440"/>
              <a:ext cx="25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/>
                <a:t>W</a:t>
              </a:r>
              <a:endParaRPr lang="en-US" altLang="en-US" sz="2000" baseline="-25000"/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1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1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1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1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6146" grpId="0" animBg="1"/>
      <p:bldP spid="816147" grpId="0"/>
      <p:bldP spid="816148" grpId="0" animBg="1"/>
      <p:bldP spid="816149" grpId="0"/>
      <p:bldP spid="816150" grpId="0" animBg="1"/>
      <p:bldP spid="8161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864E7407-6BB4-4397-9A85-D0331C72F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86200" y="276225"/>
            <a:ext cx="2130425" cy="588963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24579" name="TextBox 13">
            <a:extLst>
              <a:ext uri="{FF2B5EF4-FFF2-40B4-BE49-F238E27FC236}">
                <a16:creationId xmlns:a16="http://schemas.microsoft.com/office/drawing/2014/main" id="{7253BDC4-6584-44D4-8284-A4F1627FD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445148"/>
            <a:ext cx="7316875" cy="577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/>
              <a:t>Heat engine: A cycle to exchange Work </a:t>
            </a:r>
            <a:r>
              <a:rPr lang="en-US" altLang="en-US" sz="2400" i="0" dirty="0">
                <a:sym typeface="Symbol" panose="05050102010706020507" pitchFamily="18" charset="2"/>
              </a:rPr>
              <a:t></a:t>
            </a:r>
            <a:r>
              <a:rPr lang="en-US" altLang="en-US" sz="2400" dirty="0"/>
              <a:t> Heat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30C513-26D6-46B0-9965-AE42A1BC0C4E}"/>
              </a:ext>
            </a:extLst>
          </p:cNvPr>
          <p:cNvSpPr txBox="1"/>
          <p:nvPr/>
        </p:nvSpPr>
        <p:spPr>
          <a:xfrm>
            <a:off x="354163" y="3534833"/>
            <a:ext cx="4785092" cy="57996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Refrigerator: </a:t>
            </a:r>
            <a:r>
              <a:rPr lang="en-US" sz="2400" b="0" dirty="0" err="1">
                <a:solidFill>
                  <a:schemeClr val="tx1"/>
                </a:solidFill>
                <a:latin typeface="+mn-lt"/>
              </a:rPr>
              <a:t>COP</a:t>
            </a:r>
            <a:r>
              <a:rPr lang="en-US" sz="2400" b="0" baseline="-25000" dirty="0" err="1">
                <a:solidFill>
                  <a:schemeClr val="tx1"/>
                </a:solidFill>
                <a:latin typeface="+mn-lt"/>
              </a:rPr>
              <a:t>ref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 = |Q</a:t>
            </a:r>
            <a:r>
              <a:rPr lang="en-US" sz="2400" b="0" baseline="-25000" dirty="0">
                <a:solidFill>
                  <a:schemeClr val="tx1"/>
                </a:solidFill>
                <a:latin typeface="+mn-lt"/>
              </a:rPr>
              <a:t>c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| / |W|</a:t>
            </a:r>
          </a:p>
        </p:txBody>
      </p:sp>
      <p:sp>
        <p:nvSpPr>
          <p:cNvPr id="24583" name="Rectangle 3">
            <a:extLst>
              <a:ext uri="{FF2B5EF4-FFF2-40B4-BE49-F238E27FC236}">
                <a16:creationId xmlns:a16="http://schemas.microsoft.com/office/drawing/2014/main" id="{450EF237-1E70-4489-BF29-949AC7E62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2114" y="824171"/>
            <a:ext cx="2460611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i="0" dirty="0">
                <a:solidFill>
                  <a:schemeClr val="tx1"/>
                </a:solidFill>
              </a:rPr>
              <a:t>Heat Engines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E2E9F1-CD80-4DC6-9FD0-3DB6F3741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50" y="2362200"/>
            <a:ext cx="5145768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/>
              <a:t>Types of heat engines by purpose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D592E99-BC1C-47A6-BCF7-45C14FC7B78E}"/>
              </a:ext>
            </a:extLst>
          </p:cNvPr>
          <p:cNvSpPr txBox="1"/>
          <p:nvPr/>
        </p:nvSpPr>
        <p:spPr>
          <a:xfrm>
            <a:off x="391255" y="2895214"/>
            <a:ext cx="5025735" cy="5788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Motor: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Efficiency </a:t>
            </a:r>
            <a:r>
              <a:rPr lang="en-US" sz="2400" b="0" dirty="0">
                <a:solidFill>
                  <a:schemeClr val="tx1"/>
                </a:solidFill>
                <a:latin typeface="Symbol" panose="05050102010706020507" pitchFamily="18" charset="2"/>
              </a:rPr>
              <a:t>h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 = |W| / |</a:t>
            </a:r>
            <a:r>
              <a:rPr lang="en-US" sz="2400" b="0" dirty="0" err="1">
                <a:solidFill>
                  <a:schemeClr val="tx1"/>
                </a:solidFill>
                <a:latin typeface="+mn-lt"/>
              </a:rPr>
              <a:t>Q</a:t>
            </a:r>
            <a:r>
              <a:rPr lang="en-US" sz="2400" b="0" baseline="-25000" dirty="0" err="1">
                <a:solidFill>
                  <a:schemeClr val="tx1"/>
                </a:solidFill>
                <a:latin typeface="+mn-lt"/>
              </a:rPr>
              <a:t>h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| &lt; </a:t>
            </a:r>
            <a:r>
              <a:rPr lang="en-US" sz="2400" b="0" i="0" dirty="0">
                <a:solidFill>
                  <a:schemeClr val="tx1"/>
                </a:solidFill>
                <a:latin typeface="+mn-lt"/>
              </a:rPr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A051AB-A413-4AB0-BE5F-A58662C83A44}"/>
              </a:ext>
            </a:extLst>
          </p:cNvPr>
          <p:cNvSpPr txBox="1"/>
          <p:nvPr/>
        </p:nvSpPr>
        <p:spPr>
          <a:xfrm>
            <a:off x="391255" y="4220633"/>
            <a:ext cx="5133136" cy="57996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Heat pump:   </a:t>
            </a:r>
            <a:r>
              <a:rPr lang="en-US" sz="2400" b="0" dirty="0" err="1">
                <a:solidFill>
                  <a:schemeClr val="tx1"/>
                </a:solidFill>
                <a:latin typeface="+mn-lt"/>
              </a:rPr>
              <a:t>COP</a:t>
            </a:r>
            <a:r>
              <a:rPr lang="en-US" sz="2400" b="0" baseline="-25000" dirty="0" err="1">
                <a:solidFill>
                  <a:schemeClr val="tx1"/>
                </a:solidFill>
                <a:latin typeface="+mn-lt"/>
              </a:rPr>
              <a:t>hp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 = |</a:t>
            </a:r>
            <a:r>
              <a:rPr lang="en-US" sz="2400" b="0" dirty="0" err="1">
                <a:solidFill>
                  <a:schemeClr val="tx1"/>
                </a:solidFill>
                <a:latin typeface="+mn-lt"/>
              </a:rPr>
              <a:t>Q</a:t>
            </a:r>
            <a:r>
              <a:rPr lang="en-US" sz="2400" b="0" baseline="-25000" dirty="0" err="1">
                <a:solidFill>
                  <a:schemeClr val="tx1"/>
                </a:solidFill>
                <a:latin typeface="+mn-lt"/>
              </a:rPr>
              <a:t>h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| / |W| &gt; </a:t>
            </a:r>
            <a:r>
              <a:rPr lang="en-US" sz="2400" b="0" i="0" dirty="0">
                <a:solidFill>
                  <a:schemeClr val="tx1"/>
                </a:solidFill>
                <a:latin typeface="+mn-lt"/>
              </a:rPr>
              <a:t>1</a:t>
            </a: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8" grpId="0"/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7|9.2|29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2.1|83|40.1|74.4|52.3|195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8.3|36.4|41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8|24.1|23.6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27355</TotalTime>
  <Words>304</Words>
  <Application>Microsoft Office PowerPoint</Application>
  <PresentationFormat>A4 Paper (210x297 mm)</PresentationFormat>
  <Paragraphs>75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Symbol</vt:lpstr>
      <vt:lpstr>Times New Roman</vt:lpstr>
      <vt:lpstr>Wingdings</vt:lpstr>
      <vt:lpstr>Default Design</vt:lpstr>
      <vt:lpstr>Thermodynamics</vt:lpstr>
      <vt:lpstr>Definitions</vt:lpstr>
      <vt:lpstr>1- Motor</vt:lpstr>
      <vt:lpstr>2- Refrigerator, Heat Pump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878</cp:revision>
  <dcterms:created xsi:type="dcterms:W3CDTF">2002-03-24T06:41:14Z</dcterms:created>
  <dcterms:modified xsi:type="dcterms:W3CDTF">2024-09-30T07:31:47Z</dcterms:modified>
</cp:coreProperties>
</file>