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7" r:id="rId2"/>
    <p:sldId id="285" r:id="rId3"/>
    <p:sldId id="286" r:id="rId4"/>
    <p:sldId id="522" r:id="rId5"/>
    <p:sldId id="521" r:id="rId6"/>
    <p:sldId id="400" r:id="rId7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DDDDD"/>
    <a:srgbClr val="B2B2B2"/>
    <a:srgbClr val="CCCCFF"/>
    <a:srgbClr val="FFCC66"/>
    <a:srgbClr val="FF99CC"/>
    <a:srgbClr val="FF0066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1" y="48"/>
      </p:cViewPr>
      <p:guideLst>
        <p:guide orient="horz" pos="3408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03268C09-725C-4BAE-BC50-7944AF0F9A62}"/>
    <pc:docChg chg="modSld">
      <pc:chgData name="Mohamed Nabil Sabry" userId="63bbbcbf96592b02" providerId="LiveId" clId="{03268C09-725C-4BAE-BC50-7944AF0F9A62}" dt="2024-09-30T07:27:42.644" v="1"/>
      <pc:docMkLst>
        <pc:docMk/>
      </pc:docMkLst>
      <pc:sldChg chg="delSp modTransition modAnim">
        <pc:chgData name="Mohamed Nabil Sabry" userId="63bbbcbf96592b02" providerId="LiveId" clId="{03268C09-725C-4BAE-BC50-7944AF0F9A62}" dt="2024-09-30T07:27:42.644" v="1"/>
        <pc:sldMkLst>
          <pc:docMk/>
          <pc:sldMk cId="0" sldId="285"/>
        </pc:sldMkLst>
        <pc:picChg chg="del">
          <ac:chgData name="Mohamed Nabil Sabry" userId="63bbbcbf96592b02" providerId="LiveId" clId="{03268C09-725C-4BAE-BC50-7944AF0F9A62}" dt="2024-09-30T07:27:38.268" v="0"/>
          <ac:picMkLst>
            <pc:docMk/>
            <pc:sldMk cId="0" sldId="285"/>
            <ac:picMk id="11" creationId="{3884DE11-FE89-4007-A2EC-E99019C2E1D0}"/>
          </ac:picMkLst>
        </pc:picChg>
      </pc:sldChg>
      <pc:sldChg chg="delSp modTransition modAnim">
        <pc:chgData name="Mohamed Nabil Sabry" userId="63bbbcbf96592b02" providerId="LiveId" clId="{03268C09-725C-4BAE-BC50-7944AF0F9A62}" dt="2024-09-30T07:27:42.644" v="1"/>
        <pc:sldMkLst>
          <pc:docMk/>
          <pc:sldMk cId="0" sldId="286"/>
        </pc:sldMkLst>
        <pc:picChg chg="del">
          <ac:chgData name="Mohamed Nabil Sabry" userId="63bbbcbf96592b02" providerId="LiveId" clId="{03268C09-725C-4BAE-BC50-7944AF0F9A62}" dt="2024-09-30T07:27:38.268" v="0"/>
          <ac:picMkLst>
            <pc:docMk/>
            <pc:sldMk cId="0" sldId="286"/>
            <ac:picMk id="12" creationId="{76C8F0A5-286C-431B-8BAD-4F670EA8911D}"/>
          </ac:picMkLst>
        </pc:picChg>
      </pc:sldChg>
      <pc:sldChg chg="delSp modTransition modAnim">
        <pc:chgData name="Mohamed Nabil Sabry" userId="63bbbcbf96592b02" providerId="LiveId" clId="{03268C09-725C-4BAE-BC50-7944AF0F9A62}" dt="2024-09-30T07:27:42.644" v="1"/>
        <pc:sldMkLst>
          <pc:docMk/>
          <pc:sldMk cId="0" sldId="317"/>
        </pc:sldMkLst>
        <pc:picChg chg="del">
          <ac:chgData name="Mohamed Nabil Sabry" userId="63bbbcbf96592b02" providerId="LiveId" clId="{03268C09-725C-4BAE-BC50-7944AF0F9A62}" dt="2024-09-30T07:27:38.268" v="0"/>
          <ac:picMkLst>
            <pc:docMk/>
            <pc:sldMk cId="0" sldId="317"/>
            <ac:picMk id="2" creationId="{15B743DD-7272-4EC4-B854-76D0DC3ABEB8}"/>
          </ac:picMkLst>
        </pc:picChg>
      </pc:sldChg>
      <pc:sldChg chg="delSp modTransition modAnim">
        <pc:chgData name="Mohamed Nabil Sabry" userId="63bbbcbf96592b02" providerId="LiveId" clId="{03268C09-725C-4BAE-BC50-7944AF0F9A62}" dt="2024-09-30T07:27:42.644" v="1"/>
        <pc:sldMkLst>
          <pc:docMk/>
          <pc:sldMk cId="0" sldId="400"/>
        </pc:sldMkLst>
        <pc:picChg chg="del">
          <ac:chgData name="Mohamed Nabil Sabry" userId="63bbbcbf96592b02" providerId="LiveId" clId="{03268C09-725C-4BAE-BC50-7944AF0F9A62}" dt="2024-09-30T07:27:38.268" v="0"/>
          <ac:picMkLst>
            <pc:docMk/>
            <pc:sldMk cId="0" sldId="400"/>
            <ac:picMk id="6" creationId="{17EC9956-9C0A-4289-81DF-CC4DB4655A0B}"/>
          </ac:picMkLst>
        </pc:picChg>
      </pc:sldChg>
      <pc:sldChg chg="delSp modTransition modAnim">
        <pc:chgData name="Mohamed Nabil Sabry" userId="63bbbcbf96592b02" providerId="LiveId" clId="{03268C09-725C-4BAE-BC50-7944AF0F9A62}" dt="2024-09-30T07:27:42.644" v="1"/>
        <pc:sldMkLst>
          <pc:docMk/>
          <pc:sldMk cId="0" sldId="521"/>
        </pc:sldMkLst>
        <pc:picChg chg="del">
          <ac:chgData name="Mohamed Nabil Sabry" userId="63bbbcbf96592b02" providerId="LiveId" clId="{03268C09-725C-4BAE-BC50-7944AF0F9A62}" dt="2024-09-30T07:27:38.268" v="0"/>
          <ac:picMkLst>
            <pc:docMk/>
            <pc:sldMk cId="0" sldId="521"/>
            <ac:picMk id="4" creationId="{7911E8E2-41A2-4E61-91CC-AD171EB16096}"/>
          </ac:picMkLst>
        </pc:picChg>
      </pc:sldChg>
      <pc:sldChg chg="delSp modTransition modAnim">
        <pc:chgData name="Mohamed Nabil Sabry" userId="63bbbcbf96592b02" providerId="LiveId" clId="{03268C09-725C-4BAE-BC50-7944AF0F9A62}" dt="2024-09-30T07:27:42.644" v="1"/>
        <pc:sldMkLst>
          <pc:docMk/>
          <pc:sldMk cId="0" sldId="522"/>
        </pc:sldMkLst>
        <pc:picChg chg="del">
          <ac:chgData name="Mohamed Nabil Sabry" userId="63bbbcbf96592b02" providerId="LiveId" clId="{03268C09-725C-4BAE-BC50-7944AF0F9A62}" dt="2024-09-30T07:27:38.268" v="0"/>
          <ac:picMkLst>
            <pc:docMk/>
            <pc:sldMk cId="0" sldId="522"/>
            <ac:picMk id="5" creationId="{DA2E0092-4929-4F70-A5CD-8A4324502AA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39AF623-B7AD-4546-8BC2-108D250D8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D51CE48D-E4D5-4B05-B37A-01F338AFFED1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5B1070-C547-4C48-8AC6-63C928CFF6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31A08D0-9589-4C67-A625-7D1DF38895F5}" type="slidenum"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06DDABA-BD22-439B-A020-C9A064B9031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8B94AEC-4AC9-4929-A86F-5B550A96739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7596236-DF0D-40E1-B69B-8BEFCE7BC2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3A4AC27-F74E-4E4C-A358-0595778C98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B94F8FE-8BE1-4E12-B8BF-186F6F0E6A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DE5EB3F-DE1A-4D25-85E6-E4BBCB704D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0F9242D-B30F-4CDB-847C-80C7286436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D0F25E26-5065-48AF-A8FF-3D9EFEB3A4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C622747-E750-4731-A2B9-D5ADDAD85D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1F9883F-3AE0-4967-BE71-347E5346D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22B344F-E79B-4E72-9660-7583F47950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BC342A2-40A7-4257-9AF9-3AD69591A1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A2A11-52E6-4DAD-84FA-2BDE4F105E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1640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FC8989-BC39-4202-A492-94FF119BEF7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88749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6C8CD-7146-495A-8571-DD4298657D0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7066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96B54A-E8D3-424A-ABAC-B3044619D76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052222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5490F2-2BBB-419E-AEE6-63D64575812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84240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E48CD-3DAD-403C-9CC1-59A974D99B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33680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33C6E27-3A70-4825-BDC2-07605B74F12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484208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CB7B2B-299A-4997-A557-69051266D5E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753355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3950688-2570-44C7-A62B-B523F5E05BD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960291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99565-C464-42BD-8AF9-F6D67C1D8B4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450267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F43DA-3A30-4E08-8A77-1F27AB09A2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2593975" cy="3048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29423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CA7EB0-B1EE-4E20-8270-D4BD067A3D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93AD97D-27D0-4296-A574-2581801D1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7CA53E21-430E-41D9-8C25-8BBDED3CE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2823" y="6474023"/>
            <a:ext cx="148630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20B0CD3A-5DB6-428B-AF84-695ED05B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3B55ADC-5EB4-4C94-94EF-E4D2D8851AC8}" type="slidenum">
              <a:rPr lang="en-US" altLang="en-US" sz="1400" b="0" i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anose="02020603050405020304" pitchFamily="26" charset="0"/>
              </a:rPr>
              <a:pPr/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anose="02020603050405020304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5C83374-434D-4F28-8ADB-40AA42CD09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53457" y="1115568"/>
            <a:ext cx="5376862" cy="838200"/>
          </a:xfrm>
        </p:spPr>
        <p:txBody>
          <a:bodyPr/>
          <a:lstStyle/>
          <a:p>
            <a:r>
              <a:rPr lang="fr-FR" altLang="en-US" sz="5400" i="1" dirty="0" err="1"/>
              <a:t>Thermodynamics</a:t>
            </a:r>
            <a:endParaRPr lang="fr-FR" altLang="en-US" sz="5400" i="1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E2D39F0-1FC9-41E6-AD05-FE511731E7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42939" y="1956816"/>
            <a:ext cx="5620129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Ch6 : Second Law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Irreversible Processes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3014A8F-A113-461E-AB35-85AA9A58F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400" y="2887410"/>
            <a:ext cx="1193800" cy="1117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881AE2A-09EE-417F-A6F1-5CA3EA285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72591" y="124123"/>
            <a:ext cx="2157643" cy="588366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/>
              <a:t>Definition</a:t>
            </a:r>
          </a:p>
        </p:txBody>
      </p:sp>
      <p:grpSp>
        <p:nvGrpSpPr>
          <p:cNvPr id="17412" name="Group 4">
            <a:extLst>
              <a:ext uri="{FF2B5EF4-FFF2-40B4-BE49-F238E27FC236}">
                <a16:creationId xmlns:a16="http://schemas.microsoft.com/office/drawing/2014/main" id="{1E444FB6-213D-41E5-9A38-BEC00F919A28}"/>
              </a:ext>
            </a:extLst>
          </p:cNvPr>
          <p:cNvGrpSpPr>
            <a:grpSpLocks/>
          </p:cNvGrpSpPr>
          <p:nvPr/>
        </p:nvGrpSpPr>
        <p:grpSpPr bwMode="auto">
          <a:xfrm>
            <a:off x="2921000" y="2471485"/>
            <a:ext cx="1193800" cy="1533525"/>
            <a:chOff x="2168" y="562"/>
            <a:chExt cx="752" cy="966"/>
          </a:xfrm>
        </p:grpSpPr>
        <p:sp>
          <p:nvSpPr>
            <p:cNvPr id="17439" name="Rectangle 5">
              <a:extLst>
                <a:ext uri="{FF2B5EF4-FFF2-40B4-BE49-F238E27FC236}">
                  <a16:creationId xmlns:a16="http://schemas.microsoft.com/office/drawing/2014/main" id="{0C7DB1E1-B3F4-4DEE-8722-41BA47AEE3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8" y="824"/>
              <a:ext cx="752" cy="704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40" name="Oval 6">
              <a:extLst>
                <a:ext uri="{FF2B5EF4-FFF2-40B4-BE49-F238E27FC236}">
                  <a16:creationId xmlns:a16="http://schemas.microsoft.com/office/drawing/2014/main" id="{06CCC6AB-018E-40EE-8504-0BF277F0A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4" y="978"/>
              <a:ext cx="540" cy="300"/>
            </a:xfrm>
            <a:prstGeom prst="ellipse">
              <a:avLst/>
            </a:prstGeom>
            <a:solidFill>
              <a:schemeClr val="bg1"/>
            </a:solidFill>
            <a:ln w="57150" cmpd="thinThick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41" name="Rectangle 7">
              <a:extLst>
                <a:ext uri="{FF2B5EF4-FFF2-40B4-BE49-F238E27FC236}">
                  <a16:creationId xmlns:a16="http://schemas.microsoft.com/office/drawing/2014/main" id="{D0EBDDE9-ADA8-437C-88AD-684639B23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562"/>
              <a:ext cx="5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State 1</a:t>
              </a:r>
            </a:p>
          </p:txBody>
        </p:sp>
      </p:grpSp>
      <p:sp>
        <p:nvSpPr>
          <p:cNvPr id="17413" name="Oval 8">
            <a:extLst>
              <a:ext uri="{FF2B5EF4-FFF2-40B4-BE49-F238E27FC236}">
                <a16:creationId xmlns:a16="http://schemas.microsoft.com/office/drawing/2014/main" id="{69F01D1A-F4DD-4687-ABDD-9F8A0B6A6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675" y="3131885"/>
            <a:ext cx="857250" cy="476250"/>
          </a:xfrm>
          <a:prstGeom prst="ellipse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Rectangle 9">
            <a:extLst>
              <a:ext uri="{FF2B5EF4-FFF2-40B4-BE49-F238E27FC236}">
                <a16:creationId xmlns:a16="http://schemas.microsoft.com/office/drawing/2014/main" id="{706AA11F-B5C2-437B-8B96-B88B3EE2E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7813" y="2471485"/>
            <a:ext cx="9302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State 2</a:t>
            </a:r>
          </a:p>
        </p:txBody>
      </p:sp>
      <p:sp>
        <p:nvSpPr>
          <p:cNvPr id="17415" name="Rectangle 10">
            <a:extLst>
              <a:ext uri="{FF2B5EF4-FFF2-40B4-BE49-F238E27FC236}">
                <a16:creationId xmlns:a16="http://schemas.microsoft.com/office/drawing/2014/main" id="{0FD0770C-F3B5-41AC-851B-58CA8B593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943" y="3764758"/>
            <a:ext cx="100647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</a:p>
        </p:txBody>
      </p:sp>
      <p:sp>
        <p:nvSpPr>
          <p:cNvPr id="17416" name="Rectangle 11">
            <a:extLst>
              <a:ext uri="{FF2B5EF4-FFF2-40B4-BE49-F238E27FC236}">
                <a16:creationId xmlns:a16="http://schemas.microsoft.com/office/drawing/2014/main" id="{AA298162-4C40-4294-996A-F5BC8ED5A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8413" y="2438400"/>
            <a:ext cx="175577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Neighborhood</a:t>
            </a:r>
          </a:p>
        </p:txBody>
      </p:sp>
      <p:sp>
        <p:nvSpPr>
          <p:cNvPr id="17417" name="Line 12">
            <a:extLst>
              <a:ext uri="{FF2B5EF4-FFF2-40B4-BE49-F238E27FC236}">
                <a16:creationId xmlns:a16="http://schemas.microsoft.com/office/drawing/2014/main" id="{DDBDA2CA-E356-43A2-8896-A0C381621A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14306" y="3379535"/>
            <a:ext cx="940094" cy="58312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8" name="Line 13">
            <a:extLst>
              <a:ext uri="{FF2B5EF4-FFF2-40B4-BE49-F238E27FC236}">
                <a16:creationId xmlns:a16="http://schemas.microsoft.com/office/drawing/2014/main" id="{986610BD-AF60-4BA5-A390-FE675FB3B1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6195" y="2835023"/>
            <a:ext cx="713080" cy="2746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AutoShape 15">
            <a:extLst>
              <a:ext uri="{FF2B5EF4-FFF2-40B4-BE49-F238E27FC236}">
                <a16:creationId xmlns:a16="http://schemas.microsoft.com/office/drawing/2014/main" id="{6700873E-E0A5-4F58-8308-92D80A94D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0050" y="3109660"/>
            <a:ext cx="2120900" cy="368300"/>
          </a:xfrm>
          <a:prstGeom prst="rightArrow">
            <a:avLst>
              <a:gd name="adj1" fmla="val 50000"/>
              <a:gd name="adj2" fmla="val 168413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16">
            <a:extLst>
              <a:ext uri="{FF2B5EF4-FFF2-40B4-BE49-F238E27FC236}">
                <a16:creationId xmlns:a16="http://schemas.microsoft.com/office/drawing/2014/main" id="{A33F8A0E-5B07-4551-B6DE-600BDD9119BF}"/>
              </a:ext>
            </a:extLst>
          </p:cNvPr>
          <p:cNvGrpSpPr>
            <a:grpSpLocks/>
          </p:cNvGrpSpPr>
          <p:nvPr/>
        </p:nvGrpSpPr>
        <p:grpSpPr bwMode="auto">
          <a:xfrm>
            <a:off x="4210050" y="4024060"/>
            <a:ext cx="2120900" cy="368300"/>
            <a:chOff x="3028" y="1540"/>
            <a:chExt cx="1336" cy="232"/>
          </a:xfrm>
        </p:grpSpPr>
        <p:sp>
          <p:nvSpPr>
            <p:cNvPr id="17435" name="AutoShape 17">
              <a:extLst>
                <a:ext uri="{FF2B5EF4-FFF2-40B4-BE49-F238E27FC236}">
                  <a16:creationId xmlns:a16="http://schemas.microsoft.com/office/drawing/2014/main" id="{8012F69C-37F9-480B-8829-D6DCABA725D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028" y="1540"/>
              <a:ext cx="1336" cy="232"/>
            </a:xfrm>
            <a:prstGeom prst="rightArrow">
              <a:avLst>
                <a:gd name="adj1" fmla="val 50000"/>
                <a:gd name="adj2" fmla="val 168413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6" name="Rectangle 18">
              <a:extLst>
                <a:ext uri="{FF2B5EF4-FFF2-40B4-BE49-F238E27FC236}">
                  <a16:creationId xmlns:a16="http://schemas.microsoft.com/office/drawing/2014/main" id="{5479F7E5-5774-471C-AF5C-B651C5C925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584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7" name="Rectangle 19">
              <a:extLst>
                <a:ext uri="{FF2B5EF4-FFF2-40B4-BE49-F238E27FC236}">
                  <a16:creationId xmlns:a16="http://schemas.microsoft.com/office/drawing/2014/main" id="{9BCD9D2B-02A9-4DFF-88E3-0436AB7F5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1584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8" name="Rectangle 20">
              <a:extLst>
                <a:ext uri="{FF2B5EF4-FFF2-40B4-BE49-F238E27FC236}">
                  <a16:creationId xmlns:a16="http://schemas.microsoft.com/office/drawing/2014/main" id="{ECB92403-7587-430A-87D9-CB82F1073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1584"/>
              <a:ext cx="144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7421" name="Rectangle 21">
            <a:extLst>
              <a:ext uri="{FF2B5EF4-FFF2-40B4-BE49-F238E27FC236}">
                <a16:creationId xmlns:a16="http://schemas.microsoft.com/office/drawing/2014/main" id="{BC0137D7-265B-4297-B318-EECC75052B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3724" y="2723342"/>
            <a:ext cx="12985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Process A</a:t>
            </a:r>
          </a:p>
        </p:txBody>
      </p:sp>
      <p:sp>
        <p:nvSpPr>
          <p:cNvPr id="34838" name="Rectangle 22">
            <a:extLst>
              <a:ext uri="{FF2B5EF4-FFF2-40B4-BE49-F238E27FC236}">
                <a16:creationId xmlns:a16="http://schemas.microsoft.com/office/drawing/2014/main" id="{57BBE00E-ADDA-4FB0-9B6D-0A1D33C60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2263" y="3766885"/>
            <a:ext cx="2108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Process B = A</a:t>
            </a:r>
            <a:r>
              <a:rPr lang="en-US" altLang="en-US" i="0" baseline="30000">
                <a:latin typeface="Arial" panose="020B0604020202020204" pitchFamily="34" charset="0"/>
              </a:rPr>
              <a:t>-1</a:t>
            </a:r>
            <a:r>
              <a:rPr lang="en-US" altLang="en-US" sz="1800" i="0">
                <a:latin typeface="Arial" panose="020B0604020202020204" pitchFamily="34" charset="0"/>
              </a:rPr>
              <a:t> ?</a:t>
            </a:r>
          </a:p>
        </p:txBody>
      </p:sp>
      <p:sp>
        <p:nvSpPr>
          <p:cNvPr id="17423" name="Rectangle 23">
            <a:extLst>
              <a:ext uri="{FF2B5EF4-FFF2-40B4-BE49-F238E27FC236}">
                <a16:creationId xmlns:a16="http://schemas.microsoft.com/office/drawing/2014/main" id="{6A3D2C38-FD86-40BD-92C7-F2A93880B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60" y="859636"/>
            <a:ext cx="8490280" cy="119776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Process A is said to be </a:t>
            </a:r>
            <a:r>
              <a:rPr lang="en-US" altLang="en-US" i="0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Reversible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 if there exists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another process B allowing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System  AND Neighborhood</a:t>
            </a:r>
            <a:r>
              <a:rPr lang="en-US" altLang="en-US" b="0" i="0" dirty="0">
                <a:latin typeface="Arial" panose="020B0604020202020204" pitchFamily="34" charset="0"/>
                <a:cs typeface="Arial" panose="020B0604020202020204" pitchFamily="34" charset="0"/>
              </a:rPr>
              <a:t> to restore their </a:t>
            </a:r>
            <a:r>
              <a:rPr lang="en-US" altLang="en-US" i="0" u="sng" dirty="0">
                <a:latin typeface="Arial" panose="020B0604020202020204" pitchFamily="34" charset="0"/>
                <a:cs typeface="Arial" panose="020B0604020202020204" pitchFamily="34" charset="0"/>
              </a:rPr>
              <a:t>initial states</a:t>
            </a:r>
            <a:endParaRPr lang="en-US" altLang="en-US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4">
            <a:extLst>
              <a:ext uri="{FF2B5EF4-FFF2-40B4-BE49-F238E27FC236}">
                <a16:creationId xmlns:a16="http://schemas.microsoft.com/office/drawing/2014/main" id="{20F14A39-7A68-4D2F-A237-A3BADB494ADA}"/>
              </a:ext>
            </a:extLst>
          </p:cNvPr>
          <p:cNvGrpSpPr>
            <a:grpSpLocks/>
          </p:cNvGrpSpPr>
          <p:nvPr/>
        </p:nvGrpSpPr>
        <p:grpSpPr bwMode="auto">
          <a:xfrm>
            <a:off x="1174918" y="5292725"/>
            <a:ext cx="7926620" cy="828675"/>
            <a:chOff x="761" y="2051"/>
            <a:chExt cx="4907" cy="522"/>
          </a:xfrm>
        </p:grpSpPr>
        <p:sp>
          <p:nvSpPr>
            <p:cNvPr id="17432" name="Rectangle 24">
              <a:extLst>
                <a:ext uri="{FF2B5EF4-FFF2-40B4-BE49-F238E27FC236}">
                  <a16:creationId xmlns:a16="http://schemas.microsoft.com/office/drawing/2014/main" id="{E66E4C1F-4284-4B1C-8AB4-6D327A353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1" y="2051"/>
              <a:ext cx="2398" cy="52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Non equilibrium process,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  <a:cs typeface="Arial" panose="020B0604020202020204" pitchFamily="34" charset="0"/>
                </a:rPr>
                <a:t>Dissipation</a:t>
              </a:r>
            </a:p>
          </p:txBody>
        </p:sp>
        <p:sp>
          <p:nvSpPr>
            <p:cNvPr id="17433" name="AutoShape 25">
              <a:extLst>
                <a:ext uri="{FF2B5EF4-FFF2-40B4-BE49-F238E27FC236}">
                  <a16:creationId xmlns:a16="http://schemas.microsoft.com/office/drawing/2014/main" id="{41A21B41-3D30-425C-ACF7-D9BCAD50F2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0" y="2212"/>
              <a:ext cx="376" cy="88"/>
            </a:xfrm>
            <a:prstGeom prst="rightArrow">
              <a:avLst>
                <a:gd name="adj1" fmla="val 50000"/>
                <a:gd name="adj2" fmla="val 213656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34" name="Rectangle 26">
              <a:extLst>
                <a:ext uri="{FF2B5EF4-FFF2-40B4-BE49-F238E27FC236}">
                  <a16:creationId xmlns:a16="http://schemas.microsoft.com/office/drawing/2014/main" id="{C5645CE5-5BB4-41D6-8482-60E89ED2F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2" y="2138"/>
              <a:ext cx="1936" cy="28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>
                  <a:latin typeface="Arial" panose="020B0604020202020204" pitchFamily="34" charset="0"/>
                  <a:cs typeface="Arial" panose="020B0604020202020204" pitchFamily="34" charset="0"/>
                </a:rPr>
                <a:t>Irreversible Process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4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8" grpId="0"/>
      <p:bldP spid="174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D8CC211C-25F6-4CD4-AD51-8106FFF05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273050"/>
            <a:ext cx="57054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Sources of irreversibility – 1</a:t>
            </a:r>
          </a:p>
        </p:txBody>
      </p:sp>
      <p:sp>
        <p:nvSpPr>
          <p:cNvPr id="19459" name="Rectangle 91">
            <a:extLst>
              <a:ext uri="{FF2B5EF4-FFF2-40B4-BE49-F238E27FC236}">
                <a16:creationId xmlns:a16="http://schemas.microsoft.com/office/drawing/2014/main" id="{3C40CB2F-8429-45E5-BB6E-69C784EF4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14400"/>
            <a:ext cx="25050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A - Friction, viscosity</a:t>
            </a:r>
          </a:p>
        </p:txBody>
      </p:sp>
      <p:grpSp>
        <p:nvGrpSpPr>
          <p:cNvPr id="19460" name="Group 180">
            <a:extLst>
              <a:ext uri="{FF2B5EF4-FFF2-40B4-BE49-F238E27FC236}">
                <a16:creationId xmlns:a16="http://schemas.microsoft.com/office/drawing/2014/main" id="{7E83714B-75B2-4229-99E5-BF6295626A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90600" y="1841500"/>
            <a:ext cx="2286000" cy="2374900"/>
            <a:chOff x="624" y="1496"/>
            <a:chExt cx="960" cy="997"/>
          </a:xfrm>
        </p:grpSpPr>
        <p:sp>
          <p:nvSpPr>
            <p:cNvPr id="19510" name="Rectangle 160" descr="50%">
              <a:extLst>
                <a:ext uri="{FF2B5EF4-FFF2-40B4-BE49-F238E27FC236}">
                  <a16:creationId xmlns:a16="http://schemas.microsoft.com/office/drawing/2014/main" id="{6C144FDC-EA35-4CD6-9B1A-89DC89EB8F2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24" y="2109"/>
              <a:ext cx="672" cy="38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11" name="Line 161">
              <a:extLst>
                <a:ext uri="{FF2B5EF4-FFF2-40B4-BE49-F238E27FC236}">
                  <a16:creationId xmlns:a16="http://schemas.microsoft.com/office/drawing/2014/main" id="{A6CE75AC-135E-462D-9ECF-33390355A822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2109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12" name="Line 162">
              <a:extLst>
                <a:ext uri="{FF2B5EF4-FFF2-40B4-BE49-F238E27FC236}">
                  <a16:creationId xmlns:a16="http://schemas.microsoft.com/office/drawing/2014/main" id="{37548612-C155-42DA-9FE7-5A933C9EC6D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96" y="2109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13" name="Line 163">
              <a:extLst>
                <a:ext uri="{FF2B5EF4-FFF2-40B4-BE49-F238E27FC236}">
                  <a16:creationId xmlns:a16="http://schemas.microsoft.com/office/drawing/2014/main" id="{4194021D-12B4-4B14-A845-2940208FD12F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624" y="2493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14" name="Line 164">
              <a:extLst>
                <a:ext uri="{FF2B5EF4-FFF2-40B4-BE49-F238E27FC236}">
                  <a16:creationId xmlns:a16="http://schemas.microsoft.com/office/drawing/2014/main" id="{86177C14-4A24-4196-8808-947F07E142F4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1296" y="2109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15" name="Freeform 167">
              <a:extLst>
                <a:ext uri="{FF2B5EF4-FFF2-40B4-BE49-F238E27FC236}">
                  <a16:creationId xmlns:a16="http://schemas.microsoft.com/office/drawing/2014/main" id="{64EAC917-360A-4B52-949E-4D49FF62A22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4" y="1629"/>
              <a:ext cx="192" cy="480"/>
            </a:xfrm>
            <a:custGeom>
              <a:avLst/>
              <a:gdLst>
                <a:gd name="T0" fmla="*/ 0 w 192"/>
                <a:gd name="T1" fmla="*/ 480 h 480"/>
                <a:gd name="T2" fmla="*/ 10 w 192"/>
                <a:gd name="T3" fmla="*/ 2 h 480"/>
                <a:gd name="T4" fmla="*/ 128 w 192"/>
                <a:gd name="T5" fmla="*/ 0 h 480"/>
                <a:gd name="T6" fmla="*/ 192 w 192"/>
                <a:gd name="T7" fmla="*/ 480 h 480"/>
                <a:gd name="T8" fmla="*/ 0 w 192"/>
                <a:gd name="T9" fmla="*/ 480 h 4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2"/>
                <a:gd name="T16" fmla="*/ 0 h 480"/>
                <a:gd name="T17" fmla="*/ 192 w 192"/>
                <a:gd name="T18" fmla="*/ 480 h 4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2" h="480">
                  <a:moveTo>
                    <a:pt x="0" y="480"/>
                  </a:moveTo>
                  <a:lnTo>
                    <a:pt x="10" y="2"/>
                  </a:lnTo>
                  <a:lnTo>
                    <a:pt x="128" y="0"/>
                  </a:lnTo>
                  <a:lnTo>
                    <a:pt x="192" y="480"/>
                  </a:lnTo>
                  <a:lnTo>
                    <a:pt x="0" y="480"/>
                  </a:lnTo>
                  <a:close/>
                </a:path>
              </a:pathLst>
            </a:custGeom>
            <a:solidFill>
              <a:schemeClr val="bg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16" name="Line 168">
              <a:extLst>
                <a:ext uri="{FF2B5EF4-FFF2-40B4-BE49-F238E27FC236}">
                  <a16:creationId xmlns:a16="http://schemas.microsoft.com/office/drawing/2014/main" id="{1A4DF067-D66D-4C29-AC62-2A6BE2CE0271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1248" y="1621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17" name="Freeform 169">
              <a:extLst>
                <a:ext uri="{FF2B5EF4-FFF2-40B4-BE49-F238E27FC236}">
                  <a16:creationId xmlns:a16="http://schemas.microsoft.com/office/drawing/2014/main" id="{D8214FEE-E94E-4CE4-90B0-DB95981D4B4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4" y="1496"/>
              <a:ext cx="87" cy="133"/>
            </a:xfrm>
            <a:custGeom>
              <a:avLst/>
              <a:gdLst>
                <a:gd name="T0" fmla="*/ 3 w 104"/>
                <a:gd name="T1" fmla="*/ 52 h 160"/>
                <a:gd name="T2" fmla="*/ 3 w 104"/>
                <a:gd name="T3" fmla="*/ 37 h 160"/>
                <a:gd name="T4" fmla="*/ 3 w 104"/>
                <a:gd name="T5" fmla="*/ 22 h 160"/>
                <a:gd name="T6" fmla="*/ 19 w 104"/>
                <a:gd name="T7" fmla="*/ 5 h 160"/>
                <a:gd name="T8" fmla="*/ 36 w 104"/>
                <a:gd name="T9" fmla="*/ 52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4"/>
                <a:gd name="T16" fmla="*/ 0 h 160"/>
                <a:gd name="T17" fmla="*/ 104 w 104"/>
                <a:gd name="T18" fmla="*/ 160 h 1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4" h="160">
                  <a:moveTo>
                    <a:pt x="8" y="160"/>
                  </a:moveTo>
                  <a:cubicBezTo>
                    <a:pt x="8" y="144"/>
                    <a:pt x="8" y="128"/>
                    <a:pt x="8" y="112"/>
                  </a:cubicBezTo>
                  <a:cubicBezTo>
                    <a:pt x="8" y="96"/>
                    <a:pt x="0" y="80"/>
                    <a:pt x="8" y="64"/>
                  </a:cubicBezTo>
                  <a:cubicBezTo>
                    <a:pt x="16" y="48"/>
                    <a:pt x="40" y="0"/>
                    <a:pt x="56" y="16"/>
                  </a:cubicBezTo>
                  <a:cubicBezTo>
                    <a:pt x="72" y="32"/>
                    <a:pt x="88" y="96"/>
                    <a:pt x="104" y="1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6023" name="Freeform 183" descr="Wave">
            <a:extLst>
              <a:ext uri="{FF2B5EF4-FFF2-40B4-BE49-F238E27FC236}">
                <a16:creationId xmlns:a16="http://schemas.microsoft.com/office/drawing/2014/main" id="{ED2AE191-5C9F-4650-80D3-44AF58A6919B}"/>
              </a:ext>
            </a:extLst>
          </p:cNvPr>
          <p:cNvSpPr>
            <a:spLocks/>
          </p:cNvSpPr>
          <p:nvPr/>
        </p:nvSpPr>
        <p:spPr bwMode="auto">
          <a:xfrm>
            <a:off x="935038" y="3252788"/>
            <a:ext cx="1635125" cy="960437"/>
          </a:xfrm>
          <a:custGeom>
            <a:avLst/>
            <a:gdLst>
              <a:gd name="T0" fmla="*/ 2147483646 w 1030"/>
              <a:gd name="T1" fmla="*/ 2147483646 h 605"/>
              <a:gd name="T2" fmla="*/ 2147483646 w 1030"/>
              <a:gd name="T3" fmla="*/ 2147483646 h 605"/>
              <a:gd name="T4" fmla="*/ 2147483646 w 1030"/>
              <a:gd name="T5" fmla="*/ 2147483646 h 605"/>
              <a:gd name="T6" fmla="*/ 2147483646 w 1030"/>
              <a:gd name="T7" fmla="*/ 2147483646 h 605"/>
              <a:gd name="T8" fmla="*/ 2147483646 w 1030"/>
              <a:gd name="T9" fmla="*/ 2147483646 h 605"/>
              <a:gd name="T10" fmla="*/ 2147483646 w 1030"/>
              <a:gd name="T11" fmla="*/ 2147483646 h 605"/>
              <a:gd name="T12" fmla="*/ 2147483646 w 1030"/>
              <a:gd name="T13" fmla="*/ 2147483646 h 605"/>
              <a:gd name="T14" fmla="*/ 2147483646 w 1030"/>
              <a:gd name="T15" fmla="*/ 2147483646 h 605"/>
              <a:gd name="T16" fmla="*/ 2147483646 w 1030"/>
              <a:gd name="T17" fmla="*/ 2147483646 h 605"/>
              <a:gd name="T18" fmla="*/ 2147483646 w 1030"/>
              <a:gd name="T19" fmla="*/ 2147483646 h 605"/>
              <a:gd name="T20" fmla="*/ 2147483646 w 1030"/>
              <a:gd name="T21" fmla="*/ 2147483646 h 605"/>
              <a:gd name="T22" fmla="*/ 2147483646 w 1030"/>
              <a:gd name="T23" fmla="*/ 2147483646 h 605"/>
              <a:gd name="T24" fmla="*/ 2147483646 w 1030"/>
              <a:gd name="T25" fmla="*/ 2147483646 h 605"/>
              <a:gd name="T26" fmla="*/ 2147483646 w 1030"/>
              <a:gd name="T27" fmla="*/ 2147483646 h 605"/>
              <a:gd name="T28" fmla="*/ 2147483646 w 1030"/>
              <a:gd name="T29" fmla="*/ 2147483646 h 605"/>
              <a:gd name="T30" fmla="*/ 2147483646 w 1030"/>
              <a:gd name="T31" fmla="*/ 2147483646 h 605"/>
              <a:gd name="T32" fmla="*/ 2147483646 w 1030"/>
              <a:gd name="T33" fmla="*/ 2147483646 h 605"/>
              <a:gd name="T34" fmla="*/ 2147483646 w 1030"/>
              <a:gd name="T35" fmla="*/ 2147483646 h 605"/>
              <a:gd name="T36" fmla="*/ 2147483646 w 1030"/>
              <a:gd name="T37" fmla="*/ 2147483646 h 605"/>
              <a:gd name="T38" fmla="*/ 2147483646 w 1030"/>
              <a:gd name="T39" fmla="*/ 2147483646 h 605"/>
              <a:gd name="T40" fmla="*/ 2147483646 w 1030"/>
              <a:gd name="T41" fmla="*/ 2147483646 h 605"/>
              <a:gd name="T42" fmla="*/ 2147483646 w 1030"/>
              <a:gd name="T43" fmla="*/ 2147483646 h 605"/>
              <a:gd name="T44" fmla="*/ 2147483646 w 1030"/>
              <a:gd name="T45" fmla="*/ 2147483646 h 605"/>
              <a:gd name="T46" fmla="*/ 2147483646 w 1030"/>
              <a:gd name="T47" fmla="*/ 2147483646 h 605"/>
              <a:gd name="T48" fmla="*/ 2147483646 w 1030"/>
              <a:gd name="T49" fmla="*/ 2147483646 h 605"/>
              <a:gd name="T50" fmla="*/ 2147483646 w 1030"/>
              <a:gd name="T51" fmla="*/ 2147483646 h 605"/>
              <a:gd name="T52" fmla="*/ 2147483646 w 1030"/>
              <a:gd name="T53" fmla="*/ 2147483646 h 605"/>
              <a:gd name="T54" fmla="*/ 2147483646 w 1030"/>
              <a:gd name="T55" fmla="*/ 2147483646 h 605"/>
              <a:gd name="T56" fmla="*/ 2147483646 w 1030"/>
              <a:gd name="T57" fmla="*/ 2147483646 h 605"/>
              <a:gd name="T58" fmla="*/ 2147483646 w 1030"/>
              <a:gd name="T59" fmla="*/ 2147483646 h 60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030"/>
              <a:gd name="T91" fmla="*/ 0 h 605"/>
              <a:gd name="T92" fmla="*/ 1030 w 1030"/>
              <a:gd name="T93" fmla="*/ 605 h 60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030" h="605">
                <a:moveTo>
                  <a:pt x="1030" y="29"/>
                </a:moveTo>
                <a:lnTo>
                  <a:pt x="1030" y="593"/>
                </a:lnTo>
                <a:lnTo>
                  <a:pt x="163" y="602"/>
                </a:lnTo>
                <a:cubicBezTo>
                  <a:pt x="0" y="600"/>
                  <a:pt x="67" y="605"/>
                  <a:pt x="48" y="593"/>
                </a:cubicBezTo>
                <a:cubicBezTo>
                  <a:pt x="29" y="581"/>
                  <a:pt x="46" y="552"/>
                  <a:pt x="46" y="527"/>
                </a:cubicBezTo>
                <a:cubicBezTo>
                  <a:pt x="46" y="502"/>
                  <a:pt x="46" y="512"/>
                  <a:pt x="46" y="441"/>
                </a:cubicBezTo>
                <a:cubicBezTo>
                  <a:pt x="46" y="370"/>
                  <a:pt x="44" y="167"/>
                  <a:pt x="45" y="98"/>
                </a:cubicBezTo>
                <a:cubicBezTo>
                  <a:pt x="46" y="29"/>
                  <a:pt x="45" y="40"/>
                  <a:pt x="54" y="26"/>
                </a:cubicBezTo>
                <a:cubicBezTo>
                  <a:pt x="62" y="13"/>
                  <a:pt x="84" y="14"/>
                  <a:pt x="97" y="12"/>
                </a:cubicBezTo>
                <a:cubicBezTo>
                  <a:pt x="109" y="13"/>
                  <a:pt x="133" y="14"/>
                  <a:pt x="144" y="15"/>
                </a:cubicBezTo>
                <a:cubicBezTo>
                  <a:pt x="150" y="16"/>
                  <a:pt x="153" y="20"/>
                  <a:pt x="160" y="21"/>
                </a:cubicBezTo>
                <a:cubicBezTo>
                  <a:pt x="172" y="25"/>
                  <a:pt x="183" y="32"/>
                  <a:pt x="195" y="34"/>
                </a:cubicBezTo>
                <a:cubicBezTo>
                  <a:pt x="203" y="39"/>
                  <a:pt x="208" y="43"/>
                  <a:pt x="217" y="45"/>
                </a:cubicBezTo>
                <a:cubicBezTo>
                  <a:pt x="228" y="50"/>
                  <a:pt x="237" y="56"/>
                  <a:pt x="249" y="58"/>
                </a:cubicBezTo>
                <a:cubicBezTo>
                  <a:pt x="258" y="61"/>
                  <a:pt x="267" y="65"/>
                  <a:pt x="277" y="66"/>
                </a:cubicBezTo>
                <a:cubicBezTo>
                  <a:pt x="300" y="77"/>
                  <a:pt x="327" y="73"/>
                  <a:pt x="352" y="74"/>
                </a:cubicBezTo>
                <a:cubicBezTo>
                  <a:pt x="405" y="73"/>
                  <a:pt x="451" y="69"/>
                  <a:pt x="502" y="65"/>
                </a:cubicBezTo>
                <a:cubicBezTo>
                  <a:pt x="510" y="63"/>
                  <a:pt x="517" y="61"/>
                  <a:pt x="526" y="60"/>
                </a:cubicBezTo>
                <a:cubicBezTo>
                  <a:pt x="562" y="39"/>
                  <a:pt x="596" y="37"/>
                  <a:pt x="637" y="33"/>
                </a:cubicBezTo>
                <a:cubicBezTo>
                  <a:pt x="642" y="31"/>
                  <a:pt x="647" y="29"/>
                  <a:pt x="653" y="28"/>
                </a:cubicBezTo>
                <a:cubicBezTo>
                  <a:pt x="657" y="21"/>
                  <a:pt x="660" y="21"/>
                  <a:pt x="667" y="20"/>
                </a:cubicBezTo>
                <a:cubicBezTo>
                  <a:pt x="681" y="15"/>
                  <a:pt x="697" y="11"/>
                  <a:pt x="712" y="9"/>
                </a:cubicBezTo>
                <a:cubicBezTo>
                  <a:pt x="739" y="0"/>
                  <a:pt x="770" y="7"/>
                  <a:pt x="798" y="9"/>
                </a:cubicBezTo>
                <a:cubicBezTo>
                  <a:pt x="812" y="11"/>
                  <a:pt x="824" y="16"/>
                  <a:pt x="838" y="18"/>
                </a:cubicBezTo>
                <a:cubicBezTo>
                  <a:pt x="860" y="27"/>
                  <a:pt x="881" y="36"/>
                  <a:pt x="904" y="41"/>
                </a:cubicBezTo>
                <a:cubicBezTo>
                  <a:pt x="911" y="45"/>
                  <a:pt x="918" y="45"/>
                  <a:pt x="925" y="47"/>
                </a:cubicBezTo>
                <a:cubicBezTo>
                  <a:pt x="932" y="52"/>
                  <a:pt x="939" y="52"/>
                  <a:pt x="947" y="53"/>
                </a:cubicBezTo>
                <a:cubicBezTo>
                  <a:pt x="954" y="56"/>
                  <a:pt x="961" y="57"/>
                  <a:pt x="968" y="58"/>
                </a:cubicBezTo>
                <a:cubicBezTo>
                  <a:pt x="983" y="56"/>
                  <a:pt x="997" y="47"/>
                  <a:pt x="1011" y="42"/>
                </a:cubicBezTo>
                <a:cubicBezTo>
                  <a:pt x="1016" y="34"/>
                  <a:pt x="1021" y="32"/>
                  <a:pt x="1030" y="29"/>
                </a:cubicBezTo>
                <a:close/>
              </a:path>
            </a:pathLst>
          </a:custGeom>
          <a:blipFill dpi="0" rotWithShape="0">
            <a:blip r:embed="rId5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3" name="Group 179">
            <a:extLst>
              <a:ext uri="{FF2B5EF4-FFF2-40B4-BE49-F238E27FC236}">
                <a16:creationId xmlns:a16="http://schemas.microsoft.com/office/drawing/2014/main" id="{1C7107F8-4905-4F99-9BE8-0D1B6E3051B1}"/>
              </a:ext>
            </a:extLst>
          </p:cNvPr>
          <p:cNvGrpSpPr>
            <a:grpSpLocks/>
          </p:cNvGrpSpPr>
          <p:nvPr/>
        </p:nvGrpSpPr>
        <p:grpSpPr bwMode="auto">
          <a:xfrm>
            <a:off x="2433638" y="1524000"/>
            <a:ext cx="236537" cy="615950"/>
            <a:chOff x="965" y="935"/>
            <a:chExt cx="149" cy="388"/>
          </a:xfrm>
        </p:grpSpPr>
        <p:sp>
          <p:nvSpPr>
            <p:cNvPr id="19503" name="Oval 170">
              <a:extLst>
                <a:ext uri="{FF2B5EF4-FFF2-40B4-BE49-F238E27FC236}">
                  <a16:creationId xmlns:a16="http://schemas.microsoft.com/office/drawing/2014/main" id="{37400B69-F72D-4033-83C1-5D84C642F40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81" y="935"/>
              <a:ext cx="114" cy="11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04" name="Freeform 171">
              <a:extLst>
                <a:ext uri="{FF2B5EF4-FFF2-40B4-BE49-F238E27FC236}">
                  <a16:creationId xmlns:a16="http://schemas.microsoft.com/office/drawing/2014/main" id="{A9F1EB0D-1DE7-4EA3-9284-94C82776F5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30" y="1057"/>
              <a:ext cx="67" cy="265"/>
            </a:xfrm>
            <a:custGeom>
              <a:avLst/>
              <a:gdLst>
                <a:gd name="T0" fmla="*/ 479 w 33"/>
                <a:gd name="T1" fmla="*/ 0 h 130"/>
                <a:gd name="T2" fmla="*/ 1204 w 33"/>
                <a:gd name="T3" fmla="*/ 1229 h 130"/>
                <a:gd name="T4" fmla="*/ 1900 w 33"/>
                <a:gd name="T5" fmla="*/ 2577 h 130"/>
                <a:gd name="T6" fmla="*/ 2040 w 33"/>
                <a:gd name="T7" fmla="*/ 5522 h 130"/>
                <a:gd name="T8" fmla="*/ 0 w 33"/>
                <a:gd name="T9" fmla="*/ 9324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30"/>
                <a:gd name="T17" fmla="*/ 33 w 33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30">
                  <a:moveTo>
                    <a:pt x="7" y="0"/>
                  </a:moveTo>
                  <a:cubicBezTo>
                    <a:pt x="10" y="5"/>
                    <a:pt x="14" y="11"/>
                    <a:pt x="17" y="17"/>
                  </a:cubicBezTo>
                  <a:cubicBezTo>
                    <a:pt x="20" y="23"/>
                    <a:pt x="25" y="26"/>
                    <a:pt x="27" y="36"/>
                  </a:cubicBezTo>
                  <a:cubicBezTo>
                    <a:pt x="29" y="46"/>
                    <a:pt x="33" y="61"/>
                    <a:pt x="29" y="77"/>
                  </a:cubicBezTo>
                  <a:cubicBezTo>
                    <a:pt x="25" y="93"/>
                    <a:pt x="12" y="111"/>
                    <a:pt x="0" y="13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05" name="Freeform 173">
              <a:extLst>
                <a:ext uri="{FF2B5EF4-FFF2-40B4-BE49-F238E27FC236}">
                  <a16:creationId xmlns:a16="http://schemas.microsoft.com/office/drawing/2014/main" id="{6341AA02-52FE-4CD4-9C41-ED3F3276B05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69" y="1102"/>
              <a:ext cx="104" cy="55"/>
            </a:xfrm>
            <a:custGeom>
              <a:avLst/>
              <a:gdLst>
                <a:gd name="T0" fmla="*/ 3664 w 51"/>
                <a:gd name="T1" fmla="*/ 0 h 8"/>
                <a:gd name="T2" fmla="*/ 2441 w 51"/>
                <a:gd name="T3" fmla="*/ 737296 h 8"/>
                <a:gd name="T4" fmla="*/ 0 w 51"/>
                <a:gd name="T5" fmla="*/ 737296 h 8"/>
                <a:gd name="T6" fmla="*/ 0 60000 65536"/>
                <a:gd name="T7" fmla="*/ 0 60000 65536"/>
                <a:gd name="T8" fmla="*/ 0 60000 65536"/>
                <a:gd name="T9" fmla="*/ 0 w 51"/>
                <a:gd name="T10" fmla="*/ 0 h 8"/>
                <a:gd name="T11" fmla="*/ 51 w 51"/>
                <a:gd name="T12" fmla="*/ 8 h 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" h="8">
                  <a:moveTo>
                    <a:pt x="51" y="0"/>
                  </a:moveTo>
                  <a:cubicBezTo>
                    <a:pt x="46" y="3"/>
                    <a:pt x="42" y="6"/>
                    <a:pt x="34" y="7"/>
                  </a:cubicBezTo>
                  <a:cubicBezTo>
                    <a:pt x="26" y="8"/>
                    <a:pt x="13" y="7"/>
                    <a:pt x="0" y="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06" name="Freeform 174">
              <a:extLst>
                <a:ext uri="{FF2B5EF4-FFF2-40B4-BE49-F238E27FC236}">
                  <a16:creationId xmlns:a16="http://schemas.microsoft.com/office/drawing/2014/main" id="{33D94D8F-E297-488D-9239-9ECF686243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65" y="1069"/>
              <a:ext cx="112" cy="31"/>
            </a:xfrm>
            <a:custGeom>
              <a:avLst/>
              <a:gdLst>
                <a:gd name="T0" fmla="*/ 3918 w 55"/>
                <a:gd name="T1" fmla="*/ 944 h 15"/>
                <a:gd name="T2" fmla="*/ 1857 w 55"/>
                <a:gd name="T3" fmla="*/ 1025 h 15"/>
                <a:gd name="T4" fmla="*/ 0 w 55"/>
                <a:gd name="T5" fmla="*/ 0 h 15"/>
                <a:gd name="T6" fmla="*/ 0 60000 65536"/>
                <a:gd name="T7" fmla="*/ 0 60000 65536"/>
                <a:gd name="T8" fmla="*/ 0 60000 65536"/>
                <a:gd name="T9" fmla="*/ 0 w 55"/>
                <a:gd name="T10" fmla="*/ 0 h 15"/>
                <a:gd name="T11" fmla="*/ 55 w 55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5" h="15">
                  <a:moveTo>
                    <a:pt x="55" y="12"/>
                  </a:moveTo>
                  <a:cubicBezTo>
                    <a:pt x="45" y="13"/>
                    <a:pt x="35" y="15"/>
                    <a:pt x="26" y="13"/>
                  </a:cubicBezTo>
                  <a:cubicBezTo>
                    <a:pt x="17" y="11"/>
                    <a:pt x="8" y="5"/>
                    <a:pt x="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07" name="Freeform 175">
              <a:extLst>
                <a:ext uri="{FF2B5EF4-FFF2-40B4-BE49-F238E27FC236}">
                  <a16:creationId xmlns:a16="http://schemas.microsoft.com/office/drawing/2014/main" id="{064BF5F8-08CC-41D6-AFC1-75548F01162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1" y="1012"/>
              <a:ext cx="41" cy="21"/>
            </a:xfrm>
            <a:custGeom>
              <a:avLst/>
              <a:gdLst>
                <a:gd name="T0" fmla="*/ 1484 w 20"/>
                <a:gd name="T1" fmla="*/ 0 h 10"/>
                <a:gd name="T2" fmla="*/ 756 w 20"/>
                <a:gd name="T3" fmla="*/ 777 h 10"/>
                <a:gd name="T4" fmla="*/ 0 w 20"/>
                <a:gd name="T5" fmla="*/ 529 h 10"/>
                <a:gd name="T6" fmla="*/ 0 60000 65536"/>
                <a:gd name="T7" fmla="*/ 0 60000 65536"/>
                <a:gd name="T8" fmla="*/ 0 60000 65536"/>
                <a:gd name="T9" fmla="*/ 0 w 20"/>
                <a:gd name="T10" fmla="*/ 0 h 10"/>
                <a:gd name="T11" fmla="*/ 20 w 20"/>
                <a:gd name="T12" fmla="*/ 10 h 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" h="10">
                  <a:moveTo>
                    <a:pt x="20" y="0"/>
                  </a:moveTo>
                  <a:cubicBezTo>
                    <a:pt x="16" y="4"/>
                    <a:pt x="13" y="8"/>
                    <a:pt x="10" y="9"/>
                  </a:cubicBezTo>
                  <a:cubicBezTo>
                    <a:pt x="7" y="10"/>
                    <a:pt x="3" y="8"/>
                    <a:pt x="0" y="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508" name="Oval 176">
              <a:extLst>
                <a:ext uri="{FF2B5EF4-FFF2-40B4-BE49-F238E27FC236}">
                  <a16:creationId xmlns:a16="http://schemas.microsoft.com/office/drawing/2014/main" id="{BFECF8E1-EF70-4AA0-A947-1CC76F8F621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82" y="971"/>
              <a:ext cx="32" cy="32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09" name="Line 178">
              <a:extLst>
                <a:ext uri="{FF2B5EF4-FFF2-40B4-BE49-F238E27FC236}">
                  <a16:creationId xmlns:a16="http://schemas.microsoft.com/office/drawing/2014/main" id="{D1A5CBC5-94B9-4026-9ED4-36BFDC75B5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3" y="1200"/>
              <a:ext cx="21" cy="1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9463" name="Line 184">
            <a:extLst>
              <a:ext uri="{FF2B5EF4-FFF2-40B4-BE49-F238E27FC236}">
                <a16:creationId xmlns:a16="http://schemas.microsoft.com/office/drawing/2014/main" id="{033C35BE-45AB-411F-AFDB-BA9298E321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1905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9464" name="Line 185">
            <a:extLst>
              <a:ext uri="{FF2B5EF4-FFF2-40B4-BE49-F238E27FC236}">
                <a16:creationId xmlns:a16="http://schemas.microsoft.com/office/drawing/2014/main" id="{1D7CA4F0-E1B0-4AFE-86F8-F8907D2356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308350"/>
            <a:ext cx="3698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9465" name="Line 186">
            <a:extLst>
              <a:ext uri="{FF2B5EF4-FFF2-40B4-BE49-F238E27FC236}">
                <a16:creationId xmlns:a16="http://schemas.microsoft.com/office/drawing/2014/main" id="{AE6E5EB2-734F-42EE-B593-1DF4E4C2D03E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1916113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19466" name="Rectangle 188">
            <a:extLst>
              <a:ext uri="{FF2B5EF4-FFF2-40B4-BE49-F238E27FC236}">
                <a16:creationId xmlns:a16="http://schemas.microsoft.com/office/drawing/2014/main" id="{DDFC464E-F717-4C3C-807E-5ED717225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2975" y="2133600"/>
            <a:ext cx="1146175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Potential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PE</a:t>
            </a:r>
          </a:p>
        </p:txBody>
      </p:sp>
      <p:grpSp>
        <p:nvGrpSpPr>
          <p:cNvPr id="4" name="Group 218">
            <a:extLst>
              <a:ext uri="{FF2B5EF4-FFF2-40B4-BE49-F238E27FC236}">
                <a16:creationId xmlns:a16="http://schemas.microsoft.com/office/drawing/2014/main" id="{BD8EDEA6-B29D-4BC1-9A8E-C183FCD2BE2C}"/>
              </a:ext>
            </a:extLst>
          </p:cNvPr>
          <p:cNvGrpSpPr>
            <a:grpSpLocks/>
          </p:cNvGrpSpPr>
          <p:nvPr/>
        </p:nvGrpSpPr>
        <p:grpSpPr bwMode="auto">
          <a:xfrm>
            <a:off x="3289300" y="2971800"/>
            <a:ext cx="2206625" cy="942975"/>
            <a:chOff x="2072" y="1872"/>
            <a:chExt cx="1390" cy="594"/>
          </a:xfrm>
        </p:grpSpPr>
        <p:sp>
          <p:nvSpPr>
            <p:cNvPr id="19501" name="Rectangle 189">
              <a:extLst>
                <a:ext uri="{FF2B5EF4-FFF2-40B4-BE49-F238E27FC236}">
                  <a16:creationId xmlns:a16="http://schemas.microsoft.com/office/drawing/2014/main" id="{10AC6B94-9374-4293-A022-B4EB0ACF6E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" y="2064"/>
              <a:ext cx="1390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Kinetic Energy </a:t>
              </a:r>
              <a:r>
                <a:rPr lang="en-US" altLang="en-US" sz="1800"/>
                <a:t>KE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+ Heat (air friction)</a:t>
              </a:r>
            </a:p>
          </p:txBody>
        </p:sp>
        <p:sp>
          <p:nvSpPr>
            <p:cNvPr id="19502" name="Line 192">
              <a:extLst>
                <a:ext uri="{FF2B5EF4-FFF2-40B4-BE49-F238E27FC236}">
                  <a16:creationId xmlns:a16="http://schemas.microsoft.com/office/drawing/2014/main" id="{6693E527-E853-4694-AC93-0ACAF1FDA7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1872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219">
            <a:extLst>
              <a:ext uri="{FF2B5EF4-FFF2-40B4-BE49-F238E27FC236}">
                <a16:creationId xmlns:a16="http://schemas.microsoft.com/office/drawing/2014/main" id="{F4357443-AEE8-4BF9-83EC-2FA136F3C2A6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3886200"/>
            <a:ext cx="2149475" cy="942975"/>
            <a:chOff x="2076" y="2448"/>
            <a:chExt cx="1354" cy="594"/>
          </a:xfrm>
        </p:grpSpPr>
        <p:sp>
          <p:nvSpPr>
            <p:cNvPr id="19499" name="Rectangle 190">
              <a:extLst>
                <a:ext uri="{FF2B5EF4-FFF2-40B4-BE49-F238E27FC236}">
                  <a16:creationId xmlns:a16="http://schemas.microsoft.com/office/drawing/2014/main" id="{654E8575-8FDF-4FBE-870B-B36794118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" y="2640"/>
              <a:ext cx="1354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Kinetic Energy </a:t>
              </a:r>
              <a:r>
                <a:rPr lang="en-US" altLang="en-US" sz="1800"/>
                <a:t>KE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of waves</a:t>
              </a:r>
            </a:p>
          </p:txBody>
        </p:sp>
        <p:sp>
          <p:nvSpPr>
            <p:cNvPr id="19500" name="Line 193">
              <a:extLst>
                <a:ext uri="{FF2B5EF4-FFF2-40B4-BE49-F238E27FC236}">
                  <a16:creationId xmlns:a16="http://schemas.microsoft.com/office/drawing/2014/main" id="{5F56718B-D7ED-4226-BE6C-FC6EA4CE18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2448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220">
            <a:extLst>
              <a:ext uri="{FF2B5EF4-FFF2-40B4-BE49-F238E27FC236}">
                <a16:creationId xmlns:a16="http://schemas.microsoft.com/office/drawing/2014/main" id="{EC1BE122-8189-44B3-BF70-FDEC200AF7FC}"/>
              </a:ext>
            </a:extLst>
          </p:cNvPr>
          <p:cNvGrpSpPr>
            <a:grpSpLocks/>
          </p:cNvGrpSpPr>
          <p:nvPr/>
        </p:nvGrpSpPr>
        <p:grpSpPr bwMode="auto">
          <a:xfrm>
            <a:off x="3289300" y="4724400"/>
            <a:ext cx="1971675" cy="942975"/>
            <a:chOff x="2072" y="2976"/>
            <a:chExt cx="1242" cy="594"/>
          </a:xfrm>
        </p:grpSpPr>
        <p:sp>
          <p:nvSpPr>
            <p:cNvPr id="19497" name="Rectangle 191">
              <a:extLst>
                <a:ext uri="{FF2B5EF4-FFF2-40B4-BE49-F238E27FC236}">
                  <a16:creationId xmlns:a16="http://schemas.microsoft.com/office/drawing/2014/main" id="{8A6564CF-7EA0-4EBD-A1CF-97D8EDDB7A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" y="3168"/>
              <a:ext cx="1242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Heat (viscous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friction of water)</a:t>
              </a:r>
              <a:endParaRPr lang="en-US" altLang="en-US" sz="1800"/>
            </a:p>
          </p:txBody>
        </p:sp>
        <p:sp>
          <p:nvSpPr>
            <p:cNvPr id="19498" name="Line 194">
              <a:extLst>
                <a:ext uri="{FF2B5EF4-FFF2-40B4-BE49-F238E27FC236}">
                  <a16:creationId xmlns:a16="http://schemas.microsoft.com/office/drawing/2014/main" id="{9CCFE1D1-4B0F-460C-B404-2FAA6D5962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4" y="297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195">
            <a:extLst>
              <a:ext uri="{FF2B5EF4-FFF2-40B4-BE49-F238E27FC236}">
                <a16:creationId xmlns:a16="http://schemas.microsoft.com/office/drawing/2014/main" id="{54A97303-FA6A-40D5-BB02-23C0A418B2D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29400" y="1828800"/>
            <a:ext cx="2286000" cy="2374900"/>
            <a:chOff x="624" y="1496"/>
            <a:chExt cx="960" cy="997"/>
          </a:xfrm>
        </p:grpSpPr>
        <p:sp>
          <p:nvSpPr>
            <p:cNvPr id="19489" name="Rectangle 196" descr="50%">
              <a:extLst>
                <a:ext uri="{FF2B5EF4-FFF2-40B4-BE49-F238E27FC236}">
                  <a16:creationId xmlns:a16="http://schemas.microsoft.com/office/drawing/2014/main" id="{AAFC4BF2-5A7E-4B18-BC77-A9B1C149E71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24" y="2109"/>
              <a:ext cx="672" cy="384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90" name="Line 197">
              <a:extLst>
                <a:ext uri="{FF2B5EF4-FFF2-40B4-BE49-F238E27FC236}">
                  <a16:creationId xmlns:a16="http://schemas.microsoft.com/office/drawing/2014/main" id="{4BB6CCC1-DB02-4F50-A078-86BBE6EA6CF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624" y="2109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91" name="Line 198">
              <a:extLst>
                <a:ext uri="{FF2B5EF4-FFF2-40B4-BE49-F238E27FC236}">
                  <a16:creationId xmlns:a16="http://schemas.microsoft.com/office/drawing/2014/main" id="{C29ECFE6-A838-476E-8837-CBC3906D49DC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>
              <a:off x="1296" y="2109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92" name="Line 199">
              <a:extLst>
                <a:ext uri="{FF2B5EF4-FFF2-40B4-BE49-F238E27FC236}">
                  <a16:creationId xmlns:a16="http://schemas.microsoft.com/office/drawing/2014/main" id="{C69143A2-2FB1-44F1-B788-C13357602156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624" y="2493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93" name="Line 200">
              <a:extLst>
                <a:ext uri="{FF2B5EF4-FFF2-40B4-BE49-F238E27FC236}">
                  <a16:creationId xmlns:a16="http://schemas.microsoft.com/office/drawing/2014/main" id="{07B7CB7B-3D5D-4531-A110-F63C29588793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1296" y="2109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94" name="Freeform 201">
              <a:extLst>
                <a:ext uri="{FF2B5EF4-FFF2-40B4-BE49-F238E27FC236}">
                  <a16:creationId xmlns:a16="http://schemas.microsoft.com/office/drawing/2014/main" id="{6DD3F6B9-5465-4E53-9E5E-8C2856D5772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4" y="1629"/>
              <a:ext cx="192" cy="480"/>
            </a:xfrm>
            <a:custGeom>
              <a:avLst/>
              <a:gdLst>
                <a:gd name="T0" fmla="*/ 0 w 192"/>
                <a:gd name="T1" fmla="*/ 480 h 480"/>
                <a:gd name="T2" fmla="*/ 10 w 192"/>
                <a:gd name="T3" fmla="*/ 2 h 480"/>
                <a:gd name="T4" fmla="*/ 128 w 192"/>
                <a:gd name="T5" fmla="*/ 0 h 480"/>
                <a:gd name="T6" fmla="*/ 192 w 192"/>
                <a:gd name="T7" fmla="*/ 480 h 480"/>
                <a:gd name="T8" fmla="*/ 0 w 192"/>
                <a:gd name="T9" fmla="*/ 480 h 4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2"/>
                <a:gd name="T16" fmla="*/ 0 h 480"/>
                <a:gd name="T17" fmla="*/ 192 w 192"/>
                <a:gd name="T18" fmla="*/ 480 h 4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2" h="480">
                  <a:moveTo>
                    <a:pt x="0" y="480"/>
                  </a:moveTo>
                  <a:lnTo>
                    <a:pt x="10" y="2"/>
                  </a:lnTo>
                  <a:lnTo>
                    <a:pt x="128" y="0"/>
                  </a:lnTo>
                  <a:lnTo>
                    <a:pt x="192" y="480"/>
                  </a:lnTo>
                  <a:lnTo>
                    <a:pt x="0" y="480"/>
                  </a:lnTo>
                  <a:close/>
                </a:path>
              </a:pathLst>
            </a:custGeom>
            <a:solidFill>
              <a:schemeClr val="bg2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95" name="Line 202">
              <a:extLst>
                <a:ext uri="{FF2B5EF4-FFF2-40B4-BE49-F238E27FC236}">
                  <a16:creationId xmlns:a16="http://schemas.microsoft.com/office/drawing/2014/main" id="{01A34F5C-FFE7-4C59-A8C6-57B12399C3F9}"/>
                </a:ext>
              </a:extLst>
            </p:cNvPr>
            <p:cNvSpPr>
              <a:spLocks noChangeAspect="1" noChangeShapeType="1"/>
            </p:cNvSpPr>
            <p:nvPr/>
          </p:nvSpPr>
          <p:spPr bwMode="auto">
            <a:xfrm flipH="1">
              <a:off x="1248" y="1621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96" name="Freeform 203">
              <a:extLst>
                <a:ext uri="{FF2B5EF4-FFF2-40B4-BE49-F238E27FC236}">
                  <a16:creationId xmlns:a16="http://schemas.microsoft.com/office/drawing/2014/main" id="{0A7C3792-D672-4F92-9517-7508845AEA0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4" y="1496"/>
              <a:ext cx="87" cy="133"/>
            </a:xfrm>
            <a:custGeom>
              <a:avLst/>
              <a:gdLst>
                <a:gd name="T0" fmla="*/ 3 w 104"/>
                <a:gd name="T1" fmla="*/ 52 h 160"/>
                <a:gd name="T2" fmla="*/ 3 w 104"/>
                <a:gd name="T3" fmla="*/ 37 h 160"/>
                <a:gd name="T4" fmla="*/ 3 w 104"/>
                <a:gd name="T5" fmla="*/ 22 h 160"/>
                <a:gd name="T6" fmla="*/ 19 w 104"/>
                <a:gd name="T7" fmla="*/ 5 h 160"/>
                <a:gd name="T8" fmla="*/ 36 w 104"/>
                <a:gd name="T9" fmla="*/ 52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4"/>
                <a:gd name="T16" fmla="*/ 0 h 160"/>
                <a:gd name="T17" fmla="*/ 104 w 104"/>
                <a:gd name="T18" fmla="*/ 160 h 1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4" h="160">
                  <a:moveTo>
                    <a:pt x="8" y="160"/>
                  </a:moveTo>
                  <a:cubicBezTo>
                    <a:pt x="8" y="144"/>
                    <a:pt x="8" y="128"/>
                    <a:pt x="8" y="112"/>
                  </a:cubicBezTo>
                  <a:cubicBezTo>
                    <a:pt x="8" y="96"/>
                    <a:pt x="0" y="80"/>
                    <a:pt x="8" y="64"/>
                  </a:cubicBezTo>
                  <a:cubicBezTo>
                    <a:pt x="16" y="48"/>
                    <a:pt x="40" y="0"/>
                    <a:pt x="56" y="16"/>
                  </a:cubicBezTo>
                  <a:cubicBezTo>
                    <a:pt x="72" y="32"/>
                    <a:pt x="88" y="96"/>
                    <a:pt x="104" y="16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8" name="Group 204">
            <a:extLst>
              <a:ext uri="{FF2B5EF4-FFF2-40B4-BE49-F238E27FC236}">
                <a16:creationId xmlns:a16="http://schemas.microsoft.com/office/drawing/2014/main" id="{DD578C40-D0F4-4019-A11C-975083453D39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3048000"/>
            <a:ext cx="236538" cy="615950"/>
            <a:chOff x="965" y="935"/>
            <a:chExt cx="149" cy="388"/>
          </a:xfrm>
        </p:grpSpPr>
        <p:sp>
          <p:nvSpPr>
            <p:cNvPr id="19482" name="Oval 205">
              <a:extLst>
                <a:ext uri="{FF2B5EF4-FFF2-40B4-BE49-F238E27FC236}">
                  <a16:creationId xmlns:a16="http://schemas.microsoft.com/office/drawing/2014/main" id="{7DEF8F75-C163-465C-88F2-DE827BB9319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81" y="935"/>
              <a:ext cx="114" cy="114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83" name="Freeform 206">
              <a:extLst>
                <a:ext uri="{FF2B5EF4-FFF2-40B4-BE49-F238E27FC236}">
                  <a16:creationId xmlns:a16="http://schemas.microsoft.com/office/drawing/2014/main" id="{71DA93A8-A7F3-4095-B69D-C67D5A1726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30" y="1057"/>
              <a:ext cx="67" cy="265"/>
            </a:xfrm>
            <a:custGeom>
              <a:avLst/>
              <a:gdLst>
                <a:gd name="T0" fmla="*/ 479 w 33"/>
                <a:gd name="T1" fmla="*/ 0 h 130"/>
                <a:gd name="T2" fmla="*/ 1204 w 33"/>
                <a:gd name="T3" fmla="*/ 1229 h 130"/>
                <a:gd name="T4" fmla="*/ 1900 w 33"/>
                <a:gd name="T5" fmla="*/ 2577 h 130"/>
                <a:gd name="T6" fmla="*/ 2040 w 33"/>
                <a:gd name="T7" fmla="*/ 5522 h 130"/>
                <a:gd name="T8" fmla="*/ 0 w 33"/>
                <a:gd name="T9" fmla="*/ 9324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3"/>
                <a:gd name="T16" fmla="*/ 0 h 130"/>
                <a:gd name="T17" fmla="*/ 33 w 33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3" h="130">
                  <a:moveTo>
                    <a:pt x="7" y="0"/>
                  </a:moveTo>
                  <a:cubicBezTo>
                    <a:pt x="10" y="5"/>
                    <a:pt x="14" y="11"/>
                    <a:pt x="17" y="17"/>
                  </a:cubicBezTo>
                  <a:cubicBezTo>
                    <a:pt x="20" y="23"/>
                    <a:pt x="25" y="26"/>
                    <a:pt x="27" y="36"/>
                  </a:cubicBezTo>
                  <a:cubicBezTo>
                    <a:pt x="29" y="46"/>
                    <a:pt x="33" y="61"/>
                    <a:pt x="29" y="77"/>
                  </a:cubicBezTo>
                  <a:cubicBezTo>
                    <a:pt x="25" y="93"/>
                    <a:pt x="12" y="111"/>
                    <a:pt x="0" y="13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4" name="Freeform 207">
              <a:extLst>
                <a:ext uri="{FF2B5EF4-FFF2-40B4-BE49-F238E27FC236}">
                  <a16:creationId xmlns:a16="http://schemas.microsoft.com/office/drawing/2014/main" id="{C47D11FA-53F9-4BC3-BDF7-DD239D61071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69" y="1102"/>
              <a:ext cx="104" cy="55"/>
            </a:xfrm>
            <a:custGeom>
              <a:avLst/>
              <a:gdLst>
                <a:gd name="T0" fmla="*/ 3664 w 51"/>
                <a:gd name="T1" fmla="*/ 0 h 8"/>
                <a:gd name="T2" fmla="*/ 2441 w 51"/>
                <a:gd name="T3" fmla="*/ 737296 h 8"/>
                <a:gd name="T4" fmla="*/ 0 w 51"/>
                <a:gd name="T5" fmla="*/ 737296 h 8"/>
                <a:gd name="T6" fmla="*/ 0 60000 65536"/>
                <a:gd name="T7" fmla="*/ 0 60000 65536"/>
                <a:gd name="T8" fmla="*/ 0 60000 65536"/>
                <a:gd name="T9" fmla="*/ 0 w 51"/>
                <a:gd name="T10" fmla="*/ 0 h 8"/>
                <a:gd name="T11" fmla="*/ 51 w 51"/>
                <a:gd name="T12" fmla="*/ 8 h 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1" h="8">
                  <a:moveTo>
                    <a:pt x="51" y="0"/>
                  </a:moveTo>
                  <a:cubicBezTo>
                    <a:pt x="46" y="3"/>
                    <a:pt x="42" y="6"/>
                    <a:pt x="34" y="7"/>
                  </a:cubicBezTo>
                  <a:cubicBezTo>
                    <a:pt x="26" y="8"/>
                    <a:pt x="13" y="7"/>
                    <a:pt x="0" y="7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5" name="Freeform 208">
              <a:extLst>
                <a:ext uri="{FF2B5EF4-FFF2-40B4-BE49-F238E27FC236}">
                  <a16:creationId xmlns:a16="http://schemas.microsoft.com/office/drawing/2014/main" id="{4B13655E-ECAF-4418-9EF9-6A882DCC480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65" y="1069"/>
              <a:ext cx="112" cy="31"/>
            </a:xfrm>
            <a:custGeom>
              <a:avLst/>
              <a:gdLst>
                <a:gd name="T0" fmla="*/ 3918 w 55"/>
                <a:gd name="T1" fmla="*/ 944 h 15"/>
                <a:gd name="T2" fmla="*/ 1857 w 55"/>
                <a:gd name="T3" fmla="*/ 1025 h 15"/>
                <a:gd name="T4" fmla="*/ 0 w 55"/>
                <a:gd name="T5" fmla="*/ 0 h 15"/>
                <a:gd name="T6" fmla="*/ 0 60000 65536"/>
                <a:gd name="T7" fmla="*/ 0 60000 65536"/>
                <a:gd name="T8" fmla="*/ 0 60000 65536"/>
                <a:gd name="T9" fmla="*/ 0 w 55"/>
                <a:gd name="T10" fmla="*/ 0 h 15"/>
                <a:gd name="T11" fmla="*/ 55 w 55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5" h="15">
                  <a:moveTo>
                    <a:pt x="55" y="12"/>
                  </a:moveTo>
                  <a:cubicBezTo>
                    <a:pt x="45" y="13"/>
                    <a:pt x="35" y="15"/>
                    <a:pt x="26" y="13"/>
                  </a:cubicBezTo>
                  <a:cubicBezTo>
                    <a:pt x="17" y="11"/>
                    <a:pt x="8" y="5"/>
                    <a:pt x="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6" name="Freeform 209">
              <a:extLst>
                <a:ext uri="{FF2B5EF4-FFF2-40B4-BE49-F238E27FC236}">
                  <a16:creationId xmlns:a16="http://schemas.microsoft.com/office/drawing/2014/main" id="{0E97A976-7180-4C38-A47E-AD336DCC306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1" y="1012"/>
              <a:ext cx="41" cy="21"/>
            </a:xfrm>
            <a:custGeom>
              <a:avLst/>
              <a:gdLst>
                <a:gd name="T0" fmla="*/ 1484 w 20"/>
                <a:gd name="T1" fmla="*/ 0 h 10"/>
                <a:gd name="T2" fmla="*/ 756 w 20"/>
                <a:gd name="T3" fmla="*/ 777 h 10"/>
                <a:gd name="T4" fmla="*/ 0 w 20"/>
                <a:gd name="T5" fmla="*/ 529 h 10"/>
                <a:gd name="T6" fmla="*/ 0 60000 65536"/>
                <a:gd name="T7" fmla="*/ 0 60000 65536"/>
                <a:gd name="T8" fmla="*/ 0 60000 65536"/>
                <a:gd name="T9" fmla="*/ 0 w 20"/>
                <a:gd name="T10" fmla="*/ 0 h 10"/>
                <a:gd name="T11" fmla="*/ 20 w 20"/>
                <a:gd name="T12" fmla="*/ 10 h 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" h="10">
                  <a:moveTo>
                    <a:pt x="20" y="0"/>
                  </a:moveTo>
                  <a:cubicBezTo>
                    <a:pt x="16" y="4"/>
                    <a:pt x="13" y="8"/>
                    <a:pt x="10" y="9"/>
                  </a:cubicBezTo>
                  <a:cubicBezTo>
                    <a:pt x="7" y="10"/>
                    <a:pt x="3" y="8"/>
                    <a:pt x="0" y="6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19487" name="Oval 210">
              <a:extLst>
                <a:ext uri="{FF2B5EF4-FFF2-40B4-BE49-F238E27FC236}">
                  <a16:creationId xmlns:a16="http://schemas.microsoft.com/office/drawing/2014/main" id="{8201CAAF-77CE-4BD7-B29F-9B0755C6922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982" y="971"/>
              <a:ext cx="32" cy="32"/>
            </a:xfrm>
            <a:prstGeom prst="ellips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88" name="Line 211">
              <a:extLst>
                <a:ext uri="{FF2B5EF4-FFF2-40B4-BE49-F238E27FC236}">
                  <a16:creationId xmlns:a16="http://schemas.microsoft.com/office/drawing/2014/main" id="{EB8B9F02-D6C7-40D3-A07A-10CABF4BF3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3" y="1200"/>
              <a:ext cx="21" cy="1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6053" name="Line 213">
            <a:extLst>
              <a:ext uri="{FF2B5EF4-FFF2-40B4-BE49-F238E27FC236}">
                <a16:creationId xmlns:a16="http://schemas.microsoft.com/office/drawing/2014/main" id="{A2D062E0-E312-4D37-9B3E-0355927CF1F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839200" y="2362200"/>
            <a:ext cx="228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6055" name="Rectangle 215">
            <a:extLst>
              <a:ext uri="{FF2B5EF4-FFF2-40B4-BE49-F238E27FC236}">
                <a16:creationId xmlns:a16="http://schemas.microsoft.com/office/drawing/2014/main" id="{0C4687FD-0CE9-4B9B-AB31-CC6645F24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3150" y="3581400"/>
            <a:ext cx="9048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endParaRPr lang="en-US" altLang="en-US" sz="1800"/>
          </a:p>
        </p:txBody>
      </p:sp>
      <p:grpSp>
        <p:nvGrpSpPr>
          <p:cNvPr id="9" name="Group 217">
            <a:extLst>
              <a:ext uri="{FF2B5EF4-FFF2-40B4-BE49-F238E27FC236}">
                <a16:creationId xmlns:a16="http://schemas.microsoft.com/office/drawing/2014/main" id="{A061C7A7-91C4-475E-A4E6-97FA44A92C04}"/>
              </a:ext>
            </a:extLst>
          </p:cNvPr>
          <p:cNvGrpSpPr>
            <a:grpSpLocks/>
          </p:cNvGrpSpPr>
          <p:nvPr/>
        </p:nvGrpSpPr>
        <p:grpSpPr bwMode="auto">
          <a:xfrm>
            <a:off x="4784725" y="2257425"/>
            <a:ext cx="2124075" cy="942975"/>
            <a:chOff x="3014" y="1422"/>
            <a:chExt cx="1338" cy="594"/>
          </a:xfrm>
        </p:grpSpPr>
        <p:sp>
          <p:nvSpPr>
            <p:cNvPr id="19480" name="AutoShape 212">
              <a:extLst>
                <a:ext uri="{FF2B5EF4-FFF2-40B4-BE49-F238E27FC236}">
                  <a16:creationId xmlns:a16="http://schemas.microsoft.com/office/drawing/2014/main" id="{45046FCE-A295-4F39-8182-A787C6573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728"/>
              <a:ext cx="576" cy="288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CCC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81" name="Rectangle 216">
              <a:extLst>
                <a:ext uri="{FF2B5EF4-FFF2-40B4-BE49-F238E27FC236}">
                  <a16:creationId xmlns:a16="http://schemas.microsoft.com/office/drawing/2014/main" id="{C9841F41-5572-4046-8A04-C749B79E90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4" y="1422"/>
              <a:ext cx="1338" cy="4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To come back 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To the initial state</a:t>
              </a:r>
            </a:p>
          </p:txBody>
        </p:sp>
      </p:grpSp>
      <p:sp>
        <p:nvSpPr>
          <p:cNvPr id="36061" name="Rectangle 221">
            <a:extLst>
              <a:ext uri="{FF2B5EF4-FFF2-40B4-BE49-F238E27FC236}">
                <a16:creationId xmlns:a16="http://schemas.microsoft.com/office/drawing/2014/main" id="{D08D5F97-221F-4B49-9617-40B752FC2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500563"/>
            <a:ext cx="18065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Final Balance :</a:t>
            </a:r>
          </a:p>
        </p:txBody>
      </p:sp>
      <p:sp>
        <p:nvSpPr>
          <p:cNvPr id="36062" name="Rectangle 222">
            <a:extLst>
              <a:ext uri="{FF2B5EF4-FFF2-40B4-BE49-F238E27FC236}">
                <a16:creationId xmlns:a16="http://schemas.microsoft.com/office/drawing/2014/main" id="{68A4B20E-652D-4A31-9AC9-37DEB1DDA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953000"/>
            <a:ext cx="3581400" cy="1200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System: restored initial state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Environment: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  -  Gained heat,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  -  Lost work</a:t>
            </a:r>
          </a:p>
        </p:txBody>
      </p:sp>
      <p:grpSp>
        <p:nvGrpSpPr>
          <p:cNvPr id="10" name="Group 232">
            <a:extLst>
              <a:ext uri="{FF2B5EF4-FFF2-40B4-BE49-F238E27FC236}">
                <a16:creationId xmlns:a16="http://schemas.microsoft.com/office/drawing/2014/main" id="{29246105-B1ED-43B4-8DEF-92DAE3395E46}"/>
              </a:ext>
            </a:extLst>
          </p:cNvPr>
          <p:cNvGrpSpPr>
            <a:grpSpLocks/>
          </p:cNvGrpSpPr>
          <p:nvPr/>
        </p:nvGrpSpPr>
        <p:grpSpPr bwMode="auto">
          <a:xfrm>
            <a:off x="7696200" y="5715000"/>
            <a:ext cx="2008188" cy="336550"/>
            <a:chOff x="576" y="3638"/>
            <a:chExt cx="1265" cy="212"/>
          </a:xfrm>
        </p:grpSpPr>
        <p:sp>
          <p:nvSpPr>
            <p:cNvPr id="19478" name="AutoShape 230">
              <a:extLst>
                <a:ext uri="{FF2B5EF4-FFF2-40B4-BE49-F238E27FC236}">
                  <a16:creationId xmlns:a16="http://schemas.microsoft.com/office/drawing/2014/main" id="{1E09F810-10E2-460E-981E-2E30C1B0EA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696"/>
              <a:ext cx="288" cy="14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bg2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79" name="Text Box 231">
              <a:extLst>
                <a:ext uri="{FF2B5EF4-FFF2-40B4-BE49-F238E27FC236}">
                  <a16:creationId xmlns:a16="http://schemas.microsoft.com/office/drawing/2014/main" id="{F1D0ABD5-CA2C-425E-85F6-387A14112E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1" y="3638"/>
              <a:ext cx="89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Irreversible</a:t>
              </a: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4595E-7 -0.00023 C -0.00609 -0.00139 -0.01202 -0.00185 -0.01955 -0.00023 C -0.02708 0.00208 -0.03797 0.0044 -0.04534 0.01342 C -0.05271 0.02222 -0.0596 0.04259 -0.06376 0.05324 C -0.06793 0.06365 -0.06761 0.06296 -0.07033 0.07731 C -0.07289 0.0912 -0.07754 0.12199 -0.07994 0.13634 C -0.08235 0.15092 -0.08347 0.1574 -0.08427 0.16435 " pathEditMode="relative" rAng="0" ptsTypes="aaaaaaA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0" y="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27 0.16435 L -0.08427 0.22107 " pathEditMode="relative" ptsTypes="AA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360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2531E-7 -1.85185E-6 L 0.02996 -1.85185E-6 L 0.04614 -0.00833 L 0.06312 -0.04444 L 0.08507 -0.05602 L 0.11038 -0.06111 L 0.10926 -0.06111 L 0.13457 -0.06435 L 0.1373 -0.09329 L 0.13377 -0.12824 L 0.12464 -0.18657 L 0.10926 -0.22592 L 0.09196 -0.22268 L 0.07578 -0.22106 " pathEditMode="relative" rAng="0" ptsTypes="AAAAAAAAAAAAAA">
                                      <p:cBhvr>
                                        <p:cTn id="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00" y="-1130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36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6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6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6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55" grpId="0"/>
      <p:bldP spid="36061" grpId="0" animBg="1"/>
      <p:bldP spid="360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AA8667EA-B493-4DBA-A4BB-BFF69E9CC0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273050"/>
            <a:ext cx="57054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Sources of irreversibility – 2</a:t>
            </a:r>
          </a:p>
        </p:txBody>
      </p:sp>
      <p:grpSp>
        <p:nvGrpSpPr>
          <p:cNvPr id="2" name="Group 95">
            <a:extLst>
              <a:ext uri="{FF2B5EF4-FFF2-40B4-BE49-F238E27FC236}">
                <a16:creationId xmlns:a16="http://schemas.microsoft.com/office/drawing/2014/main" id="{8BF07C2E-C974-42A4-A7DA-FA7889158B41}"/>
              </a:ext>
            </a:extLst>
          </p:cNvPr>
          <p:cNvGrpSpPr>
            <a:grpSpLocks/>
          </p:cNvGrpSpPr>
          <p:nvPr/>
        </p:nvGrpSpPr>
        <p:grpSpPr bwMode="auto">
          <a:xfrm>
            <a:off x="7148513" y="1074738"/>
            <a:ext cx="2555875" cy="2066925"/>
            <a:chOff x="4503" y="2429"/>
            <a:chExt cx="1610" cy="1302"/>
          </a:xfrm>
        </p:grpSpPr>
        <p:sp>
          <p:nvSpPr>
            <p:cNvPr id="21591" name="Rectangle 96">
              <a:extLst>
                <a:ext uri="{FF2B5EF4-FFF2-40B4-BE49-F238E27FC236}">
                  <a16:creationId xmlns:a16="http://schemas.microsoft.com/office/drawing/2014/main" id="{FDB14B30-2E1B-4392-B334-28BE027B7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3" y="2429"/>
              <a:ext cx="1157" cy="1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u="sng">
                  <a:latin typeface="Arial" panose="020B0604020202020204" pitchFamily="34" charset="0"/>
                  <a:cs typeface="Arial" panose="020B0604020202020204" pitchFamily="34" charset="0"/>
                </a:rPr>
                <a:t>Process 1 2 1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u="sng">
                  <a:latin typeface="Arial" panose="020B0604020202020204" pitchFamily="34" charset="0"/>
                  <a:cs typeface="Arial" panose="020B0604020202020204" pitchFamily="34" charset="0"/>
                </a:rPr>
                <a:t>System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altLang="en-US" sz="1800" i="0" u="sng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en-US" altLang="en-US" sz="1800"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r>
                <a:rPr lang="en-US" altLang="en-US" sz="1800"/>
                <a:t>U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= 0  ok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u="sng">
                  <a:latin typeface="Arial" panose="020B0604020202020204" pitchFamily="34" charset="0"/>
                  <a:cs typeface="Arial" panose="020B0604020202020204" pitchFamily="34" charset="0"/>
                </a:rPr>
                <a:t>Neighborhood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   W</a:t>
              </a:r>
              <a:r>
                <a:rPr lang="en-US" altLang="en-US" sz="1800" baseline="-25000"/>
                <a:t>21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 &gt; 0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  Q</a:t>
              </a:r>
              <a:r>
                <a:rPr lang="en-US" altLang="en-US" sz="1800" baseline="-25000"/>
                <a:t>12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altLang="en-US" sz="1800"/>
                <a:t>Q</a:t>
              </a:r>
              <a:r>
                <a:rPr lang="en-US" altLang="en-US" sz="1800" baseline="-25000"/>
                <a:t>21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&gt; 0</a:t>
              </a:r>
            </a:p>
          </p:txBody>
        </p:sp>
        <p:sp>
          <p:nvSpPr>
            <p:cNvPr id="21592" name="Rectangle 97">
              <a:extLst>
                <a:ext uri="{FF2B5EF4-FFF2-40B4-BE49-F238E27FC236}">
                  <a16:creationId xmlns:a16="http://schemas.microsoft.com/office/drawing/2014/main" id="{22182076-9CDC-4CA5-A4BD-A08E74A12B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5" y="3502"/>
              <a:ext cx="117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IRREVERSIBLE</a:t>
              </a:r>
            </a:p>
          </p:txBody>
        </p:sp>
        <p:sp>
          <p:nvSpPr>
            <p:cNvPr id="21593" name="AutoShape 98">
              <a:extLst>
                <a:ext uri="{FF2B5EF4-FFF2-40B4-BE49-F238E27FC236}">
                  <a16:creationId xmlns:a16="http://schemas.microsoft.com/office/drawing/2014/main" id="{D602E88B-B06C-4576-B1EB-65EF9C7B0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2" y="3568"/>
              <a:ext cx="328" cy="88"/>
            </a:xfrm>
            <a:prstGeom prst="rightArrow">
              <a:avLst>
                <a:gd name="adj1" fmla="val 50000"/>
                <a:gd name="adj2" fmla="val 186381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" name="Group 99">
            <a:extLst>
              <a:ext uri="{FF2B5EF4-FFF2-40B4-BE49-F238E27FC236}">
                <a16:creationId xmlns:a16="http://schemas.microsoft.com/office/drawing/2014/main" id="{ECC41C6A-8F05-40BA-9E03-9F7DC5157A60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990600"/>
            <a:ext cx="2319338" cy="1744663"/>
            <a:chOff x="48" y="2376"/>
            <a:chExt cx="1461" cy="1099"/>
          </a:xfrm>
        </p:grpSpPr>
        <p:sp>
          <p:nvSpPr>
            <p:cNvPr id="21582" name="Rectangle 100">
              <a:extLst>
                <a:ext uri="{FF2B5EF4-FFF2-40B4-BE49-F238E27FC236}">
                  <a16:creationId xmlns:a16="http://schemas.microsoft.com/office/drawing/2014/main" id="{F9E1D2A7-5081-4610-8DE8-4E67B9C935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" y="2376"/>
              <a:ext cx="1314" cy="2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i="0">
                  <a:solidFill>
                    <a:schemeClr val="tx1"/>
                  </a:solidFill>
                </a:rPr>
                <a:t>B – Heat Transfer</a:t>
              </a:r>
            </a:p>
          </p:txBody>
        </p:sp>
        <p:grpSp>
          <p:nvGrpSpPr>
            <p:cNvPr id="21583" name="Group 101">
              <a:extLst>
                <a:ext uri="{FF2B5EF4-FFF2-40B4-BE49-F238E27FC236}">
                  <a16:creationId xmlns:a16="http://schemas.microsoft.com/office/drawing/2014/main" id="{5E9BC19A-4136-4A6E-A4DA-F908020FAF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2736"/>
              <a:ext cx="1022" cy="739"/>
              <a:chOff x="48" y="2736"/>
              <a:chExt cx="1022" cy="739"/>
            </a:xfrm>
          </p:grpSpPr>
          <p:sp>
            <p:nvSpPr>
              <p:cNvPr id="21584" name="Rectangle 102">
                <a:extLst>
                  <a:ext uri="{FF2B5EF4-FFF2-40B4-BE49-F238E27FC236}">
                    <a16:creationId xmlns:a16="http://schemas.microsoft.com/office/drawing/2014/main" id="{7418E0AF-1915-43C0-ADAF-C234C06EF2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4" y="3246"/>
                <a:ext cx="58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>
                    <a:latin typeface="Arial" panose="020B0604020202020204" pitchFamily="34" charset="0"/>
                  </a:rPr>
                  <a:t>State 1</a:t>
                </a:r>
              </a:p>
            </p:txBody>
          </p:sp>
          <p:sp>
            <p:nvSpPr>
              <p:cNvPr id="21585" name="Rectangle 103">
                <a:extLst>
                  <a:ext uri="{FF2B5EF4-FFF2-40B4-BE49-F238E27FC236}">
                    <a16:creationId xmlns:a16="http://schemas.microsoft.com/office/drawing/2014/main" id="{4D1676A0-2619-4001-804B-67F2F1B05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736"/>
                <a:ext cx="314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>
                    <a:latin typeface="Arial" panose="020B0604020202020204" pitchFamily="34" charset="0"/>
                    <a:cs typeface="Arial" panose="020B0604020202020204" pitchFamily="34" charset="0"/>
                  </a:rPr>
                  <a:t>Ice</a:t>
                </a:r>
              </a:p>
            </p:txBody>
          </p:sp>
          <p:grpSp>
            <p:nvGrpSpPr>
              <p:cNvPr id="21586" name="Group 104">
                <a:extLst>
                  <a:ext uri="{FF2B5EF4-FFF2-40B4-BE49-F238E27FC236}">
                    <a16:creationId xmlns:a16="http://schemas.microsoft.com/office/drawing/2014/main" id="{A6511A4A-8C1A-4F31-B1DA-3EA9BBB5FC2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85" y="2786"/>
                <a:ext cx="432" cy="480"/>
                <a:chOff x="3360" y="3024"/>
                <a:chExt cx="432" cy="480"/>
              </a:xfrm>
            </p:grpSpPr>
            <p:sp>
              <p:nvSpPr>
                <p:cNvPr id="811113" name="AutoShape 105">
                  <a:extLst>
                    <a:ext uri="{FF2B5EF4-FFF2-40B4-BE49-F238E27FC236}">
                      <a16:creationId xmlns:a16="http://schemas.microsoft.com/office/drawing/2014/main" id="{C9F48108-7447-4E32-9F94-2A8F0AB3CB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0" y="3024"/>
                  <a:ext cx="432" cy="480"/>
                </a:xfrm>
                <a:prstGeom prst="can">
                  <a:avLst>
                    <a:gd name="adj" fmla="val 33102"/>
                  </a:avLst>
                </a:prstGeom>
                <a:gradFill rotWithShape="0">
                  <a:gsLst>
                    <a:gs pos="0">
                      <a:schemeClr val="folHlink">
                        <a:gamma/>
                        <a:shade val="46275"/>
                        <a:invGamma/>
                      </a:schemeClr>
                    </a:gs>
                    <a:gs pos="50000">
                      <a:schemeClr val="folHlink"/>
                    </a:gs>
                    <a:gs pos="100000">
                      <a:schemeClr val="folHlink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defRPr/>
                  </a:pPr>
                  <a:endParaRPr lang="en-US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1589" name="AutoShape 106">
                  <a:extLst>
                    <a:ext uri="{FF2B5EF4-FFF2-40B4-BE49-F238E27FC236}">
                      <a16:creationId xmlns:a16="http://schemas.microsoft.com/office/drawing/2014/main" id="{6E09ACDF-F8CB-4865-BFFC-28CF8565DC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56" y="3216"/>
                  <a:ext cx="240" cy="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0000FF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590" name="Oval 107">
                  <a:extLst>
                    <a:ext uri="{FF2B5EF4-FFF2-40B4-BE49-F238E27FC236}">
                      <a16:creationId xmlns:a16="http://schemas.microsoft.com/office/drawing/2014/main" id="{7B255DBE-F6E8-47A2-AB03-BD0D7D4E47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0" y="3360"/>
                  <a:ext cx="432" cy="144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1587" name="Line 108">
                <a:extLst>
                  <a:ext uri="{FF2B5EF4-FFF2-40B4-BE49-F238E27FC236}">
                    <a16:creationId xmlns:a16="http://schemas.microsoft.com/office/drawing/2014/main" id="{7EF26EAB-AC99-44CA-93A6-12C7CC77E13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" y="2942"/>
                <a:ext cx="432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" name="Group 109">
            <a:extLst>
              <a:ext uri="{FF2B5EF4-FFF2-40B4-BE49-F238E27FC236}">
                <a16:creationId xmlns:a16="http://schemas.microsoft.com/office/drawing/2014/main" id="{48EE7AB1-A5C8-4C19-A6DF-0FD8F0ADC378}"/>
              </a:ext>
            </a:extLst>
          </p:cNvPr>
          <p:cNvGrpSpPr>
            <a:grpSpLocks/>
          </p:cNvGrpSpPr>
          <p:nvPr/>
        </p:nvGrpSpPr>
        <p:grpSpPr bwMode="auto">
          <a:xfrm>
            <a:off x="3667125" y="1638300"/>
            <a:ext cx="2451100" cy="1371600"/>
            <a:chOff x="2310" y="2784"/>
            <a:chExt cx="1544" cy="864"/>
          </a:xfrm>
        </p:grpSpPr>
        <p:sp>
          <p:nvSpPr>
            <p:cNvPr id="21574" name="Rectangle 110">
              <a:extLst>
                <a:ext uri="{FF2B5EF4-FFF2-40B4-BE49-F238E27FC236}">
                  <a16:creationId xmlns:a16="http://schemas.microsoft.com/office/drawing/2014/main" id="{C25D2999-C123-482E-8417-CA94F967E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8" y="3239"/>
              <a:ext cx="5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State 1</a:t>
              </a:r>
            </a:p>
          </p:txBody>
        </p:sp>
        <p:grpSp>
          <p:nvGrpSpPr>
            <p:cNvPr id="21575" name="Group 111">
              <a:extLst>
                <a:ext uri="{FF2B5EF4-FFF2-40B4-BE49-F238E27FC236}">
                  <a16:creationId xmlns:a16="http://schemas.microsoft.com/office/drawing/2014/main" id="{71950000-6BD7-40EE-A94A-8253CEAB4D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10" y="2784"/>
              <a:ext cx="1450" cy="864"/>
              <a:chOff x="2308" y="2784"/>
              <a:chExt cx="1450" cy="864"/>
            </a:xfrm>
          </p:grpSpPr>
          <p:sp>
            <p:nvSpPr>
              <p:cNvPr id="21576" name="Rectangle 112">
                <a:extLst>
                  <a:ext uri="{FF2B5EF4-FFF2-40B4-BE49-F238E27FC236}">
                    <a16:creationId xmlns:a16="http://schemas.microsoft.com/office/drawing/2014/main" id="{38563C56-1078-4C02-BA75-A1A4AD3C8F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08" y="3419"/>
                <a:ext cx="145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i="0">
                    <a:latin typeface="Arial" panose="020B0604020202020204" pitchFamily="34" charset="0"/>
                    <a:cs typeface="Arial" panose="020B0604020202020204" pitchFamily="34" charset="0"/>
                  </a:rPr>
                  <a:t>Put in a refrigerator</a:t>
                </a:r>
              </a:p>
            </p:txBody>
          </p:sp>
          <p:sp>
            <p:nvSpPr>
              <p:cNvPr id="21577" name="Line 113">
                <a:extLst>
                  <a:ext uri="{FF2B5EF4-FFF2-40B4-BE49-F238E27FC236}">
                    <a16:creationId xmlns:a16="http://schemas.microsoft.com/office/drawing/2014/main" id="{BA78B582-835C-48F4-B989-F93D6B446E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4" y="3433"/>
                <a:ext cx="124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578" name="Group 114">
                <a:extLst>
                  <a:ext uri="{FF2B5EF4-FFF2-40B4-BE49-F238E27FC236}">
                    <a16:creationId xmlns:a16="http://schemas.microsoft.com/office/drawing/2014/main" id="{0CA50704-508A-4A99-AEC7-D413C02C99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15" y="2784"/>
                <a:ext cx="432" cy="480"/>
                <a:chOff x="3360" y="3024"/>
                <a:chExt cx="432" cy="480"/>
              </a:xfrm>
            </p:grpSpPr>
            <p:sp>
              <p:nvSpPr>
                <p:cNvPr id="811123" name="AutoShape 115">
                  <a:extLst>
                    <a:ext uri="{FF2B5EF4-FFF2-40B4-BE49-F238E27FC236}">
                      <a16:creationId xmlns:a16="http://schemas.microsoft.com/office/drawing/2014/main" id="{C4AC1736-6F40-40C7-B5B9-1242C51DCF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0" y="3024"/>
                  <a:ext cx="432" cy="480"/>
                </a:xfrm>
                <a:prstGeom prst="can">
                  <a:avLst>
                    <a:gd name="adj" fmla="val 33102"/>
                  </a:avLst>
                </a:prstGeom>
                <a:gradFill rotWithShape="0">
                  <a:gsLst>
                    <a:gs pos="0">
                      <a:schemeClr val="folHlink">
                        <a:gamma/>
                        <a:shade val="46275"/>
                        <a:invGamma/>
                      </a:schemeClr>
                    </a:gs>
                    <a:gs pos="50000">
                      <a:schemeClr val="folHlink"/>
                    </a:gs>
                    <a:gs pos="100000">
                      <a:schemeClr val="folHlink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defRPr/>
                  </a:pPr>
                  <a:endParaRPr lang="en-US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1580" name="AutoShape 116">
                  <a:extLst>
                    <a:ext uri="{FF2B5EF4-FFF2-40B4-BE49-F238E27FC236}">
                      <a16:creationId xmlns:a16="http://schemas.microsoft.com/office/drawing/2014/main" id="{5FFCAD16-B42E-443B-81AA-C21D2B5611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56" y="3216"/>
                  <a:ext cx="240" cy="240"/>
                </a:xfrm>
                <a:prstGeom prst="cube">
                  <a:avLst>
                    <a:gd name="adj" fmla="val 25000"/>
                  </a:avLst>
                </a:prstGeom>
                <a:solidFill>
                  <a:srgbClr val="0000FF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1581" name="Oval 117">
                  <a:extLst>
                    <a:ext uri="{FF2B5EF4-FFF2-40B4-BE49-F238E27FC236}">
                      <a16:creationId xmlns:a16="http://schemas.microsoft.com/office/drawing/2014/main" id="{75519C17-EE54-442E-A5D5-1168862E54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60" y="3360"/>
                  <a:ext cx="432" cy="144"/>
                </a:xfrm>
                <a:prstGeom prst="ellipse">
                  <a:avLst/>
                </a:prstGeom>
                <a:noFill/>
                <a:ln w="1270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9" name="Group 118">
            <a:extLst>
              <a:ext uri="{FF2B5EF4-FFF2-40B4-BE49-F238E27FC236}">
                <a16:creationId xmlns:a16="http://schemas.microsoft.com/office/drawing/2014/main" id="{BE7AD764-4931-4E98-B707-9660EF364231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1562100"/>
            <a:ext cx="2903538" cy="1447800"/>
            <a:chOff x="672" y="2736"/>
            <a:chExt cx="1829" cy="912"/>
          </a:xfrm>
        </p:grpSpPr>
        <p:sp>
          <p:nvSpPr>
            <p:cNvPr id="21567" name="Rectangle 119">
              <a:extLst>
                <a:ext uri="{FF2B5EF4-FFF2-40B4-BE49-F238E27FC236}">
                  <a16:creationId xmlns:a16="http://schemas.microsoft.com/office/drawing/2014/main" id="{C4ECB131-D8DC-40A6-85A0-1FC449690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5" y="3247"/>
              <a:ext cx="5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State 2</a:t>
              </a:r>
            </a:p>
          </p:txBody>
        </p:sp>
        <p:sp>
          <p:nvSpPr>
            <p:cNvPr id="21568" name="Rectangle 120">
              <a:extLst>
                <a:ext uri="{FF2B5EF4-FFF2-40B4-BE49-F238E27FC236}">
                  <a16:creationId xmlns:a16="http://schemas.microsoft.com/office/drawing/2014/main" id="{326D5F3B-A02E-4145-A260-B591CCDCFF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7" y="2736"/>
              <a:ext cx="51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Water</a:t>
              </a:r>
            </a:p>
          </p:txBody>
        </p:sp>
        <p:sp>
          <p:nvSpPr>
            <p:cNvPr id="811129" name="AutoShape 121">
              <a:extLst>
                <a:ext uri="{FF2B5EF4-FFF2-40B4-BE49-F238E27FC236}">
                  <a16:creationId xmlns:a16="http://schemas.microsoft.com/office/drawing/2014/main" id="{69AAFF00-8558-400C-9000-6AD710972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786"/>
              <a:ext cx="432" cy="480"/>
            </a:xfrm>
            <a:prstGeom prst="can">
              <a:avLst>
                <a:gd name="adj" fmla="val 33102"/>
              </a:avLst>
            </a:pr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570" name="AutoShape 122">
              <a:extLst>
                <a:ext uri="{FF2B5EF4-FFF2-40B4-BE49-F238E27FC236}">
                  <a16:creationId xmlns:a16="http://schemas.microsoft.com/office/drawing/2014/main" id="{6879AA03-6933-41EE-BC8E-B65292326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3026"/>
              <a:ext cx="432" cy="240"/>
            </a:xfrm>
            <a:prstGeom prst="can">
              <a:avLst>
                <a:gd name="adj" fmla="val 50000"/>
              </a:avLst>
            </a:prstGeom>
            <a:solidFill>
              <a:srgbClr val="0000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71" name="Line 123">
              <a:extLst>
                <a:ext uri="{FF2B5EF4-FFF2-40B4-BE49-F238E27FC236}">
                  <a16:creationId xmlns:a16="http://schemas.microsoft.com/office/drawing/2014/main" id="{F314105F-D7DD-404E-A654-E9D8722F51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2930"/>
              <a:ext cx="432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2" name="Rectangle 124">
              <a:extLst>
                <a:ext uri="{FF2B5EF4-FFF2-40B4-BE49-F238E27FC236}">
                  <a16:creationId xmlns:a16="http://schemas.microsoft.com/office/drawing/2014/main" id="{CE2BA544-C930-4AD1-ABBF-2F0FA6026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419"/>
              <a:ext cx="136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Left to ambient air</a:t>
              </a:r>
            </a:p>
          </p:txBody>
        </p:sp>
        <p:sp>
          <p:nvSpPr>
            <p:cNvPr id="21573" name="Line 125">
              <a:extLst>
                <a:ext uri="{FF2B5EF4-FFF2-40B4-BE49-F238E27FC236}">
                  <a16:creationId xmlns:a16="http://schemas.microsoft.com/office/drawing/2014/main" id="{B04E6038-1E06-418A-B4FD-EB22753ED2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5" y="3433"/>
              <a:ext cx="12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26">
            <a:extLst>
              <a:ext uri="{FF2B5EF4-FFF2-40B4-BE49-F238E27FC236}">
                <a16:creationId xmlns:a16="http://schemas.microsoft.com/office/drawing/2014/main" id="{D4ED1FFB-DFB5-413E-AADC-1B804BF36F8A}"/>
              </a:ext>
            </a:extLst>
          </p:cNvPr>
          <p:cNvGrpSpPr>
            <a:grpSpLocks/>
          </p:cNvGrpSpPr>
          <p:nvPr/>
        </p:nvGrpSpPr>
        <p:grpSpPr bwMode="auto">
          <a:xfrm>
            <a:off x="1939925" y="2247900"/>
            <a:ext cx="1412875" cy="1125538"/>
            <a:chOff x="1222" y="3168"/>
            <a:chExt cx="890" cy="709"/>
          </a:xfrm>
        </p:grpSpPr>
        <p:sp>
          <p:nvSpPr>
            <p:cNvPr id="21565" name="Line 127">
              <a:extLst>
                <a:ext uri="{FF2B5EF4-FFF2-40B4-BE49-F238E27FC236}">
                  <a16:creationId xmlns:a16="http://schemas.microsoft.com/office/drawing/2014/main" id="{34D677C8-7475-4A4E-A8DF-D13A06DE10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92" y="3168"/>
              <a:ext cx="720" cy="5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66" name="Rectangle 128">
              <a:extLst>
                <a:ext uri="{FF2B5EF4-FFF2-40B4-BE49-F238E27FC236}">
                  <a16:creationId xmlns:a16="http://schemas.microsoft.com/office/drawing/2014/main" id="{CFB9F7A6-D5A4-48AA-8474-0C0A9BAF87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2" y="3648"/>
              <a:ext cx="31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sz="1800" baseline="-25000"/>
                <a:t>12</a:t>
              </a:r>
            </a:p>
          </p:txBody>
        </p:sp>
      </p:grpSp>
      <p:grpSp>
        <p:nvGrpSpPr>
          <p:cNvPr id="11" name="Group 129">
            <a:extLst>
              <a:ext uri="{FF2B5EF4-FFF2-40B4-BE49-F238E27FC236}">
                <a16:creationId xmlns:a16="http://schemas.microsoft.com/office/drawing/2014/main" id="{E9DCD910-769E-4091-BD94-DEFD23BDE9BE}"/>
              </a:ext>
            </a:extLst>
          </p:cNvPr>
          <p:cNvGrpSpPr>
            <a:grpSpLocks/>
          </p:cNvGrpSpPr>
          <p:nvPr/>
        </p:nvGrpSpPr>
        <p:grpSpPr bwMode="auto">
          <a:xfrm>
            <a:off x="4149725" y="1257300"/>
            <a:ext cx="2632075" cy="2362200"/>
            <a:chOff x="2614" y="2544"/>
            <a:chExt cx="1658" cy="1488"/>
          </a:xfrm>
        </p:grpSpPr>
        <p:grpSp>
          <p:nvGrpSpPr>
            <p:cNvPr id="21554" name="Group 130">
              <a:extLst>
                <a:ext uri="{FF2B5EF4-FFF2-40B4-BE49-F238E27FC236}">
                  <a16:creationId xmlns:a16="http://schemas.microsoft.com/office/drawing/2014/main" id="{D107649C-3C33-483B-A277-571F2CE1ABFB}"/>
                </a:ext>
              </a:extLst>
            </p:cNvPr>
            <p:cNvGrpSpPr>
              <a:grpSpLocks/>
            </p:cNvGrpSpPr>
            <p:nvPr/>
          </p:nvGrpSpPr>
          <p:grpSpPr bwMode="auto">
            <a:xfrm rot="3312964">
              <a:off x="3870" y="3748"/>
              <a:ext cx="192" cy="192"/>
              <a:chOff x="4320" y="3744"/>
              <a:chExt cx="288" cy="288"/>
            </a:xfrm>
          </p:grpSpPr>
          <p:sp>
            <p:nvSpPr>
              <p:cNvPr id="21561" name="AutoShape 131">
                <a:extLst>
                  <a:ext uri="{FF2B5EF4-FFF2-40B4-BE49-F238E27FC236}">
                    <a16:creationId xmlns:a16="http://schemas.microsoft.com/office/drawing/2014/main" id="{C317D018-CAC7-451E-9B1B-E3308C570F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3888"/>
                <a:ext cx="48" cy="144"/>
              </a:xfrm>
              <a:prstGeom prst="can">
                <a:avLst>
                  <a:gd name="adj" fmla="val 75000"/>
                </a:avLst>
              </a:prstGeom>
              <a:solidFill>
                <a:srgbClr val="B2B2B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62" name="AutoShape 132">
                <a:extLst>
                  <a:ext uri="{FF2B5EF4-FFF2-40B4-BE49-F238E27FC236}">
                    <a16:creationId xmlns:a16="http://schemas.microsoft.com/office/drawing/2014/main" id="{87109AE3-FE77-4EA3-BE1C-E5528A8948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12" y="3888"/>
                <a:ext cx="48" cy="144"/>
              </a:xfrm>
              <a:prstGeom prst="can">
                <a:avLst>
                  <a:gd name="adj" fmla="val 75000"/>
                </a:avLst>
              </a:prstGeom>
              <a:solidFill>
                <a:srgbClr val="B2B2B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63" name="AutoShape 133">
                <a:extLst>
                  <a:ext uri="{FF2B5EF4-FFF2-40B4-BE49-F238E27FC236}">
                    <a16:creationId xmlns:a16="http://schemas.microsoft.com/office/drawing/2014/main" id="{E019B4DD-1DB6-4183-85BE-5B00316EF9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3848"/>
                <a:ext cx="288" cy="96"/>
              </a:xfrm>
              <a:prstGeom prst="can">
                <a:avLst>
                  <a:gd name="adj" fmla="val 50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64" name="AutoShape 134">
                <a:extLst>
                  <a:ext uri="{FF2B5EF4-FFF2-40B4-BE49-F238E27FC236}">
                    <a16:creationId xmlns:a16="http://schemas.microsoft.com/office/drawing/2014/main" id="{2DD59607-E152-471F-9565-68126D0CEA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8" y="3744"/>
                <a:ext cx="192" cy="144"/>
              </a:xfrm>
              <a:prstGeom prst="cube">
                <a:avLst>
                  <a:gd name="adj" fmla="val 2500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1555" name="Line 135">
              <a:extLst>
                <a:ext uri="{FF2B5EF4-FFF2-40B4-BE49-F238E27FC236}">
                  <a16:creationId xmlns:a16="http://schemas.microsoft.com/office/drawing/2014/main" id="{F74245C3-1E7B-4CB7-9B83-16AE21AC9B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3168"/>
              <a:ext cx="720" cy="5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56" name="Rectangle 136">
              <a:extLst>
                <a:ext uri="{FF2B5EF4-FFF2-40B4-BE49-F238E27FC236}">
                  <a16:creationId xmlns:a16="http://schemas.microsoft.com/office/drawing/2014/main" id="{1323D9DC-1D29-418F-B77A-B7F64A153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4" y="3648"/>
              <a:ext cx="31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sz="1800" baseline="-25000"/>
                <a:t>21</a:t>
              </a:r>
            </a:p>
          </p:txBody>
        </p:sp>
        <p:sp>
          <p:nvSpPr>
            <p:cNvPr id="21557" name="AutoShape 137">
              <a:extLst>
                <a:ext uri="{FF2B5EF4-FFF2-40B4-BE49-F238E27FC236}">
                  <a16:creationId xmlns:a16="http://schemas.microsoft.com/office/drawing/2014/main" id="{3D563403-045C-49FC-B387-3829ADCCA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8" y="2544"/>
              <a:ext cx="864" cy="1248"/>
            </a:xfrm>
            <a:prstGeom prst="cube">
              <a:avLst>
                <a:gd name="adj" fmla="val 25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58" name="Freeform 138">
              <a:extLst>
                <a:ext uri="{FF2B5EF4-FFF2-40B4-BE49-F238E27FC236}">
                  <a16:creationId xmlns:a16="http://schemas.microsoft.com/office/drawing/2014/main" id="{E35F5D30-DD48-4AE0-8F6D-C94C133832C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3280"/>
              <a:ext cx="240" cy="512"/>
            </a:xfrm>
            <a:custGeom>
              <a:avLst/>
              <a:gdLst>
                <a:gd name="T0" fmla="*/ 0 w 240"/>
                <a:gd name="T1" fmla="*/ 32 h 512"/>
                <a:gd name="T2" fmla="*/ 144 w 240"/>
                <a:gd name="T3" fmla="*/ 32 h 512"/>
                <a:gd name="T4" fmla="*/ 240 w 240"/>
                <a:gd name="T5" fmla="*/ 224 h 512"/>
                <a:gd name="T6" fmla="*/ 144 w 240"/>
                <a:gd name="T7" fmla="*/ 320 h 512"/>
                <a:gd name="T8" fmla="*/ 96 w 240"/>
                <a:gd name="T9" fmla="*/ 224 h 512"/>
                <a:gd name="T10" fmla="*/ 144 w 240"/>
                <a:gd name="T11" fmla="*/ 176 h 512"/>
                <a:gd name="T12" fmla="*/ 192 w 240"/>
                <a:gd name="T13" fmla="*/ 224 h 512"/>
                <a:gd name="T14" fmla="*/ 192 w 240"/>
                <a:gd name="T15" fmla="*/ 416 h 512"/>
                <a:gd name="T16" fmla="*/ 96 w 240"/>
                <a:gd name="T17" fmla="*/ 464 h 512"/>
                <a:gd name="T18" fmla="*/ 0 w 240"/>
                <a:gd name="T19" fmla="*/ 512 h 51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0"/>
                <a:gd name="T31" fmla="*/ 0 h 512"/>
                <a:gd name="T32" fmla="*/ 240 w 240"/>
                <a:gd name="T33" fmla="*/ 512 h 51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0" h="512">
                  <a:moveTo>
                    <a:pt x="0" y="32"/>
                  </a:moveTo>
                  <a:cubicBezTo>
                    <a:pt x="52" y="16"/>
                    <a:pt x="104" y="0"/>
                    <a:pt x="144" y="32"/>
                  </a:cubicBezTo>
                  <a:cubicBezTo>
                    <a:pt x="184" y="64"/>
                    <a:pt x="240" y="176"/>
                    <a:pt x="240" y="224"/>
                  </a:cubicBezTo>
                  <a:cubicBezTo>
                    <a:pt x="240" y="272"/>
                    <a:pt x="168" y="320"/>
                    <a:pt x="144" y="320"/>
                  </a:cubicBezTo>
                  <a:cubicBezTo>
                    <a:pt x="120" y="320"/>
                    <a:pt x="96" y="248"/>
                    <a:pt x="96" y="224"/>
                  </a:cubicBezTo>
                  <a:cubicBezTo>
                    <a:pt x="96" y="200"/>
                    <a:pt x="128" y="176"/>
                    <a:pt x="144" y="176"/>
                  </a:cubicBezTo>
                  <a:cubicBezTo>
                    <a:pt x="160" y="176"/>
                    <a:pt x="184" y="184"/>
                    <a:pt x="192" y="224"/>
                  </a:cubicBezTo>
                  <a:cubicBezTo>
                    <a:pt x="200" y="264"/>
                    <a:pt x="208" y="376"/>
                    <a:pt x="192" y="416"/>
                  </a:cubicBezTo>
                  <a:cubicBezTo>
                    <a:pt x="176" y="456"/>
                    <a:pt x="128" y="448"/>
                    <a:pt x="96" y="464"/>
                  </a:cubicBezTo>
                  <a:cubicBezTo>
                    <a:pt x="64" y="480"/>
                    <a:pt x="32" y="496"/>
                    <a:pt x="0" y="512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59" name="Line 139">
              <a:extLst>
                <a:ext uri="{FF2B5EF4-FFF2-40B4-BE49-F238E27FC236}">
                  <a16:creationId xmlns:a16="http://schemas.microsoft.com/office/drawing/2014/main" id="{BD7E7A98-D7E5-444C-960A-A0E731BF5A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48" y="3840"/>
              <a:ext cx="288" cy="144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60" name="Rectangle 140">
              <a:extLst>
                <a:ext uri="{FF2B5EF4-FFF2-40B4-BE49-F238E27FC236}">
                  <a16:creationId xmlns:a16="http://schemas.microsoft.com/office/drawing/2014/main" id="{5D02870C-085A-4652-A5CA-A710F9249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2" y="3803"/>
              <a:ext cx="3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W</a:t>
              </a:r>
              <a:r>
                <a:rPr lang="en-US" altLang="en-US" sz="1800" baseline="-25000"/>
                <a:t>21</a:t>
              </a:r>
            </a:p>
          </p:txBody>
        </p:sp>
      </p:grpSp>
      <p:sp>
        <p:nvSpPr>
          <p:cNvPr id="811149" name="Rectangle 141">
            <a:extLst>
              <a:ext uri="{FF2B5EF4-FFF2-40B4-BE49-F238E27FC236}">
                <a16:creationId xmlns:a16="http://schemas.microsoft.com/office/drawing/2014/main" id="{0D1BA154-B52D-4BD1-A973-494A6086E1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3814763"/>
            <a:ext cx="1273175" cy="3762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C –Mixing</a:t>
            </a:r>
          </a:p>
        </p:txBody>
      </p:sp>
      <p:sp>
        <p:nvSpPr>
          <p:cNvPr id="811150" name="AutoShape 142">
            <a:extLst>
              <a:ext uri="{FF2B5EF4-FFF2-40B4-BE49-F238E27FC236}">
                <a16:creationId xmlns:a16="http://schemas.microsoft.com/office/drawing/2014/main" id="{194954F6-EBD3-453F-92FF-C6E591CD5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953000"/>
            <a:ext cx="990600" cy="9144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79 w 21600"/>
              <a:gd name="T13" fmla="*/ 3579 h 21600"/>
              <a:gd name="T14" fmla="*/ 18021 w 21600"/>
              <a:gd name="T15" fmla="*/ 1802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558" y="21600"/>
                </a:lnTo>
                <a:lnTo>
                  <a:pt x="18042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666666"/>
              </a:gs>
              <a:gs pos="50000">
                <a:srgbClr val="DDDDDD"/>
              </a:gs>
              <a:gs pos="100000">
                <a:srgbClr val="666666"/>
              </a:gs>
            </a:gsLst>
            <a:lin ang="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13" name="Group 143">
            <a:extLst>
              <a:ext uri="{FF2B5EF4-FFF2-40B4-BE49-F238E27FC236}">
                <a16:creationId xmlns:a16="http://schemas.microsoft.com/office/drawing/2014/main" id="{8A33352C-9F29-4D44-8E4E-8DB7F8D90C2A}"/>
              </a:ext>
            </a:extLst>
          </p:cNvPr>
          <p:cNvGrpSpPr>
            <a:grpSpLocks/>
          </p:cNvGrpSpPr>
          <p:nvPr/>
        </p:nvGrpSpPr>
        <p:grpSpPr bwMode="auto">
          <a:xfrm rot="4548942">
            <a:off x="2130425" y="4651375"/>
            <a:ext cx="1828800" cy="298450"/>
            <a:chOff x="576" y="2968"/>
            <a:chExt cx="1296" cy="212"/>
          </a:xfrm>
        </p:grpSpPr>
        <p:sp>
          <p:nvSpPr>
            <p:cNvPr id="21551" name="AutoShape 144">
              <a:extLst>
                <a:ext uri="{FF2B5EF4-FFF2-40B4-BE49-F238E27FC236}">
                  <a16:creationId xmlns:a16="http://schemas.microsoft.com/office/drawing/2014/main" id="{190B2801-8683-46E8-B4C0-3A8950D2B1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973"/>
              <a:ext cx="954" cy="99"/>
            </a:xfrm>
            <a:prstGeom prst="cube">
              <a:avLst>
                <a:gd name="adj" fmla="val 56565"/>
              </a:avLst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52" name="Freeform 145">
              <a:extLst>
                <a:ext uri="{FF2B5EF4-FFF2-40B4-BE49-F238E27FC236}">
                  <a16:creationId xmlns:a16="http://schemas.microsoft.com/office/drawing/2014/main" id="{48E717E3-B336-4DA0-85AE-75B2D01EDF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4" y="2968"/>
              <a:ext cx="408" cy="212"/>
            </a:xfrm>
            <a:custGeom>
              <a:avLst/>
              <a:gdLst>
                <a:gd name="T0" fmla="*/ 1 w 678"/>
                <a:gd name="T1" fmla="*/ 4 h 352"/>
                <a:gd name="T2" fmla="*/ 1 w 678"/>
                <a:gd name="T3" fmla="*/ 12 h 352"/>
                <a:gd name="T4" fmla="*/ 5 w 678"/>
                <a:gd name="T5" fmla="*/ 16 h 352"/>
                <a:gd name="T6" fmla="*/ 19 w 678"/>
                <a:gd name="T7" fmla="*/ 14 h 352"/>
                <a:gd name="T8" fmla="*/ 31 w 678"/>
                <a:gd name="T9" fmla="*/ 7 h 352"/>
                <a:gd name="T10" fmla="*/ 31 w 678"/>
                <a:gd name="T11" fmla="*/ 2 h 352"/>
                <a:gd name="T12" fmla="*/ 26 w 678"/>
                <a:gd name="T13" fmla="*/ 1 h 352"/>
                <a:gd name="T14" fmla="*/ 14 w 678"/>
                <a:gd name="T15" fmla="*/ 1 h 352"/>
                <a:gd name="T16" fmla="*/ 5 w 678"/>
                <a:gd name="T17" fmla="*/ 1 h 3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78"/>
                <a:gd name="T28" fmla="*/ 0 h 352"/>
                <a:gd name="T29" fmla="*/ 678 w 678"/>
                <a:gd name="T30" fmla="*/ 352 h 3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78" h="352">
                  <a:moveTo>
                    <a:pt x="28" y="78"/>
                  </a:moveTo>
                  <a:cubicBezTo>
                    <a:pt x="27" y="106"/>
                    <a:pt x="0" y="204"/>
                    <a:pt x="14" y="248"/>
                  </a:cubicBezTo>
                  <a:cubicBezTo>
                    <a:pt x="28" y="292"/>
                    <a:pt x="46" y="336"/>
                    <a:pt x="110" y="344"/>
                  </a:cubicBezTo>
                  <a:cubicBezTo>
                    <a:pt x="174" y="352"/>
                    <a:pt x="310" y="328"/>
                    <a:pt x="398" y="296"/>
                  </a:cubicBezTo>
                  <a:cubicBezTo>
                    <a:pt x="486" y="264"/>
                    <a:pt x="598" y="192"/>
                    <a:pt x="638" y="152"/>
                  </a:cubicBezTo>
                  <a:cubicBezTo>
                    <a:pt x="678" y="112"/>
                    <a:pt x="654" y="80"/>
                    <a:pt x="638" y="56"/>
                  </a:cubicBezTo>
                  <a:cubicBezTo>
                    <a:pt x="622" y="32"/>
                    <a:pt x="598" y="16"/>
                    <a:pt x="542" y="8"/>
                  </a:cubicBezTo>
                  <a:cubicBezTo>
                    <a:pt x="486" y="0"/>
                    <a:pt x="374" y="8"/>
                    <a:pt x="302" y="8"/>
                  </a:cubicBezTo>
                  <a:cubicBezTo>
                    <a:pt x="230" y="8"/>
                    <a:pt x="170" y="8"/>
                    <a:pt x="110" y="8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53" name="Freeform 146">
              <a:extLst>
                <a:ext uri="{FF2B5EF4-FFF2-40B4-BE49-F238E27FC236}">
                  <a16:creationId xmlns:a16="http://schemas.microsoft.com/office/drawing/2014/main" id="{E5846137-6D13-4EA7-A13F-C1EC1B69FD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4" y="2997"/>
              <a:ext cx="311" cy="102"/>
            </a:xfrm>
            <a:custGeom>
              <a:avLst/>
              <a:gdLst>
                <a:gd name="T0" fmla="*/ 4 w 516"/>
                <a:gd name="T1" fmla="*/ 1 h 169"/>
                <a:gd name="T2" fmla="*/ 8 w 516"/>
                <a:gd name="T3" fmla="*/ 1 h 169"/>
                <a:gd name="T4" fmla="*/ 15 w 516"/>
                <a:gd name="T5" fmla="*/ 1 h 169"/>
                <a:gd name="T6" fmla="*/ 22 w 516"/>
                <a:gd name="T7" fmla="*/ 1 h 169"/>
                <a:gd name="T8" fmla="*/ 24 w 516"/>
                <a:gd name="T9" fmla="*/ 3 h 169"/>
                <a:gd name="T10" fmla="*/ 19 w 516"/>
                <a:gd name="T11" fmla="*/ 7 h 169"/>
                <a:gd name="T12" fmla="*/ 7 w 516"/>
                <a:gd name="T13" fmla="*/ 8 h 169"/>
                <a:gd name="T14" fmla="*/ 1 w 516"/>
                <a:gd name="T15" fmla="*/ 7 h 169"/>
                <a:gd name="T16" fmla="*/ 1 w 516"/>
                <a:gd name="T17" fmla="*/ 3 h 169"/>
                <a:gd name="T18" fmla="*/ 4 w 516"/>
                <a:gd name="T19" fmla="*/ 1 h 16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16"/>
                <a:gd name="T31" fmla="*/ 0 h 169"/>
                <a:gd name="T32" fmla="*/ 516 w 516"/>
                <a:gd name="T33" fmla="*/ 169 h 16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16" h="169">
                  <a:moveTo>
                    <a:pt x="74" y="8"/>
                  </a:moveTo>
                  <a:cubicBezTo>
                    <a:pt x="98" y="0"/>
                    <a:pt x="130" y="8"/>
                    <a:pt x="170" y="8"/>
                  </a:cubicBezTo>
                  <a:cubicBezTo>
                    <a:pt x="210" y="8"/>
                    <a:pt x="266" y="8"/>
                    <a:pt x="314" y="8"/>
                  </a:cubicBezTo>
                  <a:cubicBezTo>
                    <a:pt x="362" y="8"/>
                    <a:pt x="426" y="0"/>
                    <a:pt x="458" y="8"/>
                  </a:cubicBezTo>
                  <a:cubicBezTo>
                    <a:pt x="490" y="16"/>
                    <a:pt x="516" y="36"/>
                    <a:pt x="506" y="56"/>
                  </a:cubicBezTo>
                  <a:cubicBezTo>
                    <a:pt x="496" y="76"/>
                    <a:pt x="454" y="112"/>
                    <a:pt x="396" y="131"/>
                  </a:cubicBezTo>
                  <a:cubicBezTo>
                    <a:pt x="338" y="150"/>
                    <a:pt x="220" y="165"/>
                    <a:pt x="158" y="167"/>
                  </a:cubicBezTo>
                  <a:cubicBezTo>
                    <a:pt x="96" y="169"/>
                    <a:pt x="44" y="162"/>
                    <a:pt x="22" y="143"/>
                  </a:cubicBezTo>
                  <a:cubicBezTo>
                    <a:pt x="0" y="124"/>
                    <a:pt x="17" y="78"/>
                    <a:pt x="26" y="56"/>
                  </a:cubicBezTo>
                  <a:cubicBezTo>
                    <a:pt x="35" y="34"/>
                    <a:pt x="50" y="16"/>
                    <a:pt x="74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CCFF"/>
                </a:gs>
                <a:gs pos="100000">
                  <a:srgbClr val="5E5E76"/>
                </a:gs>
              </a:gsLst>
              <a:path path="rect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11155" name="AutoShape 147">
            <a:extLst>
              <a:ext uri="{FF2B5EF4-FFF2-40B4-BE49-F238E27FC236}">
                <a16:creationId xmlns:a16="http://schemas.microsoft.com/office/drawing/2014/main" id="{8F7FE307-4D02-4901-88F4-38AEB095C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334000"/>
            <a:ext cx="838200" cy="5334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66 w 21600"/>
              <a:gd name="T13" fmla="*/ 2966 h 21600"/>
              <a:gd name="T14" fmla="*/ 18634 w 21600"/>
              <a:gd name="T15" fmla="*/ 1863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332" y="21600"/>
                </a:lnTo>
                <a:lnTo>
                  <a:pt x="1926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765E2F"/>
              </a:gs>
              <a:gs pos="50000">
                <a:srgbClr val="FFCC66"/>
              </a:gs>
              <a:gs pos="100000">
                <a:srgbClr val="765E2F"/>
              </a:gs>
            </a:gsLst>
            <a:lin ang="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156" name="Freeform 148" descr="25%">
            <a:extLst>
              <a:ext uri="{FF2B5EF4-FFF2-40B4-BE49-F238E27FC236}">
                <a16:creationId xmlns:a16="http://schemas.microsoft.com/office/drawing/2014/main" id="{EC7BC5E2-B307-479C-8EEA-6A49B6B6ECC0}"/>
              </a:ext>
            </a:extLst>
          </p:cNvPr>
          <p:cNvSpPr>
            <a:spLocks/>
          </p:cNvSpPr>
          <p:nvPr/>
        </p:nvSpPr>
        <p:spPr bwMode="auto">
          <a:xfrm rot="4348466">
            <a:off x="3232150" y="5480050"/>
            <a:ext cx="381000" cy="317500"/>
          </a:xfrm>
          <a:custGeom>
            <a:avLst/>
            <a:gdLst>
              <a:gd name="T0" fmla="*/ 2147483646 w 400"/>
              <a:gd name="T1" fmla="*/ 2147483646 h 344"/>
              <a:gd name="T2" fmla="*/ 2147483646 w 400"/>
              <a:gd name="T3" fmla="*/ 2147483646 h 344"/>
              <a:gd name="T4" fmla="*/ 2147483646 w 400"/>
              <a:gd name="T5" fmla="*/ 2147483646 h 344"/>
              <a:gd name="T6" fmla="*/ 2147483646 w 400"/>
              <a:gd name="T7" fmla="*/ 2147483646 h 344"/>
              <a:gd name="T8" fmla="*/ 2147483646 w 400"/>
              <a:gd name="T9" fmla="*/ 2147483646 h 344"/>
              <a:gd name="T10" fmla="*/ 2147483646 w 400"/>
              <a:gd name="T11" fmla="*/ 2147483646 h 344"/>
              <a:gd name="T12" fmla="*/ 2147483646 w 400"/>
              <a:gd name="T13" fmla="*/ 2147483646 h 344"/>
              <a:gd name="T14" fmla="*/ 2147483646 w 400"/>
              <a:gd name="T15" fmla="*/ 2147483646 h 344"/>
              <a:gd name="T16" fmla="*/ 2147483646 w 400"/>
              <a:gd name="T17" fmla="*/ 2147483646 h 344"/>
              <a:gd name="T18" fmla="*/ 2147483646 w 400"/>
              <a:gd name="T19" fmla="*/ 2147483646 h 344"/>
              <a:gd name="T20" fmla="*/ 2147483646 w 400"/>
              <a:gd name="T21" fmla="*/ 2147483646 h 344"/>
              <a:gd name="T22" fmla="*/ 2147483646 w 400"/>
              <a:gd name="T23" fmla="*/ 2147483646 h 34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400"/>
              <a:gd name="T37" fmla="*/ 0 h 344"/>
              <a:gd name="T38" fmla="*/ 400 w 400"/>
              <a:gd name="T39" fmla="*/ 344 h 34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400" h="344">
                <a:moveTo>
                  <a:pt x="200" y="8"/>
                </a:moveTo>
                <a:cubicBezTo>
                  <a:pt x="160" y="0"/>
                  <a:pt x="128" y="32"/>
                  <a:pt x="104" y="56"/>
                </a:cubicBezTo>
                <a:cubicBezTo>
                  <a:pt x="80" y="80"/>
                  <a:pt x="72" y="128"/>
                  <a:pt x="56" y="152"/>
                </a:cubicBezTo>
                <a:cubicBezTo>
                  <a:pt x="40" y="176"/>
                  <a:pt x="16" y="176"/>
                  <a:pt x="8" y="200"/>
                </a:cubicBezTo>
                <a:cubicBezTo>
                  <a:pt x="0" y="224"/>
                  <a:pt x="0" y="280"/>
                  <a:pt x="8" y="296"/>
                </a:cubicBezTo>
                <a:cubicBezTo>
                  <a:pt x="16" y="312"/>
                  <a:pt x="32" y="296"/>
                  <a:pt x="56" y="296"/>
                </a:cubicBezTo>
                <a:cubicBezTo>
                  <a:pt x="80" y="296"/>
                  <a:pt x="120" y="288"/>
                  <a:pt x="152" y="296"/>
                </a:cubicBezTo>
                <a:cubicBezTo>
                  <a:pt x="184" y="304"/>
                  <a:pt x="224" y="344"/>
                  <a:pt x="248" y="344"/>
                </a:cubicBezTo>
                <a:cubicBezTo>
                  <a:pt x="272" y="344"/>
                  <a:pt x="272" y="304"/>
                  <a:pt x="296" y="296"/>
                </a:cubicBezTo>
                <a:cubicBezTo>
                  <a:pt x="320" y="288"/>
                  <a:pt x="384" y="328"/>
                  <a:pt x="392" y="296"/>
                </a:cubicBezTo>
                <a:cubicBezTo>
                  <a:pt x="400" y="264"/>
                  <a:pt x="376" y="152"/>
                  <a:pt x="344" y="104"/>
                </a:cubicBezTo>
                <a:cubicBezTo>
                  <a:pt x="312" y="56"/>
                  <a:pt x="240" y="16"/>
                  <a:pt x="200" y="8"/>
                </a:cubicBezTo>
                <a:close/>
              </a:path>
            </a:pathLst>
          </a:custGeom>
          <a:blipFill dpi="0" rotWithShape="0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157" name="Arc 149">
            <a:extLst>
              <a:ext uri="{FF2B5EF4-FFF2-40B4-BE49-F238E27FC236}">
                <a16:creationId xmlns:a16="http://schemas.microsoft.com/office/drawing/2014/main" id="{C13F5C4C-E18D-4643-B7B8-5E70FC463669}"/>
              </a:ext>
            </a:extLst>
          </p:cNvPr>
          <p:cNvSpPr>
            <a:spLocks/>
          </p:cNvSpPr>
          <p:nvPr/>
        </p:nvSpPr>
        <p:spPr bwMode="auto">
          <a:xfrm>
            <a:off x="2819400" y="4419600"/>
            <a:ext cx="685800" cy="304800"/>
          </a:xfrm>
          <a:custGeom>
            <a:avLst/>
            <a:gdLst>
              <a:gd name="T0" fmla="*/ 2147483646 w 43200"/>
              <a:gd name="T1" fmla="*/ 0 h 43200"/>
              <a:gd name="T2" fmla="*/ 2147483646 w 43200"/>
              <a:gd name="T3" fmla="*/ 2147483646 h 43200"/>
              <a:gd name="T4" fmla="*/ 2147483646 w 43200"/>
              <a:gd name="T5" fmla="*/ 2147483646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7697"/>
                  <a:pt x="1057" y="13868"/>
                  <a:pt x="3058" y="10518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7697"/>
                  <a:pt x="1057" y="13868"/>
                  <a:pt x="3058" y="10518"/>
                </a:cubicBezTo>
                <a:lnTo>
                  <a:pt x="21600" y="21600"/>
                </a:lnTo>
                <a:lnTo>
                  <a:pt x="21599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158" name="AutoShape 150">
            <a:extLst>
              <a:ext uri="{FF2B5EF4-FFF2-40B4-BE49-F238E27FC236}">
                <a16:creationId xmlns:a16="http://schemas.microsoft.com/office/drawing/2014/main" id="{66D3F55B-0079-4DC5-860E-DAA42D207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953000"/>
            <a:ext cx="990600" cy="9144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579 w 21600"/>
              <a:gd name="T13" fmla="*/ 3579 h 21600"/>
              <a:gd name="T14" fmla="*/ 18021 w 21600"/>
              <a:gd name="T15" fmla="*/ 18021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558" y="21600"/>
                </a:lnTo>
                <a:lnTo>
                  <a:pt x="18042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666666"/>
              </a:gs>
              <a:gs pos="50000">
                <a:srgbClr val="DDDDDD"/>
              </a:gs>
              <a:gs pos="100000">
                <a:srgbClr val="666666"/>
              </a:gs>
            </a:gsLst>
            <a:lin ang="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14" name="Group 151">
            <a:extLst>
              <a:ext uri="{FF2B5EF4-FFF2-40B4-BE49-F238E27FC236}">
                <a16:creationId xmlns:a16="http://schemas.microsoft.com/office/drawing/2014/main" id="{E9739EF2-B62D-495B-BBB1-BC37B672B6F4}"/>
              </a:ext>
            </a:extLst>
          </p:cNvPr>
          <p:cNvGrpSpPr>
            <a:grpSpLocks/>
          </p:cNvGrpSpPr>
          <p:nvPr/>
        </p:nvGrpSpPr>
        <p:grpSpPr bwMode="auto">
          <a:xfrm rot="4548942">
            <a:off x="3806825" y="4651375"/>
            <a:ext cx="1828800" cy="298450"/>
            <a:chOff x="576" y="2968"/>
            <a:chExt cx="1296" cy="212"/>
          </a:xfrm>
        </p:grpSpPr>
        <p:sp>
          <p:nvSpPr>
            <p:cNvPr id="21548" name="AutoShape 152">
              <a:extLst>
                <a:ext uri="{FF2B5EF4-FFF2-40B4-BE49-F238E27FC236}">
                  <a16:creationId xmlns:a16="http://schemas.microsoft.com/office/drawing/2014/main" id="{E46C4247-99D7-4DB1-B48D-1BADA2C99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2973"/>
              <a:ext cx="954" cy="99"/>
            </a:xfrm>
            <a:prstGeom prst="cube">
              <a:avLst>
                <a:gd name="adj" fmla="val 56565"/>
              </a:avLst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49" name="Freeform 153">
              <a:extLst>
                <a:ext uri="{FF2B5EF4-FFF2-40B4-BE49-F238E27FC236}">
                  <a16:creationId xmlns:a16="http://schemas.microsoft.com/office/drawing/2014/main" id="{C8CDD91A-FC95-4B16-9CD8-B247CEBC2A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4" y="2968"/>
              <a:ext cx="408" cy="212"/>
            </a:xfrm>
            <a:custGeom>
              <a:avLst/>
              <a:gdLst>
                <a:gd name="T0" fmla="*/ 1 w 678"/>
                <a:gd name="T1" fmla="*/ 4 h 352"/>
                <a:gd name="T2" fmla="*/ 1 w 678"/>
                <a:gd name="T3" fmla="*/ 12 h 352"/>
                <a:gd name="T4" fmla="*/ 5 w 678"/>
                <a:gd name="T5" fmla="*/ 16 h 352"/>
                <a:gd name="T6" fmla="*/ 19 w 678"/>
                <a:gd name="T7" fmla="*/ 14 h 352"/>
                <a:gd name="T8" fmla="*/ 31 w 678"/>
                <a:gd name="T9" fmla="*/ 7 h 352"/>
                <a:gd name="T10" fmla="*/ 31 w 678"/>
                <a:gd name="T11" fmla="*/ 2 h 352"/>
                <a:gd name="T12" fmla="*/ 26 w 678"/>
                <a:gd name="T13" fmla="*/ 1 h 352"/>
                <a:gd name="T14" fmla="*/ 14 w 678"/>
                <a:gd name="T15" fmla="*/ 1 h 352"/>
                <a:gd name="T16" fmla="*/ 5 w 678"/>
                <a:gd name="T17" fmla="*/ 1 h 3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78"/>
                <a:gd name="T28" fmla="*/ 0 h 352"/>
                <a:gd name="T29" fmla="*/ 678 w 678"/>
                <a:gd name="T30" fmla="*/ 352 h 3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78" h="352">
                  <a:moveTo>
                    <a:pt x="28" y="78"/>
                  </a:moveTo>
                  <a:cubicBezTo>
                    <a:pt x="27" y="106"/>
                    <a:pt x="0" y="204"/>
                    <a:pt x="14" y="248"/>
                  </a:cubicBezTo>
                  <a:cubicBezTo>
                    <a:pt x="28" y="292"/>
                    <a:pt x="46" y="336"/>
                    <a:pt x="110" y="344"/>
                  </a:cubicBezTo>
                  <a:cubicBezTo>
                    <a:pt x="174" y="352"/>
                    <a:pt x="310" y="328"/>
                    <a:pt x="398" y="296"/>
                  </a:cubicBezTo>
                  <a:cubicBezTo>
                    <a:pt x="486" y="264"/>
                    <a:pt x="598" y="192"/>
                    <a:pt x="638" y="152"/>
                  </a:cubicBezTo>
                  <a:cubicBezTo>
                    <a:pt x="678" y="112"/>
                    <a:pt x="654" y="80"/>
                    <a:pt x="638" y="56"/>
                  </a:cubicBezTo>
                  <a:cubicBezTo>
                    <a:pt x="622" y="32"/>
                    <a:pt x="598" y="16"/>
                    <a:pt x="542" y="8"/>
                  </a:cubicBezTo>
                  <a:cubicBezTo>
                    <a:pt x="486" y="0"/>
                    <a:pt x="374" y="8"/>
                    <a:pt x="302" y="8"/>
                  </a:cubicBezTo>
                  <a:cubicBezTo>
                    <a:pt x="230" y="8"/>
                    <a:pt x="170" y="8"/>
                    <a:pt x="110" y="8"/>
                  </a:cubicBezTo>
                </a:path>
              </a:pathLst>
            </a:cu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50" name="Freeform 154">
              <a:extLst>
                <a:ext uri="{FF2B5EF4-FFF2-40B4-BE49-F238E27FC236}">
                  <a16:creationId xmlns:a16="http://schemas.microsoft.com/office/drawing/2014/main" id="{77D3931D-4768-4F09-BC1C-13C34678E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4" y="2997"/>
              <a:ext cx="311" cy="102"/>
            </a:xfrm>
            <a:custGeom>
              <a:avLst/>
              <a:gdLst>
                <a:gd name="T0" fmla="*/ 4 w 516"/>
                <a:gd name="T1" fmla="*/ 1 h 169"/>
                <a:gd name="T2" fmla="*/ 8 w 516"/>
                <a:gd name="T3" fmla="*/ 1 h 169"/>
                <a:gd name="T4" fmla="*/ 15 w 516"/>
                <a:gd name="T5" fmla="*/ 1 h 169"/>
                <a:gd name="T6" fmla="*/ 22 w 516"/>
                <a:gd name="T7" fmla="*/ 1 h 169"/>
                <a:gd name="T8" fmla="*/ 24 w 516"/>
                <a:gd name="T9" fmla="*/ 3 h 169"/>
                <a:gd name="T10" fmla="*/ 19 w 516"/>
                <a:gd name="T11" fmla="*/ 7 h 169"/>
                <a:gd name="T12" fmla="*/ 7 w 516"/>
                <a:gd name="T13" fmla="*/ 8 h 169"/>
                <a:gd name="T14" fmla="*/ 1 w 516"/>
                <a:gd name="T15" fmla="*/ 7 h 169"/>
                <a:gd name="T16" fmla="*/ 1 w 516"/>
                <a:gd name="T17" fmla="*/ 3 h 169"/>
                <a:gd name="T18" fmla="*/ 4 w 516"/>
                <a:gd name="T19" fmla="*/ 1 h 16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16"/>
                <a:gd name="T31" fmla="*/ 0 h 169"/>
                <a:gd name="T32" fmla="*/ 516 w 516"/>
                <a:gd name="T33" fmla="*/ 169 h 16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16" h="169">
                  <a:moveTo>
                    <a:pt x="74" y="8"/>
                  </a:moveTo>
                  <a:cubicBezTo>
                    <a:pt x="98" y="0"/>
                    <a:pt x="130" y="8"/>
                    <a:pt x="170" y="8"/>
                  </a:cubicBezTo>
                  <a:cubicBezTo>
                    <a:pt x="210" y="8"/>
                    <a:pt x="266" y="8"/>
                    <a:pt x="314" y="8"/>
                  </a:cubicBezTo>
                  <a:cubicBezTo>
                    <a:pt x="362" y="8"/>
                    <a:pt x="426" y="0"/>
                    <a:pt x="458" y="8"/>
                  </a:cubicBezTo>
                  <a:cubicBezTo>
                    <a:pt x="490" y="16"/>
                    <a:pt x="516" y="36"/>
                    <a:pt x="506" y="56"/>
                  </a:cubicBezTo>
                  <a:cubicBezTo>
                    <a:pt x="496" y="76"/>
                    <a:pt x="454" y="112"/>
                    <a:pt x="396" y="131"/>
                  </a:cubicBezTo>
                  <a:cubicBezTo>
                    <a:pt x="338" y="150"/>
                    <a:pt x="220" y="165"/>
                    <a:pt x="158" y="167"/>
                  </a:cubicBezTo>
                  <a:cubicBezTo>
                    <a:pt x="96" y="169"/>
                    <a:pt x="44" y="162"/>
                    <a:pt x="22" y="143"/>
                  </a:cubicBezTo>
                  <a:cubicBezTo>
                    <a:pt x="0" y="124"/>
                    <a:pt x="17" y="78"/>
                    <a:pt x="26" y="56"/>
                  </a:cubicBezTo>
                  <a:cubicBezTo>
                    <a:pt x="35" y="34"/>
                    <a:pt x="50" y="16"/>
                    <a:pt x="74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CCFF"/>
                </a:gs>
                <a:gs pos="100000">
                  <a:srgbClr val="5E5E76"/>
                </a:gs>
              </a:gsLst>
              <a:path path="rect">
                <a:fillToRect l="50000" t="50000" r="50000" b="50000"/>
              </a:path>
            </a:gra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11163" name="AutoShape 155">
            <a:extLst>
              <a:ext uri="{FF2B5EF4-FFF2-40B4-BE49-F238E27FC236}">
                <a16:creationId xmlns:a16="http://schemas.microsoft.com/office/drawing/2014/main" id="{3395AD6B-86B8-4427-983F-3C176694E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5334000"/>
            <a:ext cx="838200" cy="53340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66 w 21600"/>
              <a:gd name="T13" fmla="*/ 2966 h 21600"/>
              <a:gd name="T14" fmla="*/ 18634 w 21600"/>
              <a:gd name="T15" fmla="*/ 1863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332" y="21600"/>
                </a:lnTo>
                <a:lnTo>
                  <a:pt x="19268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765E2F"/>
              </a:gs>
              <a:gs pos="50000">
                <a:srgbClr val="FFCC66"/>
              </a:gs>
              <a:gs pos="100000">
                <a:srgbClr val="765E2F"/>
              </a:gs>
            </a:gsLst>
            <a:lin ang="0" scaled="1"/>
          </a:gra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164" name="Freeform 156" descr="25%">
            <a:extLst>
              <a:ext uri="{FF2B5EF4-FFF2-40B4-BE49-F238E27FC236}">
                <a16:creationId xmlns:a16="http://schemas.microsoft.com/office/drawing/2014/main" id="{37CB5F67-E862-46E3-96A2-DF481DC0569E}"/>
              </a:ext>
            </a:extLst>
          </p:cNvPr>
          <p:cNvSpPr>
            <a:spLocks/>
          </p:cNvSpPr>
          <p:nvPr/>
        </p:nvSpPr>
        <p:spPr bwMode="auto">
          <a:xfrm rot="4348466">
            <a:off x="4908550" y="5480050"/>
            <a:ext cx="381000" cy="317500"/>
          </a:xfrm>
          <a:custGeom>
            <a:avLst/>
            <a:gdLst>
              <a:gd name="T0" fmla="*/ 2147483646 w 400"/>
              <a:gd name="T1" fmla="*/ 2147483646 h 344"/>
              <a:gd name="T2" fmla="*/ 2147483646 w 400"/>
              <a:gd name="T3" fmla="*/ 2147483646 h 344"/>
              <a:gd name="T4" fmla="*/ 2147483646 w 400"/>
              <a:gd name="T5" fmla="*/ 2147483646 h 344"/>
              <a:gd name="T6" fmla="*/ 2147483646 w 400"/>
              <a:gd name="T7" fmla="*/ 2147483646 h 344"/>
              <a:gd name="T8" fmla="*/ 2147483646 w 400"/>
              <a:gd name="T9" fmla="*/ 2147483646 h 344"/>
              <a:gd name="T10" fmla="*/ 2147483646 w 400"/>
              <a:gd name="T11" fmla="*/ 2147483646 h 344"/>
              <a:gd name="T12" fmla="*/ 2147483646 w 400"/>
              <a:gd name="T13" fmla="*/ 2147483646 h 344"/>
              <a:gd name="T14" fmla="*/ 2147483646 w 400"/>
              <a:gd name="T15" fmla="*/ 2147483646 h 344"/>
              <a:gd name="T16" fmla="*/ 2147483646 w 400"/>
              <a:gd name="T17" fmla="*/ 2147483646 h 344"/>
              <a:gd name="T18" fmla="*/ 2147483646 w 400"/>
              <a:gd name="T19" fmla="*/ 2147483646 h 344"/>
              <a:gd name="T20" fmla="*/ 2147483646 w 400"/>
              <a:gd name="T21" fmla="*/ 2147483646 h 344"/>
              <a:gd name="T22" fmla="*/ 2147483646 w 400"/>
              <a:gd name="T23" fmla="*/ 2147483646 h 344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400"/>
              <a:gd name="T37" fmla="*/ 0 h 344"/>
              <a:gd name="T38" fmla="*/ 400 w 400"/>
              <a:gd name="T39" fmla="*/ 344 h 344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400" h="344">
                <a:moveTo>
                  <a:pt x="200" y="8"/>
                </a:moveTo>
                <a:cubicBezTo>
                  <a:pt x="160" y="0"/>
                  <a:pt x="128" y="32"/>
                  <a:pt x="104" y="56"/>
                </a:cubicBezTo>
                <a:cubicBezTo>
                  <a:pt x="80" y="80"/>
                  <a:pt x="72" y="128"/>
                  <a:pt x="56" y="152"/>
                </a:cubicBezTo>
                <a:cubicBezTo>
                  <a:pt x="40" y="176"/>
                  <a:pt x="16" y="176"/>
                  <a:pt x="8" y="200"/>
                </a:cubicBezTo>
                <a:cubicBezTo>
                  <a:pt x="0" y="224"/>
                  <a:pt x="0" y="280"/>
                  <a:pt x="8" y="296"/>
                </a:cubicBezTo>
                <a:cubicBezTo>
                  <a:pt x="16" y="312"/>
                  <a:pt x="32" y="296"/>
                  <a:pt x="56" y="296"/>
                </a:cubicBezTo>
                <a:cubicBezTo>
                  <a:pt x="80" y="296"/>
                  <a:pt x="120" y="288"/>
                  <a:pt x="152" y="296"/>
                </a:cubicBezTo>
                <a:cubicBezTo>
                  <a:pt x="184" y="304"/>
                  <a:pt x="224" y="344"/>
                  <a:pt x="248" y="344"/>
                </a:cubicBezTo>
                <a:cubicBezTo>
                  <a:pt x="272" y="344"/>
                  <a:pt x="272" y="304"/>
                  <a:pt x="296" y="296"/>
                </a:cubicBezTo>
                <a:cubicBezTo>
                  <a:pt x="320" y="288"/>
                  <a:pt x="384" y="328"/>
                  <a:pt x="392" y="296"/>
                </a:cubicBezTo>
                <a:cubicBezTo>
                  <a:pt x="400" y="264"/>
                  <a:pt x="376" y="152"/>
                  <a:pt x="344" y="104"/>
                </a:cubicBezTo>
                <a:cubicBezTo>
                  <a:pt x="312" y="56"/>
                  <a:pt x="240" y="16"/>
                  <a:pt x="200" y="8"/>
                </a:cubicBezTo>
                <a:close/>
              </a:path>
            </a:pathLst>
          </a:custGeom>
          <a:blipFill dpi="0" rotWithShape="0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11165" name="Arc 157">
            <a:extLst>
              <a:ext uri="{FF2B5EF4-FFF2-40B4-BE49-F238E27FC236}">
                <a16:creationId xmlns:a16="http://schemas.microsoft.com/office/drawing/2014/main" id="{80BD0359-B7AA-4EF8-98D7-CCD444EB15E0}"/>
              </a:ext>
            </a:extLst>
          </p:cNvPr>
          <p:cNvSpPr>
            <a:spLocks/>
          </p:cNvSpPr>
          <p:nvPr/>
        </p:nvSpPr>
        <p:spPr bwMode="auto">
          <a:xfrm>
            <a:off x="4495800" y="4419600"/>
            <a:ext cx="685800" cy="304800"/>
          </a:xfrm>
          <a:custGeom>
            <a:avLst/>
            <a:gdLst>
              <a:gd name="T0" fmla="*/ 2147483646 w 43200"/>
              <a:gd name="T1" fmla="*/ 0 h 43200"/>
              <a:gd name="T2" fmla="*/ 2147483646 w 43200"/>
              <a:gd name="T3" fmla="*/ 2147483646 h 43200"/>
              <a:gd name="T4" fmla="*/ 2147483646 w 43200"/>
              <a:gd name="T5" fmla="*/ 2147483646 h 43200"/>
              <a:gd name="T6" fmla="*/ 0 60000 65536"/>
              <a:gd name="T7" fmla="*/ 0 60000 65536"/>
              <a:gd name="T8" fmla="*/ 0 60000 65536"/>
              <a:gd name="T9" fmla="*/ 0 w 43200"/>
              <a:gd name="T10" fmla="*/ 0 h 43200"/>
              <a:gd name="T11" fmla="*/ 43200 w 43200"/>
              <a:gd name="T12" fmla="*/ 43200 h 432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3200" fill="none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7697"/>
                  <a:pt x="1057" y="13868"/>
                  <a:pt x="3058" y="10518"/>
                </a:cubicBezTo>
              </a:path>
              <a:path w="43200" h="43200" stroke="0" extrusionOk="0">
                <a:moveTo>
                  <a:pt x="21599" y="0"/>
                </a:moveTo>
                <a:cubicBezTo>
                  <a:pt x="33529" y="0"/>
                  <a:pt x="43200" y="9670"/>
                  <a:pt x="43200" y="21600"/>
                </a:cubicBezTo>
                <a:cubicBezTo>
                  <a:pt x="43200" y="33529"/>
                  <a:pt x="33529" y="43200"/>
                  <a:pt x="21600" y="43200"/>
                </a:cubicBezTo>
                <a:cubicBezTo>
                  <a:pt x="9670" y="43200"/>
                  <a:pt x="0" y="33529"/>
                  <a:pt x="0" y="21600"/>
                </a:cubicBezTo>
                <a:cubicBezTo>
                  <a:pt x="-1" y="17697"/>
                  <a:pt x="1057" y="13868"/>
                  <a:pt x="3058" y="10518"/>
                </a:cubicBezTo>
                <a:lnTo>
                  <a:pt x="21600" y="21600"/>
                </a:lnTo>
                <a:lnTo>
                  <a:pt x="21599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15" name="Group 158">
            <a:extLst>
              <a:ext uri="{FF2B5EF4-FFF2-40B4-BE49-F238E27FC236}">
                <a16:creationId xmlns:a16="http://schemas.microsoft.com/office/drawing/2014/main" id="{E57FC879-AD0A-458B-9867-36D0DDB70C7B}"/>
              </a:ext>
            </a:extLst>
          </p:cNvPr>
          <p:cNvGrpSpPr>
            <a:grpSpLocks/>
          </p:cNvGrpSpPr>
          <p:nvPr/>
        </p:nvGrpSpPr>
        <p:grpSpPr bwMode="auto">
          <a:xfrm>
            <a:off x="5562600" y="4343400"/>
            <a:ext cx="1828800" cy="1514475"/>
            <a:chOff x="3504" y="2736"/>
            <a:chExt cx="1152" cy="954"/>
          </a:xfrm>
        </p:grpSpPr>
        <p:grpSp>
          <p:nvGrpSpPr>
            <p:cNvPr id="21541" name="Group 159">
              <a:extLst>
                <a:ext uri="{FF2B5EF4-FFF2-40B4-BE49-F238E27FC236}">
                  <a16:creationId xmlns:a16="http://schemas.microsoft.com/office/drawing/2014/main" id="{621B3179-D71E-42E2-8A7C-90EB92DAA0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4" y="2830"/>
              <a:ext cx="1152" cy="188"/>
              <a:chOff x="576" y="2968"/>
              <a:chExt cx="1296" cy="212"/>
            </a:xfrm>
          </p:grpSpPr>
          <p:sp>
            <p:nvSpPr>
              <p:cNvPr id="21545" name="AutoShape 160">
                <a:extLst>
                  <a:ext uri="{FF2B5EF4-FFF2-40B4-BE49-F238E27FC236}">
                    <a16:creationId xmlns:a16="http://schemas.microsoft.com/office/drawing/2014/main" id="{80DE139E-7CD8-47FE-BAE9-FF2D03BBD7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954" cy="99"/>
              </a:xfrm>
              <a:prstGeom prst="cube">
                <a:avLst>
                  <a:gd name="adj" fmla="val 56565"/>
                </a:avLst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46" name="Freeform 161">
                <a:extLst>
                  <a:ext uri="{FF2B5EF4-FFF2-40B4-BE49-F238E27FC236}">
                    <a16:creationId xmlns:a16="http://schemas.microsoft.com/office/drawing/2014/main" id="{E1CACCD5-DFD1-43B3-9453-E5BBDF7A92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4" y="2968"/>
                <a:ext cx="408" cy="212"/>
              </a:xfrm>
              <a:custGeom>
                <a:avLst/>
                <a:gdLst>
                  <a:gd name="T0" fmla="*/ 1 w 678"/>
                  <a:gd name="T1" fmla="*/ 4 h 352"/>
                  <a:gd name="T2" fmla="*/ 1 w 678"/>
                  <a:gd name="T3" fmla="*/ 12 h 352"/>
                  <a:gd name="T4" fmla="*/ 5 w 678"/>
                  <a:gd name="T5" fmla="*/ 16 h 352"/>
                  <a:gd name="T6" fmla="*/ 19 w 678"/>
                  <a:gd name="T7" fmla="*/ 14 h 352"/>
                  <a:gd name="T8" fmla="*/ 31 w 678"/>
                  <a:gd name="T9" fmla="*/ 7 h 352"/>
                  <a:gd name="T10" fmla="*/ 31 w 678"/>
                  <a:gd name="T11" fmla="*/ 2 h 352"/>
                  <a:gd name="T12" fmla="*/ 26 w 678"/>
                  <a:gd name="T13" fmla="*/ 1 h 352"/>
                  <a:gd name="T14" fmla="*/ 14 w 678"/>
                  <a:gd name="T15" fmla="*/ 1 h 352"/>
                  <a:gd name="T16" fmla="*/ 5 w 678"/>
                  <a:gd name="T17" fmla="*/ 1 h 35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78"/>
                  <a:gd name="T28" fmla="*/ 0 h 352"/>
                  <a:gd name="T29" fmla="*/ 678 w 678"/>
                  <a:gd name="T30" fmla="*/ 352 h 35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78" h="352">
                    <a:moveTo>
                      <a:pt x="28" y="78"/>
                    </a:moveTo>
                    <a:cubicBezTo>
                      <a:pt x="27" y="106"/>
                      <a:pt x="0" y="204"/>
                      <a:pt x="14" y="248"/>
                    </a:cubicBezTo>
                    <a:cubicBezTo>
                      <a:pt x="28" y="292"/>
                      <a:pt x="46" y="336"/>
                      <a:pt x="110" y="344"/>
                    </a:cubicBezTo>
                    <a:cubicBezTo>
                      <a:pt x="174" y="352"/>
                      <a:pt x="310" y="328"/>
                      <a:pt x="398" y="296"/>
                    </a:cubicBezTo>
                    <a:cubicBezTo>
                      <a:pt x="486" y="264"/>
                      <a:pt x="598" y="192"/>
                      <a:pt x="638" y="152"/>
                    </a:cubicBezTo>
                    <a:cubicBezTo>
                      <a:pt x="678" y="112"/>
                      <a:pt x="654" y="80"/>
                      <a:pt x="638" y="56"/>
                    </a:cubicBezTo>
                    <a:cubicBezTo>
                      <a:pt x="622" y="32"/>
                      <a:pt x="598" y="16"/>
                      <a:pt x="542" y="8"/>
                    </a:cubicBezTo>
                    <a:cubicBezTo>
                      <a:pt x="486" y="0"/>
                      <a:pt x="374" y="8"/>
                      <a:pt x="302" y="8"/>
                    </a:cubicBezTo>
                    <a:cubicBezTo>
                      <a:pt x="230" y="8"/>
                      <a:pt x="170" y="8"/>
                      <a:pt x="110" y="8"/>
                    </a:cubicBezTo>
                  </a:path>
                </a:pathLst>
              </a:cu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47" name="Freeform 162">
                <a:extLst>
                  <a:ext uri="{FF2B5EF4-FFF2-40B4-BE49-F238E27FC236}">
                    <a16:creationId xmlns:a16="http://schemas.microsoft.com/office/drawing/2014/main" id="{1AF5D5E9-7DF9-4A02-BA42-76FA378481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2997"/>
                <a:ext cx="311" cy="102"/>
              </a:xfrm>
              <a:custGeom>
                <a:avLst/>
                <a:gdLst>
                  <a:gd name="T0" fmla="*/ 4 w 516"/>
                  <a:gd name="T1" fmla="*/ 1 h 169"/>
                  <a:gd name="T2" fmla="*/ 8 w 516"/>
                  <a:gd name="T3" fmla="*/ 1 h 169"/>
                  <a:gd name="T4" fmla="*/ 15 w 516"/>
                  <a:gd name="T5" fmla="*/ 1 h 169"/>
                  <a:gd name="T6" fmla="*/ 22 w 516"/>
                  <a:gd name="T7" fmla="*/ 1 h 169"/>
                  <a:gd name="T8" fmla="*/ 24 w 516"/>
                  <a:gd name="T9" fmla="*/ 3 h 169"/>
                  <a:gd name="T10" fmla="*/ 19 w 516"/>
                  <a:gd name="T11" fmla="*/ 7 h 169"/>
                  <a:gd name="T12" fmla="*/ 7 w 516"/>
                  <a:gd name="T13" fmla="*/ 8 h 169"/>
                  <a:gd name="T14" fmla="*/ 1 w 516"/>
                  <a:gd name="T15" fmla="*/ 7 h 169"/>
                  <a:gd name="T16" fmla="*/ 1 w 516"/>
                  <a:gd name="T17" fmla="*/ 3 h 169"/>
                  <a:gd name="T18" fmla="*/ 4 w 516"/>
                  <a:gd name="T19" fmla="*/ 1 h 16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16"/>
                  <a:gd name="T31" fmla="*/ 0 h 169"/>
                  <a:gd name="T32" fmla="*/ 516 w 516"/>
                  <a:gd name="T33" fmla="*/ 169 h 16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16" h="169">
                    <a:moveTo>
                      <a:pt x="74" y="8"/>
                    </a:moveTo>
                    <a:cubicBezTo>
                      <a:pt x="98" y="0"/>
                      <a:pt x="130" y="8"/>
                      <a:pt x="170" y="8"/>
                    </a:cubicBezTo>
                    <a:cubicBezTo>
                      <a:pt x="210" y="8"/>
                      <a:pt x="266" y="8"/>
                      <a:pt x="314" y="8"/>
                    </a:cubicBezTo>
                    <a:cubicBezTo>
                      <a:pt x="362" y="8"/>
                      <a:pt x="426" y="0"/>
                      <a:pt x="458" y="8"/>
                    </a:cubicBezTo>
                    <a:cubicBezTo>
                      <a:pt x="490" y="16"/>
                      <a:pt x="516" y="36"/>
                      <a:pt x="506" y="56"/>
                    </a:cubicBezTo>
                    <a:cubicBezTo>
                      <a:pt x="496" y="76"/>
                      <a:pt x="454" y="112"/>
                      <a:pt x="396" y="131"/>
                    </a:cubicBezTo>
                    <a:cubicBezTo>
                      <a:pt x="338" y="150"/>
                      <a:pt x="220" y="165"/>
                      <a:pt x="158" y="167"/>
                    </a:cubicBezTo>
                    <a:cubicBezTo>
                      <a:pt x="96" y="169"/>
                      <a:pt x="44" y="162"/>
                      <a:pt x="22" y="143"/>
                    </a:cubicBezTo>
                    <a:cubicBezTo>
                      <a:pt x="0" y="124"/>
                      <a:pt x="17" y="78"/>
                      <a:pt x="26" y="56"/>
                    </a:cubicBezTo>
                    <a:cubicBezTo>
                      <a:pt x="35" y="34"/>
                      <a:pt x="50" y="16"/>
                      <a:pt x="74" y="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CCFF"/>
                  </a:gs>
                  <a:gs pos="100000">
                    <a:srgbClr val="5E5E76"/>
                  </a:gs>
                </a:gsLst>
                <a:path path="rect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1542" name="AutoShape 163">
              <a:extLst>
                <a:ext uri="{FF2B5EF4-FFF2-40B4-BE49-F238E27FC236}">
                  <a16:creationId xmlns:a16="http://schemas.microsoft.com/office/drawing/2014/main" id="{A94D0F15-3C06-4A1D-927D-30D840E1F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3114"/>
              <a:ext cx="624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565 w 21600"/>
                <a:gd name="T13" fmla="*/ 3563 h 21600"/>
                <a:gd name="T14" fmla="*/ 18035 w 21600"/>
                <a:gd name="T15" fmla="*/ 1803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558" y="21600"/>
                  </a:lnTo>
                  <a:lnTo>
                    <a:pt x="18042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666666"/>
                </a:gs>
                <a:gs pos="5000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43" name="AutoShape 164">
              <a:extLst>
                <a:ext uri="{FF2B5EF4-FFF2-40B4-BE49-F238E27FC236}">
                  <a16:creationId xmlns:a16="http://schemas.microsoft.com/office/drawing/2014/main" id="{70F8AFF9-75C2-4295-8512-D71733B13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354"/>
              <a:ext cx="528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86 w 21600"/>
                <a:gd name="T13" fmla="*/ 2957 h 21600"/>
                <a:gd name="T14" fmla="*/ 18614 w 21600"/>
                <a:gd name="T15" fmla="*/ 18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332" y="21600"/>
                  </a:lnTo>
                  <a:lnTo>
                    <a:pt x="19268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765E2F"/>
                </a:gs>
                <a:gs pos="50000">
                  <a:srgbClr val="FFCC66"/>
                </a:gs>
                <a:gs pos="100000">
                  <a:srgbClr val="765E2F"/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44" name="Freeform 165" descr="25%">
              <a:extLst>
                <a:ext uri="{FF2B5EF4-FFF2-40B4-BE49-F238E27FC236}">
                  <a16:creationId xmlns:a16="http://schemas.microsoft.com/office/drawing/2014/main" id="{2A69FB9A-F2C9-4D77-BA7E-77A9C5FC483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6" y="2736"/>
              <a:ext cx="240" cy="200"/>
            </a:xfrm>
            <a:custGeom>
              <a:avLst/>
              <a:gdLst>
                <a:gd name="T0" fmla="*/ 10 w 400"/>
                <a:gd name="T1" fmla="*/ 1 h 344"/>
                <a:gd name="T2" fmla="*/ 5 w 400"/>
                <a:gd name="T3" fmla="*/ 2 h 344"/>
                <a:gd name="T4" fmla="*/ 2 w 400"/>
                <a:gd name="T5" fmla="*/ 6 h 344"/>
                <a:gd name="T6" fmla="*/ 1 w 400"/>
                <a:gd name="T7" fmla="*/ 8 h 344"/>
                <a:gd name="T8" fmla="*/ 1 w 400"/>
                <a:gd name="T9" fmla="*/ 12 h 344"/>
                <a:gd name="T10" fmla="*/ 2 w 400"/>
                <a:gd name="T11" fmla="*/ 12 h 344"/>
                <a:gd name="T12" fmla="*/ 7 w 400"/>
                <a:gd name="T13" fmla="*/ 12 h 344"/>
                <a:gd name="T14" fmla="*/ 11 w 400"/>
                <a:gd name="T15" fmla="*/ 13 h 344"/>
                <a:gd name="T16" fmla="*/ 14 w 400"/>
                <a:gd name="T17" fmla="*/ 12 h 344"/>
                <a:gd name="T18" fmla="*/ 19 w 400"/>
                <a:gd name="T19" fmla="*/ 12 h 344"/>
                <a:gd name="T20" fmla="*/ 16 w 400"/>
                <a:gd name="T21" fmla="*/ 4 h 344"/>
                <a:gd name="T22" fmla="*/ 10 w 400"/>
                <a:gd name="T23" fmla="*/ 1 h 3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00"/>
                <a:gd name="T37" fmla="*/ 0 h 344"/>
                <a:gd name="T38" fmla="*/ 400 w 400"/>
                <a:gd name="T39" fmla="*/ 344 h 3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00" h="344">
                  <a:moveTo>
                    <a:pt x="200" y="8"/>
                  </a:moveTo>
                  <a:cubicBezTo>
                    <a:pt x="160" y="0"/>
                    <a:pt x="128" y="32"/>
                    <a:pt x="104" y="56"/>
                  </a:cubicBezTo>
                  <a:cubicBezTo>
                    <a:pt x="80" y="80"/>
                    <a:pt x="72" y="128"/>
                    <a:pt x="56" y="152"/>
                  </a:cubicBezTo>
                  <a:cubicBezTo>
                    <a:pt x="40" y="176"/>
                    <a:pt x="16" y="176"/>
                    <a:pt x="8" y="200"/>
                  </a:cubicBezTo>
                  <a:cubicBezTo>
                    <a:pt x="0" y="224"/>
                    <a:pt x="0" y="280"/>
                    <a:pt x="8" y="296"/>
                  </a:cubicBezTo>
                  <a:cubicBezTo>
                    <a:pt x="16" y="312"/>
                    <a:pt x="32" y="296"/>
                    <a:pt x="56" y="296"/>
                  </a:cubicBezTo>
                  <a:cubicBezTo>
                    <a:pt x="80" y="296"/>
                    <a:pt x="120" y="288"/>
                    <a:pt x="152" y="296"/>
                  </a:cubicBezTo>
                  <a:cubicBezTo>
                    <a:pt x="184" y="304"/>
                    <a:pt x="224" y="344"/>
                    <a:pt x="248" y="344"/>
                  </a:cubicBezTo>
                  <a:cubicBezTo>
                    <a:pt x="272" y="344"/>
                    <a:pt x="272" y="304"/>
                    <a:pt x="296" y="296"/>
                  </a:cubicBezTo>
                  <a:cubicBezTo>
                    <a:pt x="320" y="288"/>
                    <a:pt x="384" y="328"/>
                    <a:pt x="392" y="296"/>
                  </a:cubicBezTo>
                  <a:cubicBezTo>
                    <a:pt x="400" y="264"/>
                    <a:pt x="376" y="152"/>
                    <a:pt x="344" y="104"/>
                  </a:cubicBezTo>
                  <a:cubicBezTo>
                    <a:pt x="312" y="56"/>
                    <a:pt x="240" y="16"/>
                    <a:pt x="200" y="8"/>
                  </a:cubicBez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" name="Group 166">
            <a:extLst>
              <a:ext uri="{FF2B5EF4-FFF2-40B4-BE49-F238E27FC236}">
                <a16:creationId xmlns:a16="http://schemas.microsoft.com/office/drawing/2014/main" id="{EDDF234D-2252-47AD-875D-EBA9F039FA7A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3810000"/>
            <a:ext cx="2209800" cy="2438400"/>
            <a:chOff x="3024" y="2400"/>
            <a:chExt cx="1392" cy="1536"/>
          </a:xfrm>
        </p:grpSpPr>
        <p:sp>
          <p:nvSpPr>
            <p:cNvPr id="21539" name="Line 167">
              <a:extLst>
                <a:ext uri="{FF2B5EF4-FFF2-40B4-BE49-F238E27FC236}">
                  <a16:creationId xmlns:a16="http://schemas.microsoft.com/office/drawing/2014/main" id="{2C7F013D-00F8-4088-A3DF-1A97D1204A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4" y="2400"/>
              <a:ext cx="1392" cy="15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40" name="Line 168">
              <a:extLst>
                <a:ext uri="{FF2B5EF4-FFF2-40B4-BE49-F238E27FC236}">
                  <a16:creationId xmlns:a16="http://schemas.microsoft.com/office/drawing/2014/main" id="{D0CF3BA1-5A50-4662-9AF4-4A6BE29457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2400"/>
              <a:ext cx="1392" cy="15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8" name="Group 169">
            <a:extLst>
              <a:ext uri="{FF2B5EF4-FFF2-40B4-BE49-F238E27FC236}">
                <a16:creationId xmlns:a16="http://schemas.microsoft.com/office/drawing/2014/main" id="{C568C2F6-DA2A-43C5-9537-15F04B5204A3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208463"/>
            <a:ext cx="2349500" cy="2195512"/>
            <a:chOff x="96" y="2651"/>
            <a:chExt cx="1480" cy="1383"/>
          </a:xfrm>
        </p:grpSpPr>
        <p:grpSp>
          <p:nvGrpSpPr>
            <p:cNvPr id="21530" name="Group 170">
              <a:extLst>
                <a:ext uri="{FF2B5EF4-FFF2-40B4-BE49-F238E27FC236}">
                  <a16:creationId xmlns:a16="http://schemas.microsoft.com/office/drawing/2014/main" id="{7343DDF1-7DC6-43D5-AC4E-5F866B607D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6" y="2836"/>
              <a:ext cx="1152" cy="188"/>
              <a:chOff x="576" y="2968"/>
              <a:chExt cx="1296" cy="212"/>
            </a:xfrm>
          </p:grpSpPr>
          <p:sp>
            <p:nvSpPr>
              <p:cNvPr id="21536" name="AutoShape 171">
                <a:extLst>
                  <a:ext uri="{FF2B5EF4-FFF2-40B4-BE49-F238E27FC236}">
                    <a16:creationId xmlns:a16="http://schemas.microsoft.com/office/drawing/2014/main" id="{C70EFF9F-9346-42EA-9076-ACF7273321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954" cy="99"/>
              </a:xfrm>
              <a:prstGeom prst="cube">
                <a:avLst>
                  <a:gd name="adj" fmla="val 56565"/>
                </a:avLst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537" name="Freeform 172">
                <a:extLst>
                  <a:ext uri="{FF2B5EF4-FFF2-40B4-BE49-F238E27FC236}">
                    <a16:creationId xmlns:a16="http://schemas.microsoft.com/office/drawing/2014/main" id="{66BBEB10-DDE1-482E-B543-B3A9364F30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4" y="2968"/>
                <a:ext cx="408" cy="212"/>
              </a:xfrm>
              <a:custGeom>
                <a:avLst/>
                <a:gdLst>
                  <a:gd name="T0" fmla="*/ 1 w 678"/>
                  <a:gd name="T1" fmla="*/ 4 h 352"/>
                  <a:gd name="T2" fmla="*/ 1 w 678"/>
                  <a:gd name="T3" fmla="*/ 12 h 352"/>
                  <a:gd name="T4" fmla="*/ 5 w 678"/>
                  <a:gd name="T5" fmla="*/ 16 h 352"/>
                  <a:gd name="T6" fmla="*/ 19 w 678"/>
                  <a:gd name="T7" fmla="*/ 14 h 352"/>
                  <a:gd name="T8" fmla="*/ 31 w 678"/>
                  <a:gd name="T9" fmla="*/ 7 h 352"/>
                  <a:gd name="T10" fmla="*/ 31 w 678"/>
                  <a:gd name="T11" fmla="*/ 2 h 352"/>
                  <a:gd name="T12" fmla="*/ 26 w 678"/>
                  <a:gd name="T13" fmla="*/ 1 h 352"/>
                  <a:gd name="T14" fmla="*/ 14 w 678"/>
                  <a:gd name="T15" fmla="*/ 1 h 352"/>
                  <a:gd name="T16" fmla="*/ 5 w 678"/>
                  <a:gd name="T17" fmla="*/ 1 h 35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678"/>
                  <a:gd name="T28" fmla="*/ 0 h 352"/>
                  <a:gd name="T29" fmla="*/ 678 w 678"/>
                  <a:gd name="T30" fmla="*/ 352 h 35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678" h="352">
                    <a:moveTo>
                      <a:pt x="28" y="78"/>
                    </a:moveTo>
                    <a:cubicBezTo>
                      <a:pt x="27" y="106"/>
                      <a:pt x="0" y="204"/>
                      <a:pt x="14" y="248"/>
                    </a:cubicBezTo>
                    <a:cubicBezTo>
                      <a:pt x="28" y="292"/>
                      <a:pt x="46" y="336"/>
                      <a:pt x="110" y="344"/>
                    </a:cubicBezTo>
                    <a:cubicBezTo>
                      <a:pt x="174" y="352"/>
                      <a:pt x="310" y="328"/>
                      <a:pt x="398" y="296"/>
                    </a:cubicBezTo>
                    <a:cubicBezTo>
                      <a:pt x="486" y="264"/>
                      <a:pt x="598" y="192"/>
                      <a:pt x="638" y="152"/>
                    </a:cubicBezTo>
                    <a:cubicBezTo>
                      <a:pt x="678" y="112"/>
                      <a:pt x="654" y="80"/>
                      <a:pt x="638" y="56"/>
                    </a:cubicBezTo>
                    <a:cubicBezTo>
                      <a:pt x="622" y="32"/>
                      <a:pt x="598" y="16"/>
                      <a:pt x="542" y="8"/>
                    </a:cubicBezTo>
                    <a:cubicBezTo>
                      <a:pt x="486" y="0"/>
                      <a:pt x="374" y="8"/>
                      <a:pt x="302" y="8"/>
                    </a:cubicBezTo>
                    <a:cubicBezTo>
                      <a:pt x="230" y="8"/>
                      <a:pt x="170" y="8"/>
                      <a:pt x="110" y="8"/>
                    </a:cubicBezTo>
                  </a:path>
                </a:pathLst>
              </a:cu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1538" name="Freeform 173">
                <a:extLst>
                  <a:ext uri="{FF2B5EF4-FFF2-40B4-BE49-F238E27FC236}">
                    <a16:creationId xmlns:a16="http://schemas.microsoft.com/office/drawing/2014/main" id="{53020914-BDE8-43E6-B360-FE4ED6E433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2997"/>
                <a:ext cx="311" cy="102"/>
              </a:xfrm>
              <a:custGeom>
                <a:avLst/>
                <a:gdLst>
                  <a:gd name="T0" fmla="*/ 4 w 516"/>
                  <a:gd name="T1" fmla="*/ 1 h 169"/>
                  <a:gd name="T2" fmla="*/ 8 w 516"/>
                  <a:gd name="T3" fmla="*/ 1 h 169"/>
                  <a:gd name="T4" fmla="*/ 15 w 516"/>
                  <a:gd name="T5" fmla="*/ 1 h 169"/>
                  <a:gd name="T6" fmla="*/ 22 w 516"/>
                  <a:gd name="T7" fmla="*/ 1 h 169"/>
                  <a:gd name="T8" fmla="*/ 24 w 516"/>
                  <a:gd name="T9" fmla="*/ 3 h 169"/>
                  <a:gd name="T10" fmla="*/ 19 w 516"/>
                  <a:gd name="T11" fmla="*/ 7 h 169"/>
                  <a:gd name="T12" fmla="*/ 7 w 516"/>
                  <a:gd name="T13" fmla="*/ 8 h 169"/>
                  <a:gd name="T14" fmla="*/ 1 w 516"/>
                  <a:gd name="T15" fmla="*/ 7 h 169"/>
                  <a:gd name="T16" fmla="*/ 1 w 516"/>
                  <a:gd name="T17" fmla="*/ 3 h 169"/>
                  <a:gd name="T18" fmla="*/ 4 w 516"/>
                  <a:gd name="T19" fmla="*/ 1 h 16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16"/>
                  <a:gd name="T31" fmla="*/ 0 h 169"/>
                  <a:gd name="T32" fmla="*/ 516 w 516"/>
                  <a:gd name="T33" fmla="*/ 169 h 16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16" h="169">
                    <a:moveTo>
                      <a:pt x="74" y="8"/>
                    </a:moveTo>
                    <a:cubicBezTo>
                      <a:pt x="98" y="0"/>
                      <a:pt x="130" y="8"/>
                      <a:pt x="170" y="8"/>
                    </a:cubicBezTo>
                    <a:cubicBezTo>
                      <a:pt x="210" y="8"/>
                      <a:pt x="266" y="8"/>
                      <a:pt x="314" y="8"/>
                    </a:cubicBezTo>
                    <a:cubicBezTo>
                      <a:pt x="362" y="8"/>
                      <a:pt x="426" y="0"/>
                      <a:pt x="458" y="8"/>
                    </a:cubicBezTo>
                    <a:cubicBezTo>
                      <a:pt x="490" y="16"/>
                      <a:pt x="516" y="36"/>
                      <a:pt x="506" y="56"/>
                    </a:cubicBezTo>
                    <a:cubicBezTo>
                      <a:pt x="496" y="76"/>
                      <a:pt x="454" y="112"/>
                      <a:pt x="396" y="131"/>
                    </a:cubicBezTo>
                    <a:cubicBezTo>
                      <a:pt x="338" y="150"/>
                      <a:pt x="220" y="165"/>
                      <a:pt x="158" y="167"/>
                    </a:cubicBezTo>
                    <a:cubicBezTo>
                      <a:pt x="96" y="169"/>
                      <a:pt x="44" y="162"/>
                      <a:pt x="22" y="143"/>
                    </a:cubicBezTo>
                    <a:cubicBezTo>
                      <a:pt x="0" y="124"/>
                      <a:pt x="17" y="78"/>
                      <a:pt x="26" y="56"/>
                    </a:cubicBezTo>
                    <a:cubicBezTo>
                      <a:pt x="35" y="34"/>
                      <a:pt x="50" y="16"/>
                      <a:pt x="74" y="8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CCFF"/>
                  </a:gs>
                  <a:gs pos="100000">
                    <a:srgbClr val="5E5E76"/>
                  </a:gs>
                </a:gsLst>
                <a:path path="rect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21531" name="AutoShape 174">
              <a:extLst>
                <a:ext uri="{FF2B5EF4-FFF2-40B4-BE49-F238E27FC236}">
                  <a16:creationId xmlns:a16="http://schemas.microsoft.com/office/drawing/2014/main" id="{E9EC999F-0138-4CFE-BD9E-E2AF151440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120"/>
              <a:ext cx="624" cy="57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565 w 21600"/>
                <a:gd name="T13" fmla="*/ 3563 h 21600"/>
                <a:gd name="T14" fmla="*/ 18035 w 21600"/>
                <a:gd name="T15" fmla="*/ 18038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3558" y="21600"/>
                  </a:lnTo>
                  <a:lnTo>
                    <a:pt x="18042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666666"/>
                </a:gs>
                <a:gs pos="50000">
                  <a:srgbClr val="DDDDDD"/>
                </a:gs>
                <a:gs pos="100000">
                  <a:srgbClr val="666666"/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32" name="AutoShape 175">
              <a:extLst>
                <a:ext uri="{FF2B5EF4-FFF2-40B4-BE49-F238E27FC236}">
                  <a16:creationId xmlns:a16="http://schemas.microsoft.com/office/drawing/2014/main" id="{961788B3-0DAD-4857-AAE2-C17B0D5BB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360"/>
              <a:ext cx="528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86 w 21600"/>
                <a:gd name="T13" fmla="*/ 2957 h 21600"/>
                <a:gd name="T14" fmla="*/ 18614 w 21600"/>
                <a:gd name="T15" fmla="*/ 1864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332" y="21600"/>
                  </a:lnTo>
                  <a:lnTo>
                    <a:pt x="19268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765E2F"/>
                </a:gs>
                <a:gs pos="50000">
                  <a:srgbClr val="FFCC66"/>
                </a:gs>
                <a:gs pos="100000">
                  <a:srgbClr val="765E2F"/>
                </a:gs>
              </a:gsLst>
              <a:lin ang="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33" name="Freeform 176" descr="25%">
              <a:extLst>
                <a:ext uri="{FF2B5EF4-FFF2-40B4-BE49-F238E27FC236}">
                  <a16:creationId xmlns:a16="http://schemas.microsoft.com/office/drawing/2014/main" id="{8927647C-86B9-431E-9647-6C3BF1929BD3}"/>
                </a:ext>
              </a:extLst>
            </p:cNvPr>
            <p:cNvSpPr>
              <a:spLocks/>
            </p:cNvSpPr>
            <p:nvPr/>
          </p:nvSpPr>
          <p:spPr bwMode="auto">
            <a:xfrm>
              <a:off x="948" y="2742"/>
              <a:ext cx="240" cy="200"/>
            </a:xfrm>
            <a:custGeom>
              <a:avLst/>
              <a:gdLst>
                <a:gd name="T0" fmla="*/ 10 w 400"/>
                <a:gd name="T1" fmla="*/ 1 h 344"/>
                <a:gd name="T2" fmla="*/ 5 w 400"/>
                <a:gd name="T3" fmla="*/ 2 h 344"/>
                <a:gd name="T4" fmla="*/ 2 w 400"/>
                <a:gd name="T5" fmla="*/ 6 h 344"/>
                <a:gd name="T6" fmla="*/ 1 w 400"/>
                <a:gd name="T7" fmla="*/ 8 h 344"/>
                <a:gd name="T8" fmla="*/ 1 w 400"/>
                <a:gd name="T9" fmla="*/ 12 h 344"/>
                <a:gd name="T10" fmla="*/ 2 w 400"/>
                <a:gd name="T11" fmla="*/ 12 h 344"/>
                <a:gd name="T12" fmla="*/ 7 w 400"/>
                <a:gd name="T13" fmla="*/ 12 h 344"/>
                <a:gd name="T14" fmla="*/ 11 w 400"/>
                <a:gd name="T15" fmla="*/ 13 h 344"/>
                <a:gd name="T16" fmla="*/ 14 w 400"/>
                <a:gd name="T17" fmla="*/ 12 h 344"/>
                <a:gd name="T18" fmla="*/ 19 w 400"/>
                <a:gd name="T19" fmla="*/ 12 h 344"/>
                <a:gd name="T20" fmla="*/ 16 w 400"/>
                <a:gd name="T21" fmla="*/ 4 h 344"/>
                <a:gd name="T22" fmla="*/ 10 w 400"/>
                <a:gd name="T23" fmla="*/ 1 h 3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00"/>
                <a:gd name="T37" fmla="*/ 0 h 344"/>
                <a:gd name="T38" fmla="*/ 400 w 400"/>
                <a:gd name="T39" fmla="*/ 344 h 34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00" h="344">
                  <a:moveTo>
                    <a:pt x="200" y="8"/>
                  </a:moveTo>
                  <a:cubicBezTo>
                    <a:pt x="160" y="0"/>
                    <a:pt x="128" y="32"/>
                    <a:pt x="104" y="56"/>
                  </a:cubicBezTo>
                  <a:cubicBezTo>
                    <a:pt x="80" y="80"/>
                    <a:pt x="72" y="128"/>
                    <a:pt x="56" y="152"/>
                  </a:cubicBezTo>
                  <a:cubicBezTo>
                    <a:pt x="40" y="176"/>
                    <a:pt x="16" y="176"/>
                    <a:pt x="8" y="200"/>
                  </a:cubicBezTo>
                  <a:cubicBezTo>
                    <a:pt x="0" y="224"/>
                    <a:pt x="0" y="280"/>
                    <a:pt x="8" y="296"/>
                  </a:cubicBezTo>
                  <a:cubicBezTo>
                    <a:pt x="16" y="312"/>
                    <a:pt x="32" y="296"/>
                    <a:pt x="56" y="296"/>
                  </a:cubicBezTo>
                  <a:cubicBezTo>
                    <a:pt x="80" y="296"/>
                    <a:pt x="120" y="288"/>
                    <a:pt x="152" y="296"/>
                  </a:cubicBezTo>
                  <a:cubicBezTo>
                    <a:pt x="184" y="304"/>
                    <a:pt x="224" y="344"/>
                    <a:pt x="248" y="344"/>
                  </a:cubicBezTo>
                  <a:cubicBezTo>
                    <a:pt x="272" y="344"/>
                    <a:pt x="272" y="304"/>
                    <a:pt x="296" y="296"/>
                  </a:cubicBezTo>
                  <a:cubicBezTo>
                    <a:pt x="320" y="288"/>
                    <a:pt x="384" y="328"/>
                    <a:pt x="392" y="296"/>
                  </a:cubicBezTo>
                  <a:cubicBezTo>
                    <a:pt x="400" y="264"/>
                    <a:pt x="376" y="152"/>
                    <a:pt x="344" y="104"/>
                  </a:cubicBezTo>
                  <a:cubicBezTo>
                    <a:pt x="312" y="56"/>
                    <a:pt x="240" y="16"/>
                    <a:pt x="200" y="8"/>
                  </a:cubicBez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1534" name="Rectangle 177">
              <a:extLst>
                <a:ext uri="{FF2B5EF4-FFF2-40B4-BE49-F238E27FC236}">
                  <a16:creationId xmlns:a16="http://schemas.microsoft.com/office/drawing/2014/main" id="{E10F8EA9-0809-4BA8-8348-E2A221E65E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803"/>
              <a:ext cx="56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Coffee</a:t>
              </a:r>
            </a:p>
          </p:txBody>
        </p:sp>
        <p:sp>
          <p:nvSpPr>
            <p:cNvPr id="21535" name="Rectangle 178">
              <a:extLst>
                <a:ext uri="{FF2B5EF4-FFF2-40B4-BE49-F238E27FC236}">
                  <a16:creationId xmlns:a16="http://schemas.microsoft.com/office/drawing/2014/main" id="{2B088A26-7698-441A-B602-2B850A7A4C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2651"/>
              <a:ext cx="51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Sucre</a:t>
              </a:r>
            </a:p>
          </p:txBody>
        </p:sp>
      </p:grpSp>
      <p:grpSp>
        <p:nvGrpSpPr>
          <p:cNvPr id="20" name="Group 179">
            <a:extLst>
              <a:ext uri="{FF2B5EF4-FFF2-40B4-BE49-F238E27FC236}">
                <a16:creationId xmlns:a16="http://schemas.microsoft.com/office/drawing/2014/main" id="{DF5B070E-4104-441C-9537-3E3E40C467AB}"/>
              </a:ext>
            </a:extLst>
          </p:cNvPr>
          <p:cNvGrpSpPr>
            <a:grpSpLocks/>
          </p:cNvGrpSpPr>
          <p:nvPr/>
        </p:nvGrpSpPr>
        <p:grpSpPr bwMode="auto">
          <a:xfrm>
            <a:off x="7281863" y="5105400"/>
            <a:ext cx="2360612" cy="363538"/>
            <a:chOff x="4587" y="3216"/>
            <a:chExt cx="1487" cy="229"/>
          </a:xfrm>
        </p:grpSpPr>
        <p:sp>
          <p:nvSpPr>
            <p:cNvPr id="21528" name="Rectangle 180">
              <a:extLst>
                <a:ext uri="{FF2B5EF4-FFF2-40B4-BE49-F238E27FC236}">
                  <a16:creationId xmlns:a16="http://schemas.microsoft.com/office/drawing/2014/main" id="{4511A693-C870-4A97-8F23-CAEB8F45AA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96" y="3216"/>
              <a:ext cx="117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IRREVERSIBLE</a:t>
              </a:r>
            </a:p>
          </p:txBody>
        </p:sp>
        <p:sp>
          <p:nvSpPr>
            <p:cNvPr id="21529" name="AutoShape 181">
              <a:extLst>
                <a:ext uri="{FF2B5EF4-FFF2-40B4-BE49-F238E27FC236}">
                  <a16:creationId xmlns:a16="http://schemas.microsoft.com/office/drawing/2014/main" id="{F861F175-0BC2-420D-B5E7-F69A9D3A3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7" y="3264"/>
              <a:ext cx="309" cy="96"/>
            </a:xfrm>
            <a:prstGeom prst="rightArrow">
              <a:avLst>
                <a:gd name="adj1" fmla="val 60417"/>
                <a:gd name="adj2" fmla="val 141670"/>
              </a:avLst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11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6" dur="500"/>
                                        <p:tgtEl>
                                          <p:spTgt spid="81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811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3" dur="500"/>
                                        <p:tgtEl>
                                          <p:spTgt spid="811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81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811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9" dur="500"/>
                                        <p:tgtEl>
                                          <p:spTgt spid="81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2" dur="500"/>
                                        <p:tgtEl>
                                          <p:spTgt spid="81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6" dur="2000"/>
                                        <p:tgtEl>
                                          <p:spTgt spid="811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11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11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B2A22BAA-D9C0-444A-8049-1A0CF011CC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8675" y="273050"/>
            <a:ext cx="5705475" cy="595313"/>
          </a:xfrm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Sources of irreversibility – 3</a:t>
            </a:r>
          </a:p>
        </p:txBody>
      </p:sp>
      <p:sp>
        <p:nvSpPr>
          <p:cNvPr id="23555" name="Rectangle 99">
            <a:extLst>
              <a:ext uri="{FF2B5EF4-FFF2-40B4-BE49-F238E27FC236}">
                <a16:creationId xmlns:a16="http://schemas.microsoft.com/office/drawing/2014/main" id="{A606810C-116D-4CBD-AEA4-A0FBFA890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63" y="1219200"/>
            <a:ext cx="23145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i="0">
                <a:solidFill>
                  <a:schemeClr val="tx1"/>
                </a:solidFill>
              </a:rPr>
              <a:t>D – Free Expansion</a:t>
            </a:r>
          </a:p>
        </p:txBody>
      </p:sp>
      <p:sp>
        <p:nvSpPr>
          <p:cNvPr id="23556" name="Rectangle 129" descr="Wide upward diagonal">
            <a:extLst>
              <a:ext uri="{FF2B5EF4-FFF2-40B4-BE49-F238E27FC236}">
                <a16:creationId xmlns:a16="http://schemas.microsoft.com/office/drawing/2014/main" id="{577835F3-C309-40E5-A99F-805D185D8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981200"/>
            <a:ext cx="1752600" cy="9144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7" name="Rectangle 130">
            <a:extLst>
              <a:ext uri="{FF2B5EF4-FFF2-40B4-BE49-F238E27FC236}">
                <a16:creationId xmlns:a16="http://schemas.microsoft.com/office/drawing/2014/main" id="{E878B8DF-6340-4DD7-A9C8-BCE9B6324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057400"/>
            <a:ext cx="762000" cy="762000"/>
          </a:xfrm>
          <a:prstGeom prst="rect">
            <a:avLst/>
          </a:prstGeom>
          <a:solidFill>
            <a:srgbClr val="B2B2B2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8" name="Rectangle 131">
            <a:extLst>
              <a:ext uri="{FF2B5EF4-FFF2-40B4-BE49-F238E27FC236}">
                <a16:creationId xmlns:a16="http://schemas.microsoft.com/office/drawing/2014/main" id="{E7A4A0E6-9950-4130-92AD-216AAE660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057400"/>
            <a:ext cx="762000" cy="7620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9" name="Rectangle 133">
            <a:extLst>
              <a:ext uri="{FF2B5EF4-FFF2-40B4-BE49-F238E27FC236}">
                <a16:creationId xmlns:a16="http://schemas.microsoft.com/office/drawing/2014/main" id="{7E2FDD0D-E7C1-4200-B8C7-09300CA2D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048000"/>
            <a:ext cx="9302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State 1</a:t>
            </a:r>
          </a:p>
        </p:txBody>
      </p:sp>
      <p:grpSp>
        <p:nvGrpSpPr>
          <p:cNvPr id="2" name="Group 168">
            <a:extLst>
              <a:ext uri="{FF2B5EF4-FFF2-40B4-BE49-F238E27FC236}">
                <a16:creationId xmlns:a16="http://schemas.microsoft.com/office/drawing/2014/main" id="{32FB5376-944D-433C-9774-6883DAC51048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1981200"/>
            <a:ext cx="1752600" cy="914400"/>
            <a:chOff x="1392" y="1248"/>
            <a:chExt cx="1104" cy="576"/>
          </a:xfrm>
        </p:grpSpPr>
        <p:sp>
          <p:nvSpPr>
            <p:cNvPr id="23604" name="Rectangle 135" descr="Wide upward diagonal">
              <a:extLst>
                <a:ext uri="{FF2B5EF4-FFF2-40B4-BE49-F238E27FC236}">
                  <a16:creationId xmlns:a16="http://schemas.microsoft.com/office/drawing/2014/main" id="{304FE436-6785-4318-A6A6-D001A84B9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1248"/>
              <a:ext cx="1104" cy="576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605" name="Rectangle 163">
              <a:extLst>
                <a:ext uri="{FF2B5EF4-FFF2-40B4-BE49-F238E27FC236}">
                  <a16:creationId xmlns:a16="http://schemas.microsoft.com/office/drawing/2014/main" id="{D22C1E5D-8ABD-49AA-826A-364F25FDF0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296"/>
              <a:ext cx="480" cy="480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606" name="Rectangle 136">
              <a:extLst>
                <a:ext uri="{FF2B5EF4-FFF2-40B4-BE49-F238E27FC236}">
                  <a16:creationId xmlns:a16="http://schemas.microsoft.com/office/drawing/2014/main" id="{13306528-E766-448E-B412-75A23ED213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1296"/>
              <a:ext cx="480" cy="480"/>
            </a:xfrm>
            <a:prstGeom prst="rect">
              <a:avLst/>
            </a:prstGeom>
            <a:solidFill>
              <a:srgbClr val="B2B2B2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4234" name="Rectangle 138">
            <a:extLst>
              <a:ext uri="{FF2B5EF4-FFF2-40B4-BE49-F238E27FC236}">
                <a16:creationId xmlns:a16="http://schemas.microsoft.com/office/drawing/2014/main" id="{63B525FA-CADD-4340-98A4-ACAFCD233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048000"/>
            <a:ext cx="9302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State 2</a:t>
            </a:r>
          </a:p>
        </p:txBody>
      </p:sp>
      <p:sp>
        <p:nvSpPr>
          <p:cNvPr id="23562" name="Rectangle 140">
            <a:extLst>
              <a:ext uri="{FF2B5EF4-FFF2-40B4-BE49-F238E27FC236}">
                <a16:creationId xmlns:a16="http://schemas.microsoft.com/office/drawing/2014/main" id="{55E90414-A21B-4D8B-89F8-7ED57D50C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325" y="2227263"/>
            <a:ext cx="612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Gas</a:t>
            </a:r>
          </a:p>
        </p:txBody>
      </p:sp>
      <p:sp>
        <p:nvSpPr>
          <p:cNvPr id="23563" name="Rectangle 141">
            <a:extLst>
              <a:ext uri="{FF2B5EF4-FFF2-40B4-BE49-F238E27FC236}">
                <a16:creationId xmlns:a16="http://schemas.microsoft.com/office/drawing/2014/main" id="{A36F9F1E-E8CA-4A3C-A021-637495623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2227263"/>
            <a:ext cx="6762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Void</a:t>
            </a:r>
          </a:p>
        </p:txBody>
      </p:sp>
      <p:sp>
        <p:nvSpPr>
          <p:cNvPr id="644238" name="Rectangle 142">
            <a:extLst>
              <a:ext uri="{FF2B5EF4-FFF2-40B4-BE49-F238E27FC236}">
                <a16:creationId xmlns:a16="http://schemas.microsoft.com/office/drawing/2014/main" id="{858436E6-208B-4FC6-A767-86960F24F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343150"/>
            <a:ext cx="76200" cy="152400"/>
          </a:xfrm>
          <a:prstGeom prst="rect">
            <a:avLst/>
          </a:prstGeom>
          <a:solidFill>
            <a:srgbClr val="DDDDDD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172">
            <a:extLst>
              <a:ext uri="{FF2B5EF4-FFF2-40B4-BE49-F238E27FC236}">
                <a16:creationId xmlns:a16="http://schemas.microsoft.com/office/drawing/2014/main" id="{FED9F29E-F964-4B6F-9F89-59AC5D232F2E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4589463"/>
            <a:ext cx="1828800" cy="1430337"/>
            <a:chOff x="2736" y="1248"/>
            <a:chExt cx="1152" cy="901"/>
          </a:xfrm>
        </p:grpSpPr>
        <p:grpSp>
          <p:nvGrpSpPr>
            <p:cNvPr id="23594" name="Group 151">
              <a:extLst>
                <a:ext uri="{FF2B5EF4-FFF2-40B4-BE49-F238E27FC236}">
                  <a16:creationId xmlns:a16="http://schemas.microsoft.com/office/drawing/2014/main" id="{07A213A7-39AF-438A-99DE-9648B454469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248"/>
              <a:ext cx="1104" cy="576"/>
              <a:chOff x="1776" y="1344"/>
              <a:chExt cx="1104" cy="576"/>
            </a:xfrm>
          </p:grpSpPr>
          <p:sp>
            <p:nvSpPr>
              <p:cNvPr id="23601" name="Rectangle 152" descr="Wide upward diagonal">
                <a:extLst>
                  <a:ext uri="{FF2B5EF4-FFF2-40B4-BE49-F238E27FC236}">
                    <a16:creationId xmlns:a16="http://schemas.microsoft.com/office/drawing/2014/main" id="{368A314F-61ED-4201-AFCF-97922D5610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76" y="1344"/>
                <a:ext cx="1104" cy="576"/>
              </a:xfrm>
              <a:prstGeom prst="rect">
                <a:avLst/>
              </a:prstGeom>
              <a:blipFill dpi="0" rotWithShape="0">
                <a:blip r:embed="rId4"/>
                <a:srcRect/>
                <a:tile tx="0" ty="0" sx="100000" sy="100000" flip="none" algn="tl"/>
              </a:blip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602" name="Rectangle 153">
                <a:extLst>
                  <a:ext uri="{FF2B5EF4-FFF2-40B4-BE49-F238E27FC236}">
                    <a16:creationId xmlns:a16="http://schemas.microsoft.com/office/drawing/2014/main" id="{628421C6-8292-495F-9826-F880A4FEE1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480" cy="480"/>
              </a:xfrm>
              <a:prstGeom prst="rect">
                <a:avLst/>
              </a:prstGeom>
              <a:solidFill>
                <a:srgbClr val="B2B2B2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603" name="Rectangle 154">
                <a:extLst>
                  <a:ext uri="{FF2B5EF4-FFF2-40B4-BE49-F238E27FC236}">
                    <a16:creationId xmlns:a16="http://schemas.microsoft.com/office/drawing/2014/main" id="{102EC81F-A862-4924-8C45-F95CB83EC7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52" y="1392"/>
                <a:ext cx="480" cy="480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3595" name="Rectangle 155">
              <a:extLst>
                <a:ext uri="{FF2B5EF4-FFF2-40B4-BE49-F238E27FC236}">
                  <a16:creationId xmlns:a16="http://schemas.microsoft.com/office/drawing/2014/main" id="{77CF20E5-396F-46B8-924C-5307EE6A76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8" y="1403"/>
              <a:ext cx="3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Gas</a:t>
              </a:r>
            </a:p>
          </p:txBody>
        </p:sp>
        <p:sp>
          <p:nvSpPr>
            <p:cNvPr id="23596" name="Rectangle 156">
              <a:extLst>
                <a:ext uri="{FF2B5EF4-FFF2-40B4-BE49-F238E27FC236}">
                  <a16:creationId xmlns:a16="http://schemas.microsoft.com/office/drawing/2014/main" id="{19FF3928-F8A2-4710-BABF-73F7B200B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4" y="1547"/>
              <a:ext cx="42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Void</a:t>
              </a:r>
            </a:p>
          </p:txBody>
        </p:sp>
        <p:sp>
          <p:nvSpPr>
            <p:cNvPr id="644254" name="Rectangle 158">
              <a:extLst>
                <a:ext uri="{FF2B5EF4-FFF2-40B4-BE49-F238E27FC236}">
                  <a16:creationId xmlns:a16="http://schemas.microsoft.com/office/drawing/2014/main" id="{2243E948-E038-48E8-A771-849217340D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296"/>
              <a:ext cx="96" cy="480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44255" name="Rectangle 159">
              <a:extLst>
                <a:ext uri="{FF2B5EF4-FFF2-40B4-BE49-F238E27FC236}">
                  <a16:creationId xmlns:a16="http://schemas.microsoft.com/office/drawing/2014/main" id="{57D57A80-0A78-4439-A872-4EA855496B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482"/>
              <a:ext cx="480" cy="114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3599" name="Rectangle 160">
              <a:extLst>
                <a:ext uri="{FF2B5EF4-FFF2-40B4-BE49-F238E27FC236}">
                  <a16:creationId xmlns:a16="http://schemas.microsoft.com/office/drawing/2014/main" id="{2ECF5863-CA07-4B74-B0FF-CB2A1A845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1482"/>
              <a:ext cx="48" cy="96"/>
            </a:xfrm>
            <a:prstGeom prst="rect">
              <a:avLst/>
            </a:prstGeom>
            <a:solidFill>
              <a:srgbClr val="B2B2B2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600" name="Rectangle 161">
              <a:extLst>
                <a:ext uri="{FF2B5EF4-FFF2-40B4-BE49-F238E27FC236}">
                  <a16:creationId xmlns:a16="http://schemas.microsoft.com/office/drawing/2014/main" id="{7D887714-3ED0-4182-AD3A-C848048D0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920"/>
              <a:ext cx="586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State 1</a:t>
              </a:r>
            </a:p>
          </p:txBody>
        </p:sp>
      </p:grpSp>
      <p:sp>
        <p:nvSpPr>
          <p:cNvPr id="644258" name="Rectangle 162">
            <a:extLst>
              <a:ext uri="{FF2B5EF4-FFF2-40B4-BE49-F238E27FC236}">
                <a16:creationId xmlns:a16="http://schemas.microsoft.com/office/drawing/2014/main" id="{48F98208-8802-463A-829D-26965D3C2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057400"/>
            <a:ext cx="762000" cy="762000"/>
          </a:xfrm>
          <a:prstGeom prst="rect">
            <a:avLst/>
          </a:prstGeom>
          <a:solidFill>
            <a:srgbClr val="DDDDDD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4261" name="Line 165">
            <a:extLst>
              <a:ext uri="{FF2B5EF4-FFF2-40B4-BE49-F238E27FC236}">
                <a16:creationId xmlns:a16="http://schemas.microsoft.com/office/drawing/2014/main" id="{9FD7CD75-498B-4102-AA27-445B2A05EE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57800" y="2209800"/>
            <a:ext cx="228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644262" name="Line 166">
            <a:extLst>
              <a:ext uri="{FF2B5EF4-FFF2-40B4-BE49-F238E27FC236}">
                <a16:creationId xmlns:a16="http://schemas.microsoft.com/office/drawing/2014/main" id="{772C020B-9BC6-4C09-8EED-78DFC325D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514600"/>
            <a:ext cx="228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644263" name="Line 167">
            <a:extLst>
              <a:ext uri="{FF2B5EF4-FFF2-40B4-BE49-F238E27FC236}">
                <a16:creationId xmlns:a16="http://schemas.microsoft.com/office/drawing/2014/main" id="{3ED3DF0D-DA84-43E9-96AF-4713336BF2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2438400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644233" name="Rectangle 137">
            <a:extLst>
              <a:ext uri="{FF2B5EF4-FFF2-40B4-BE49-F238E27FC236}">
                <a16:creationId xmlns:a16="http://schemas.microsoft.com/office/drawing/2014/main" id="{1EC87E32-6DFF-4E84-B776-D6FFC63CF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057400"/>
            <a:ext cx="762000" cy="762000"/>
          </a:xfrm>
          <a:prstGeom prst="rect">
            <a:avLst/>
          </a:prstGeom>
          <a:solidFill>
            <a:srgbClr val="DDDDDD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228">
            <a:extLst>
              <a:ext uri="{FF2B5EF4-FFF2-40B4-BE49-F238E27FC236}">
                <a16:creationId xmlns:a16="http://schemas.microsoft.com/office/drawing/2014/main" id="{086D5E4B-EFC0-4125-ADCB-7B9E4B2953B0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4589463"/>
            <a:ext cx="1562100" cy="457200"/>
            <a:chOff x="3168" y="1248"/>
            <a:chExt cx="984" cy="288"/>
          </a:xfrm>
        </p:grpSpPr>
        <p:sp>
          <p:nvSpPr>
            <p:cNvPr id="23592" name="Line 173">
              <a:extLst>
                <a:ext uri="{FF2B5EF4-FFF2-40B4-BE49-F238E27FC236}">
                  <a16:creationId xmlns:a16="http://schemas.microsoft.com/office/drawing/2014/main" id="{4890868C-97B1-441C-BDDC-62AD7E889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68" y="1536"/>
              <a:ext cx="816" cy="0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23593" name="Rectangle 174">
              <a:extLst>
                <a:ext uri="{FF2B5EF4-FFF2-40B4-BE49-F238E27FC236}">
                  <a16:creationId xmlns:a16="http://schemas.microsoft.com/office/drawing/2014/main" id="{34D1D8EA-9A07-4410-98B2-9E8EB47786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4" y="1248"/>
              <a:ext cx="33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solidFill>
                    <a:srgbClr val="0066FF"/>
                  </a:solidFill>
                </a:rPr>
                <a:t>W</a:t>
              </a:r>
              <a:r>
                <a:rPr lang="en-US" altLang="en-US" sz="1800" baseline="-25000">
                  <a:solidFill>
                    <a:srgbClr val="0066FF"/>
                  </a:solidFill>
                </a:rPr>
                <a:t>21</a:t>
              </a:r>
            </a:p>
          </p:txBody>
        </p:sp>
      </p:grpSp>
      <p:grpSp>
        <p:nvGrpSpPr>
          <p:cNvPr id="6" name="Group 229">
            <a:extLst>
              <a:ext uri="{FF2B5EF4-FFF2-40B4-BE49-F238E27FC236}">
                <a16:creationId xmlns:a16="http://schemas.microsoft.com/office/drawing/2014/main" id="{2C1B15DB-9499-4C78-8E09-C859E29A4072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5199063"/>
            <a:ext cx="609600" cy="609600"/>
            <a:chOff x="2784" y="1632"/>
            <a:chExt cx="384" cy="384"/>
          </a:xfrm>
        </p:grpSpPr>
        <p:sp>
          <p:nvSpPr>
            <p:cNvPr id="23590" name="Rectangle 175">
              <a:extLst>
                <a:ext uri="{FF2B5EF4-FFF2-40B4-BE49-F238E27FC236}">
                  <a16:creationId xmlns:a16="http://schemas.microsoft.com/office/drawing/2014/main" id="{7D89C4E8-8FD4-4FC6-B758-1DC291E82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1787"/>
              <a:ext cx="314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>
                  <a:solidFill>
                    <a:srgbClr val="FF0000"/>
                  </a:solidFill>
                </a:rPr>
                <a:t>Q</a:t>
              </a:r>
              <a:r>
                <a:rPr lang="en-US" altLang="en-US" sz="1800" baseline="-25000">
                  <a:solidFill>
                    <a:srgbClr val="FF0000"/>
                  </a:solidFill>
                </a:rPr>
                <a:t>21</a:t>
              </a:r>
            </a:p>
          </p:txBody>
        </p:sp>
        <p:sp>
          <p:nvSpPr>
            <p:cNvPr id="23591" name="Line 176">
              <a:extLst>
                <a:ext uri="{FF2B5EF4-FFF2-40B4-BE49-F238E27FC236}">
                  <a16:creationId xmlns:a16="http://schemas.microsoft.com/office/drawing/2014/main" id="{E3209DAA-B85D-4E03-B8C2-6E17581B04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76" y="1632"/>
              <a:ext cx="192" cy="2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644273" name="Rectangle 177">
            <a:extLst>
              <a:ext uri="{FF2B5EF4-FFF2-40B4-BE49-F238E27FC236}">
                <a16:creationId xmlns:a16="http://schemas.microsoft.com/office/drawing/2014/main" id="{F9B67D49-1D1C-49A4-9047-E4857479A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276600"/>
            <a:ext cx="229235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U</a:t>
            </a:r>
            <a:r>
              <a:rPr lang="en-US" altLang="en-US" sz="1800" baseline="-25000"/>
              <a:t>2 </a:t>
            </a:r>
            <a:r>
              <a:rPr lang="en-US" altLang="en-US" sz="1800"/>
              <a:t>= U</a:t>
            </a:r>
            <a:r>
              <a:rPr lang="en-US" altLang="en-US" sz="1800" baseline="-25000"/>
              <a:t>1  ;  </a:t>
            </a:r>
            <a:r>
              <a:rPr lang="en-US" altLang="en-US" sz="1800" i="0"/>
              <a:t>(</a:t>
            </a:r>
            <a:r>
              <a:rPr lang="en-US" altLang="en-US" sz="1800"/>
              <a:t>Q</a:t>
            </a:r>
            <a:r>
              <a:rPr lang="en-US" altLang="en-US" sz="1800" baseline="-25000"/>
              <a:t>12</a:t>
            </a:r>
            <a:r>
              <a:rPr lang="en-US" altLang="en-US" sz="1800"/>
              <a:t>=W</a:t>
            </a:r>
            <a:r>
              <a:rPr lang="en-US" altLang="en-US" sz="1800" baseline="-25000"/>
              <a:t>21</a:t>
            </a:r>
            <a:r>
              <a:rPr lang="en-US" altLang="en-US" sz="1800"/>
              <a:t>=</a:t>
            </a:r>
            <a:r>
              <a:rPr lang="en-US" altLang="en-US" sz="1800" i="0"/>
              <a:t>0)</a:t>
            </a:r>
          </a:p>
        </p:txBody>
      </p:sp>
      <p:grpSp>
        <p:nvGrpSpPr>
          <p:cNvPr id="7" name="Group 179">
            <a:extLst>
              <a:ext uri="{FF2B5EF4-FFF2-40B4-BE49-F238E27FC236}">
                <a16:creationId xmlns:a16="http://schemas.microsoft.com/office/drawing/2014/main" id="{65C1F32D-0CED-43D3-A4C9-18CF2CC57AC6}"/>
              </a:ext>
            </a:extLst>
          </p:cNvPr>
          <p:cNvGrpSpPr>
            <a:grpSpLocks/>
          </p:cNvGrpSpPr>
          <p:nvPr/>
        </p:nvGrpSpPr>
        <p:grpSpPr bwMode="auto">
          <a:xfrm>
            <a:off x="7029450" y="1828800"/>
            <a:ext cx="2660650" cy="2116138"/>
            <a:chOff x="4437" y="802"/>
            <a:chExt cx="1676" cy="1333"/>
          </a:xfrm>
        </p:grpSpPr>
        <p:sp>
          <p:nvSpPr>
            <p:cNvPr id="23587" name="Rectangle 180">
              <a:extLst>
                <a:ext uri="{FF2B5EF4-FFF2-40B4-BE49-F238E27FC236}">
                  <a16:creationId xmlns:a16="http://schemas.microsoft.com/office/drawing/2014/main" id="{92D7B188-0E4B-461F-A971-C21E581F7D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37" y="802"/>
              <a:ext cx="1157" cy="1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u="sng">
                  <a:latin typeface="Arial" panose="020B0604020202020204" pitchFamily="34" charset="0"/>
                  <a:cs typeface="Arial" panose="020B0604020202020204" pitchFamily="34" charset="0"/>
                </a:rPr>
                <a:t>Process 1 2 1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u="sng">
                  <a:latin typeface="Arial" panose="020B0604020202020204" pitchFamily="34" charset="0"/>
                  <a:cs typeface="Arial" panose="020B0604020202020204" pitchFamily="34" charset="0"/>
                </a:rPr>
                <a:t>System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altLang="en-US" sz="1800" i="0" u="sng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en-US" altLang="en-US" sz="1800" i="0"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  <a:r>
                <a:rPr lang="en-US" altLang="en-US" sz="1800"/>
                <a:t>U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= 0  ok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 u="sng">
                  <a:latin typeface="Arial" panose="020B0604020202020204" pitchFamily="34" charset="0"/>
                  <a:cs typeface="Arial" panose="020B0604020202020204" pitchFamily="34" charset="0"/>
                </a:rPr>
                <a:t>Neighborhood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en-US" altLang="en-US" sz="1800"/>
                <a:t>Q</a:t>
              </a:r>
              <a:r>
                <a:rPr lang="en-US" altLang="en-US" baseline="-25000"/>
                <a:t>21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&gt; 0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en-US" altLang="en-US" sz="1800"/>
                <a:t>W</a:t>
              </a:r>
              <a:r>
                <a:rPr lang="en-US" altLang="en-US" baseline="-25000"/>
                <a:t>21 </a:t>
              </a: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&gt; 0</a:t>
              </a:r>
            </a:p>
          </p:txBody>
        </p:sp>
        <p:sp>
          <p:nvSpPr>
            <p:cNvPr id="23588" name="Rectangle 181">
              <a:extLst>
                <a:ext uri="{FF2B5EF4-FFF2-40B4-BE49-F238E27FC236}">
                  <a16:creationId xmlns:a16="http://schemas.microsoft.com/office/drawing/2014/main" id="{C165E9FD-1DA2-48B2-A218-A419B227D7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5" y="1906"/>
              <a:ext cx="1178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IRREVERSIBLE</a:t>
              </a:r>
            </a:p>
          </p:txBody>
        </p:sp>
        <p:sp>
          <p:nvSpPr>
            <p:cNvPr id="23589" name="AutoShape 182">
              <a:extLst>
                <a:ext uri="{FF2B5EF4-FFF2-40B4-BE49-F238E27FC236}">
                  <a16:creationId xmlns:a16="http://schemas.microsoft.com/office/drawing/2014/main" id="{5D1B8B24-BF66-4D8D-BC40-826E19046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2" y="1972"/>
              <a:ext cx="328" cy="88"/>
            </a:xfrm>
            <a:prstGeom prst="rightArrow">
              <a:avLst>
                <a:gd name="adj1" fmla="val 50000"/>
                <a:gd name="adj2" fmla="val 186381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4339" name="Rectangle 243" descr="Wide upward diagonal">
            <a:extLst>
              <a:ext uri="{FF2B5EF4-FFF2-40B4-BE49-F238E27FC236}">
                <a16:creationId xmlns:a16="http://schemas.microsoft.com/office/drawing/2014/main" id="{82764F2B-997D-4033-9FFE-A21655A05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4572000"/>
            <a:ext cx="1752600" cy="914400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4340" name="Rectangle 244">
            <a:extLst>
              <a:ext uri="{FF2B5EF4-FFF2-40B4-BE49-F238E27FC236}">
                <a16:creationId xmlns:a16="http://schemas.microsoft.com/office/drawing/2014/main" id="{D976CA7C-138F-4D64-BA8D-80F77E4CC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4648200"/>
            <a:ext cx="762000" cy="762000"/>
          </a:xfrm>
          <a:prstGeom prst="rect">
            <a:avLst/>
          </a:prstGeom>
          <a:solidFill>
            <a:srgbClr val="DDDDDD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4341" name="Rectangle 245">
            <a:extLst>
              <a:ext uri="{FF2B5EF4-FFF2-40B4-BE49-F238E27FC236}">
                <a16:creationId xmlns:a16="http://schemas.microsoft.com/office/drawing/2014/main" id="{1C681682-7A77-44C6-892C-3CC43223F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648200"/>
            <a:ext cx="762000" cy="76200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4342" name="Rectangle 246">
            <a:extLst>
              <a:ext uri="{FF2B5EF4-FFF2-40B4-BE49-F238E27FC236}">
                <a16:creationId xmlns:a16="http://schemas.microsoft.com/office/drawing/2014/main" id="{EC946E37-886D-4A2C-A01C-D6970EE9A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325" y="4818063"/>
            <a:ext cx="612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Gas</a:t>
            </a:r>
          </a:p>
        </p:txBody>
      </p:sp>
      <p:sp>
        <p:nvSpPr>
          <p:cNvPr id="644343" name="Rectangle 247">
            <a:extLst>
              <a:ext uri="{FF2B5EF4-FFF2-40B4-BE49-F238E27FC236}">
                <a16:creationId xmlns:a16="http://schemas.microsoft.com/office/drawing/2014/main" id="{4B5AAFFC-3EE1-41F4-8D4A-F06D97616F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225" y="5046663"/>
            <a:ext cx="6762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Void</a:t>
            </a:r>
          </a:p>
        </p:txBody>
      </p:sp>
      <p:sp>
        <p:nvSpPr>
          <p:cNvPr id="644344" name="Rectangle 248">
            <a:extLst>
              <a:ext uri="{FF2B5EF4-FFF2-40B4-BE49-F238E27FC236}">
                <a16:creationId xmlns:a16="http://schemas.microsoft.com/office/drawing/2014/main" id="{1D194BE9-D379-434A-A5EC-50B0E21AA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943475"/>
            <a:ext cx="76200" cy="152400"/>
          </a:xfrm>
          <a:prstGeom prst="rect">
            <a:avLst/>
          </a:prstGeom>
          <a:solidFill>
            <a:srgbClr val="DDDDDD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4345" name="Rectangle 249">
            <a:extLst>
              <a:ext uri="{FF2B5EF4-FFF2-40B4-BE49-F238E27FC236}">
                <a16:creationId xmlns:a16="http://schemas.microsoft.com/office/drawing/2014/main" id="{2A5526DF-5BF1-44D6-93F7-FAB88EAE1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4648200"/>
            <a:ext cx="762000" cy="762000"/>
          </a:xfrm>
          <a:prstGeom prst="rect">
            <a:avLst/>
          </a:prstGeom>
          <a:solidFill>
            <a:srgbClr val="DDDDDD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250">
            <a:extLst>
              <a:ext uri="{FF2B5EF4-FFF2-40B4-BE49-F238E27FC236}">
                <a16:creationId xmlns:a16="http://schemas.microsoft.com/office/drawing/2014/main" id="{00B7F2EE-51FA-472E-8B9B-5E917CFBA604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4643438"/>
            <a:ext cx="1219200" cy="762000"/>
            <a:chOff x="1632" y="2928"/>
            <a:chExt cx="768" cy="480"/>
          </a:xfrm>
        </p:grpSpPr>
        <p:sp>
          <p:nvSpPr>
            <p:cNvPr id="644347" name="Rectangle 251">
              <a:extLst>
                <a:ext uri="{FF2B5EF4-FFF2-40B4-BE49-F238E27FC236}">
                  <a16:creationId xmlns:a16="http://schemas.microsoft.com/office/drawing/2014/main" id="{5FC3FECE-4C29-473B-B55A-59F92B34CE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928"/>
              <a:ext cx="96" cy="480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44348" name="Rectangle 252">
              <a:extLst>
                <a:ext uri="{FF2B5EF4-FFF2-40B4-BE49-F238E27FC236}">
                  <a16:creationId xmlns:a16="http://schemas.microsoft.com/office/drawing/2014/main" id="{75E7914A-28FF-4EE6-B12B-A6622F4CEB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3120"/>
              <a:ext cx="672" cy="96"/>
            </a:xfrm>
            <a:prstGeom prst="rect">
              <a:avLst/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>
                <a:lnSpc>
                  <a:spcPct val="90000"/>
                </a:lnSpc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  <p:sp>
        <p:nvSpPr>
          <p:cNvPr id="644349" name="AutoShape 253">
            <a:extLst>
              <a:ext uri="{FF2B5EF4-FFF2-40B4-BE49-F238E27FC236}">
                <a16:creationId xmlns:a16="http://schemas.microsoft.com/office/drawing/2014/main" id="{56068C49-7792-485D-84FA-7018A1ACB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733800"/>
            <a:ext cx="228600" cy="609600"/>
          </a:xfrm>
          <a:prstGeom prst="downArrow">
            <a:avLst>
              <a:gd name="adj1" fmla="val 50000"/>
              <a:gd name="adj2" fmla="val 66667"/>
            </a:avLst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4352" name="Rectangle 256">
            <a:extLst>
              <a:ext uri="{FF2B5EF4-FFF2-40B4-BE49-F238E27FC236}">
                <a16:creationId xmlns:a16="http://schemas.microsoft.com/office/drawing/2014/main" id="{3EECFACC-6F1A-46CC-99A9-A2E127CAD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5050" y="3733800"/>
            <a:ext cx="13747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To restore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Initial state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644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44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4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4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4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44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644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44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64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64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64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64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64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64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0" dur="500"/>
                                        <p:tgtEl>
                                          <p:spTgt spid="64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3" dur="500"/>
                                        <p:tgtEl>
                                          <p:spTgt spid="64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64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4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0"/>
                                        <p:tgtEl>
                                          <p:spTgt spid="64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0"/>
                                        <p:tgtEl>
                                          <p:spTgt spid="64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0"/>
                                        <p:tgtEl>
                                          <p:spTgt spid="64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0"/>
                                        <p:tgtEl>
                                          <p:spTgt spid="64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5" dur="5000"/>
                                        <p:tgtEl>
                                          <p:spTgt spid="6443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4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1.11111E-6 L -0.06026 1.11111E-6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234" grpId="0"/>
      <p:bldP spid="644238" grpId="0" animBg="1"/>
      <p:bldP spid="644258" grpId="0" animBg="1"/>
      <p:bldP spid="644233" grpId="0" animBg="1"/>
      <p:bldP spid="644273" grpId="0"/>
      <p:bldP spid="644339" grpId="0" animBg="1"/>
      <p:bldP spid="644340" grpId="0" animBg="1"/>
      <p:bldP spid="644341" grpId="0" animBg="1"/>
      <p:bldP spid="644342" grpId="0"/>
      <p:bldP spid="644343" grpId="0"/>
      <p:bldP spid="644344" grpId="0" animBg="1"/>
      <p:bldP spid="644345" grpId="0" animBg="1"/>
      <p:bldP spid="644345" grpId="1" animBg="1"/>
      <p:bldP spid="644349" grpId="0" animBg="1"/>
      <p:bldP spid="6443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55" y="1143000"/>
            <a:ext cx="1704313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Definition: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C30C513-26D6-46B0-9965-AE42A1BC0C4E}"/>
              </a:ext>
            </a:extLst>
          </p:cNvPr>
          <p:cNvSpPr txBox="1"/>
          <p:nvPr/>
        </p:nvSpPr>
        <p:spPr>
          <a:xfrm>
            <a:off x="336061" y="3352800"/>
            <a:ext cx="2784737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Friction, viscosity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016" y="762000"/>
            <a:ext cx="4001096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Irreversible processes</a:t>
            </a:r>
          </a:p>
        </p:txBody>
      </p:sp>
      <p:sp>
        <p:nvSpPr>
          <p:cNvPr id="24584" name="Rectangle 4">
            <a:extLst>
              <a:ext uri="{FF2B5EF4-FFF2-40B4-BE49-F238E27FC236}">
                <a16:creationId xmlns:a16="http://schemas.microsoft.com/office/drawing/2014/main" id="{D9D31B6E-1D89-4D0B-9471-237C37A75A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722383"/>
            <a:ext cx="8018350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0" dirty="0">
                <a:solidFill>
                  <a:srgbClr val="FF0000"/>
                </a:solidFill>
              </a:rPr>
              <a:t>Reversible</a:t>
            </a:r>
            <a:r>
              <a:rPr lang="en-US" altLang="en-US" sz="2000" i="0" dirty="0">
                <a:solidFill>
                  <a:schemeClr val="tx1"/>
                </a:solidFill>
              </a:rPr>
              <a:t>: System AND surroundings can restore initial state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B50F506-950E-4730-899A-CB4F81295DC8}"/>
              </a:ext>
            </a:extLst>
          </p:cNvPr>
          <p:cNvSpPr txBox="1"/>
          <p:nvPr/>
        </p:nvSpPr>
        <p:spPr>
          <a:xfrm>
            <a:off x="327327" y="4954154"/>
            <a:ext cx="2505814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Free expansion</a:t>
            </a:r>
            <a:endParaRPr lang="en-US" sz="2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F9E4A3-C1CA-4D2B-9370-E5ACE3B8F9C0}"/>
              </a:ext>
            </a:extLst>
          </p:cNvPr>
          <p:cNvSpPr txBox="1"/>
          <p:nvPr/>
        </p:nvSpPr>
        <p:spPr>
          <a:xfrm>
            <a:off x="327327" y="4420754"/>
            <a:ext cx="1454244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Mixing</a:t>
            </a:r>
            <a:endParaRPr lang="en-US" sz="2400" b="0" i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840F65B-A038-402C-B72C-DE2F75496C2E}"/>
              </a:ext>
            </a:extLst>
          </p:cNvPr>
          <p:cNvSpPr txBox="1"/>
          <p:nvPr/>
        </p:nvSpPr>
        <p:spPr>
          <a:xfrm>
            <a:off x="327327" y="3887354"/>
            <a:ext cx="2231701" cy="57996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>
                <a:solidFill>
                  <a:schemeClr val="tx1"/>
                </a:solidFill>
                <a:latin typeface="+mn-lt"/>
              </a:rPr>
              <a:t>Heat transfer</a:t>
            </a:r>
            <a:endParaRPr lang="en-US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9E0FB3-87B8-4878-9F47-B0BF862D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55" y="2590800"/>
            <a:ext cx="3793026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Sources of irreversibility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  <p:bldP spid="21" grpId="0"/>
      <p:bldP spid="23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3|48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3|38.2|31.9|84.3|3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24.5|26.5|26.8|15|14|35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6|52|10.4|26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9|3.9|3|3.7|3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26050</TotalTime>
  <Words>257</Words>
  <Application>Microsoft Office PowerPoint</Application>
  <PresentationFormat>A4 Paper (210x297 mm)</PresentationFormat>
  <Paragraphs>91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Symbol</vt:lpstr>
      <vt:lpstr>Times New Roman</vt:lpstr>
      <vt:lpstr>Wingdings</vt:lpstr>
      <vt:lpstr>Default Design</vt:lpstr>
      <vt:lpstr>Thermodynamics</vt:lpstr>
      <vt:lpstr>Definition</vt:lpstr>
      <vt:lpstr>Sources of irreversibility – 1</vt:lpstr>
      <vt:lpstr>Sources of irreversibility – 2</vt:lpstr>
      <vt:lpstr>Sources of irreversibility – 3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869</cp:revision>
  <dcterms:created xsi:type="dcterms:W3CDTF">2002-03-24T06:41:14Z</dcterms:created>
  <dcterms:modified xsi:type="dcterms:W3CDTF">2024-09-30T07:27:46Z</dcterms:modified>
</cp:coreProperties>
</file>