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4" r:id="rId2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FF"/>
    <a:srgbClr val="FF5050"/>
    <a:srgbClr val="000099"/>
    <a:srgbClr val="FC0128"/>
    <a:srgbClr val="0033CC"/>
    <a:srgbClr val="DDDDDD"/>
    <a:srgbClr val="B2B2B2"/>
    <a:srgbClr val="CCCCFF"/>
    <a:srgbClr val="FFCC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306" autoAdjust="0"/>
  </p:normalViewPr>
  <p:slideViewPr>
    <p:cSldViewPr>
      <p:cViewPr varScale="1">
        <p:scale>
          <a:sx n="74" d="100"/>
          <a:sy n="74" d="100"/>
        </p:scale>
        <p:origin x="1464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D81476D1-1152-47FB-97E1-B3D4D8B1E958}"/>
    <pc:docChg chg="modSld">
      <pc:chgData name="Mohamed Nabil Sabry" userId="63bbbcbf96592b02" providerId="LiveId" clId="{D81476D1-1152-47FB-97E1-B3D4D8B1E958}" dt="2024-09-30T07:16:41.178" v="1"/>
      <pc:docMkLst>
        <pc:docMk/>
      </pc:docMkLst>
      <pc:sldChg chg="delSp modTransition modAnim">
        <pc:chgData name="Mohamed Nabil Sabry" userId="63bbbcbf96592b02" providerId="LiveId" clId="{D81476D1-1152-47FB-97E1-B3D4D8B1E958}" dt="2024-09-30T07:16:41.178" v="1"/>
        <pc:sldMkLst>
          <pc:docMk/>
          <pc:sldMk cId="1970287619" sldId="404"/>
        </pc:sldMkLst>
        <pc:picChg chg="del">
          <ac:chgData name="Mohamed Nabil Sabry" userId="63bbbcbf96592b02" providerId="LiveId" clId="{D81476D1-1152-47FB-97E1-B3D4D8B1E958}" dt="2024-09-30T07:16:36.680" v="0"/>
          <ac:picMkLst>
            <pc:docMk/>
            <pc:sldMk cId="1970287619" sldId="404"/>
            <ac:picMk id="6" creationId="{9BF3E2E5-CB66-4AFF-9633-178968FAAC0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F8F01DC-83CC-464D-8854-76BD7A4D4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AE2E2C2-22D2-49A5-9EC6-CA3729DDF0F2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4A7DBD5-001D-4B19-8E55-06DB014CB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718538C-0920-4504-B972-7D7D2911F621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6CD4814-DC5C-4833-BD10-A189FAD577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698E722-9D0B-4F1B-8D8C-8FEFD8A55D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B067A0-0172-4D10-8CA1-2DD5984233C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8352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7532" y="2080419"/>
            <a:ext cx="3557587" cy="15890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07FEA-BB9E-47EA-A153-9D0B7FDA70E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2700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60D523-3845-4216-AD85-CCEC0AD388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8563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D4820-F03C-4E66-9F3B-E41869A995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6386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47A2D1C-0919-45CE-8FCC-6EFECD41105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91107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532" y="2080419"/>
            <a:ext cx="3557587" cy="158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2F9E9-EC30-404F-804A-E22CAEFA60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8232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93921-D7D4-49B2-A968-BAD650E096F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21840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3C19B-6CAA-4576-8D75-29F2DBA269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33507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C94579A-12A5-4D86-830C-38E4A5585E1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14014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29D1D3-DB66-4FB6-B48B-359FF493CB0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0306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5AF4CF2-15FD-4C0D-A0F4-7F053997A3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10070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89AAF-317B-4109-9E8F-A1F2F5F78B9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077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C45EF-D2AB-44DE-B733-A4155489A49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04166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461BC333-2316-4013-98FD-CCEC6700B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E98235F4-7D68-4B64-9257-BD370B051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0" y="6477000"/>
            <a:ext cx="1441450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32436C72-56EC-4EC4-8012-AAD015EC8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D312D52C-7103-451A-A47C-C322BFBEB5FD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C6A49-00EB-4C6C-A929-5D7CC03F5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5910" y="276524"/>
            <a:ext cx="4171015" cy="588366"/>
          </a:xfrm>
        </p:spPr>
        <p:txBody>
          <a:bodyPr/>
          <a:lstStyle/>
          <a:p>
            <a:r>
              <a:rPr lang="en-US" dirty="0"/>
              <a:t>Example 2: The gun</a:t>
            </a:r>
          </a:p>
        </p:txBody>
      </p:sp>
      <p:sp>
        <p:nvSpPr>
          <p:cNvPr id="9" name="Freeform 1611">
            <a:extLst>
              <a:ext uri="{FF2B5EF4-FFF2-40B4-BE49-F238E27FC236}">
                <a16:creationId xmlns:a16="http://schemas.microsoft.com/office/drawing/2014/main" id="{B14C1376-A73E-40B0-8E7F-33210950ADA0}"/>
              </a:ext>
            </a:extLst>
          </p:cNvPr>
          <p:cNvSpPr/>
          <p:nvPr/>
        </p:nvSpPr>
        <p:spPr>
          <a:xfrm>
            <a:off x="256857" y="1496756"/>
            <a:ext cx="2393693" cy="1560154"/>
          </a:xfrm>
          <a:custGeom>
            <a:avLst/>
            <a:gdLst>
              <a:gd name="connsiteX0" fmla="*/ 298174 w 2126973"/>
              <a:gd name="connsiteY0" fmla="*/ 334617 h 1613451"/>
              <a:gd name="connsiteX1" fmla="*/ 278295 w 2126973"/>
              <a:gd name="connsiteY1" fmla="*/ 652669 h 1613451"/>
              <a:gd name="connsiteX2" fmla="*/ 79513 w 2126973"/>
              <a:gd name="connsiteY2" fmla="*/ 1129747 h 1613451"/>
              <a:gd name="connsiteX3" fmla="*/ 79513 w 2126973"/>
              <a:gd name="connsiteY3" fmla="*/ 1487556 h 1613451"/>
              <a:gd name="connsiteX4" fmla="*/ 556591 w 2126973"/>
              <a:gd name="connsiteY4" fmla="*/ 1586947 h 1613451"/>
              <a:gd name="connsiteX5" fmla="*/ 914400 w 2126973"/>
              <a:gd name="connsiteY5" fmla="*/ 1328530 h 1613451"/>
              <a:gd name="connsiteX6" fmla="*/ 874643 w 2126973"/>
              <a:gd name="connsiteY6" fmla="*/ 712304 h 1613451"/>
              <a:gd name="connsiteX7" fmla="*/ 1073426 w 2126973"/>
              <a:gd name="connsiteY7" fmla="*/ 573156 h 1613451"/>
              <a:gd name="connsiteX8" fmla="*/ 1411356 w 2126973"/>
              <a:gd name="connsiteY8" fmla="*/ 851452 h 1613451"/>
              <a:gd name="connsiteX9" fmla="*/ 1868556 w 2126973"/>
              <a:gd name="connsiteY9" fmla="*/ 672547 h 1613451"/>
              <a:gd name="connsiteX10" fmla="*/ 1967948 w 2126973"/>
              <a:gd name="connsiteY10" fmla="*/ 354495 h 1613451"/>
              <a:gd name="connsiteX11" fmla="*/ 1948069 w 2126973"/>
              <a:gd name="connsiteY11" fmla="*/ 56321 h 1613451"/>
              <a:gd name="connsiteX12" fmla="*/ 894522 w 2126973"/>
              <a:gd name="connsiteY12" fmla="*/ 36443 h 1613451"/>
              <a:gd name="connsiteX13" fmla="*/ 715617 w 2126973"/>
              <a:gd name="connsiteY13" fmla="*/ 96078 h 1613451"/>
              <a:gd name="connsiteX14" fmla="*/ 556591 w 2126973"/>
              <a:gd name="connsiteY14" fmla="*/ 16565 h 1613451"/>
              <a:gd name="connsiteX15" fmla="*/ 417443 w 2126973"/>
              <a:gd name="connsiteY15" fmla="*/ 16565 h 1613451"/>
              <a:gd name="connsiteX16" fmla="*/ 576469 w 2126973"/>
              <a:gd name="connsiteY16" fmla="*/ 115956 h 1613451"/>
              <a:gd name="connsiteX17" fmla="*/ 596348 w 2126973"/>
              <a:gd name="connsiteY17" fmla="*/ 215347 h 1613451"/>
              <a:gd name="connsiteX18" fmla="*/ 417443 w 2126973"/>
              <a:gd name="connsiteY18" fmla="*/ 274982 h 1613451"/>
              <a:gd name="connsiteX19" fmla="*/ 298174 w 2126973"/>
              <a:gd name="connsiteY19" fmla="*/ 334617 h 161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126973" h="1613451">
                <a:moveTo>
                  <a:pt x="298174" y="334617"/>
                </a:moveTo>
                <a:cubicBezTo>
                  <a:pt x="274983" y="397565"/>
                  <a:pt x="314738" y="520147"/>
                  <a:pt x="278295" y="652669"/>
                </a:cubicBezTo>
                <a:cubicBezTo>
                  <a:pt x="241852" y="785191"/>
                  <a:pt x="112643" y="990599"/>
                  <a:pt x="79513" y="1129747"/>
                </a:cubicBezTo>
                <a:cubicBezTo>
                  <a:pt x="46383" y="1268895"/>
                  <a:pt x="0" y="1411356"/>
                  <a:pt x="79513" y="1487556"/>
                </a:cubicBezTo>
                <a:cubicBezTo>
                  <a:pt x="159026" y="1563756"/>
                  <a:pt x="417443" y="1613451"/>
                  <a:pt x="556591" y="1586947"/>
                </a:cubicBezTo>
                <a:cubicBezTo>
                  <a:pt x="695739" y="1560443"/>
                  <a:pt x="861391" y="1474304"/>
                  <a:pt x="914400" y="1328530"/>
                </a:cubicBezTo>
                <a:cubicBezTo>
                  <a:pt x="967409" y="1182756"/>
                  <a:pt x="848139" y="838200"/>
                  <a:pt x="874643" y="712304"/>
                </a:cubicBezTo>
                <a:cubicBezTo>
                  <a:pt x="901147" y="586408"/>
                  <a:pt x="983974" y="549965"/>
                  <a:pt x="1073426" y="573156"/>
                </a:cubicBezTo>
                <a:cubicBezTo>
                  <a:pt x="1162878" y="596347"/>
                  <a:pt x="1278834" y="834887"/>
                  <a:pt x="1411356" y="851452"/>
                </a:cubicBezTo>
                <a:cubicBezTo>
                  <a:pt x="1543878" y="868017"/>
                  <a:pt x="1775791" y="755373"/>
                  <a:pt x="1868556" y="672547"/>
                </a:cubicBezTo>
                <a:cubicBezTo>
                  <a:pt x="1961321" y="589721"/>
                  <a:pt x="1954696" y="457199"/>
                  <a:pt x="1967948" y="354495"/>
                </a:cubicBezTo>
                <a:cubicBezTo>
                  <a:pt x="1981200" y="251791"/>
                  <a:pt x="2126973" y="109330"/>
                  <a:pt x="1948069" y="56321"/>
                </a:cubicBezTo>
                <a:cubicBezTo>
                  <a:pt x="1769165" y="3312"/>
                  <a:pt x="1099931" y="29817"/>
                  <a:pt x="894522" y="36443"/>
                </a:cubicBezTo>
                <a:cubicBezTo>
                  <a:pt x="689113" y="43069"/>
                  <a:pt x="771939" y="99391"/>
                  <a:pt x="715617" y="96078"/>
                </a:cubicBezTo>
                <a:cubicBezTo>
                  <a:pt x="659295" y="92765"/>
                  <a:pt x="606287" y="29817"/>
                  <a:pt x="556591" y="16565"/>
                </a:cubicBezTo>
                <a:cubicBezTo>
                  <a:pt x="506895" y="3313"/>
                  <a:pt x="414130" y="0"/>
                  <a:pt x="417443" y="16565"/>
                </a:cubicBezTo>
                <a:cubicBezTo>
                  <a:pt x="420756" y="33130"/>
                  <a:pt x="546652" y="82826"/>
                  <a:pt x="576469" y="115956"/>
                </a:cubicBezTo>
                <a:cubicBezTo>
                  <a:pt x="606286" y="149086"/>
                  <a:pt x="622852" y="188843"/>
                  <a:pt x="596348" y="215347"/>
                </a:cubicBezTo>
                <a:cubicBezTo>
                  <a:pt x="569844" y="241851"/>
                  <a:pt x="467139" y="251791"/>
                  <a:pt x="417443" y="274982"/>
                </a:cubicBezTo>
                <a:cubicBezTo>
                  <a:pt x="367747" y="298173"/>
                  <a:pt x="321365" y="271669"/>
                  <a:pt x="298174" y="33461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/>
          </a:p>
        </p:txBody>
      </p:sp>
      <p:sp>
        <p:nvSpPr>
          <p:cNvPr id="10" name="Freeform 1612">
            <a:extLst>
              <a:ext uri="{FF2B5EF4-FFF2-40B4-BE49-F238E27FC236}">
                <a16:creationId xmlns:a16="http://schemas.microsoft.com/office/drawing/2014/main" id="{D79C6EFB-B589-4E63-BE7E-408F3ABBB5DF}"/>
              </a:ext>
            </a:extLst>
          </p:cNvPr>
          <p:cNvSpPr/>
          <p:nvPr/>
        </p:nvSpPr>
        <p:spPr>
          <a:xfrm rot="21318926">
            <a:off x="1693144" y="1922501"/>
            <a:ext cx="629765" cy="323130"/>
          </a:xfrm>
          <a:custGeom>
            <a:avLst/>
            <a:gdLst>
              <a:gd name="connsiteX0" fmla="*/ 2381 w 559593"/>
              <a:gd name="connsiteY0" fmla="*/ 111125 h 334169"/>
              <a:gd name="connsiteX1" fmla="*/ 78581 w 559593"/>
              <a:gd name="connsiteY1" fmla="*/ 20637 h 334169"/>
              <a:gd name="connsiteX2" fmla="*/ 311943 w 559593"/>
              <a:gd name="connsiteY2" fmla="*/ 6350 h 334169"/>
              <a:gd name="connsiteX3" fmla="*/ 526256 w 559593"/>
              <a:gd name="connsiteY3" fmla="*/ 58737 h 334169"/>
              <a:gd name="connsiteX4" fmla="*/ 511968 w 559593"/>
              <a:gd name="connsiteY4" fmla="*/ 196850 h 334169"/>
              <a:gd name="connsiteX5" fmla="*/ 340518 w 559593"/>
              <a:gd name="connsiteY5" fmla="*/ 306387 h 334169"/>
              <a:gd name="connsiteX6" fmla="*/ 178593 w 559593"/>
              <a:gd name="connsiteY6" fmla="*/ 320675 h 334169"/>
              <a:gd name="connsiteX7" fmla="*/ 64293 w 559593"/>
              <a:gd name="connsiteY7" fmla="*/ 225425 h 334169"/>
              <a:gd name="connsiteX8" fmla="*/ 2381 w 559593"/>
              <a:gd name="connsiteY8" fmla="*/ 111125 h 334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9593" h="334169">
                <a:moveTo>
                  <a:pt x="2381" y="111125"/>
                </a:moveTo>
                <a:cubicBezTo>
                  <a:pt x="4762" y="76994"/>
                  <a:pt x="26987" y="38099"/>
                  <a:pt x="78581" y="20637"/>
                </a:cubicBezTo>
                <a:cubicBezTo>
                  <a:pt x="130175" y="3175"/>
                  <a:pt x="237331" y="0"/>
                  <a:pt x="311943" y="6350"/>
                </a:cubicBezTo>
                <a:cubicBezTo>
                  <a:pt x="386555" y="12700"/>
                  <a:pt x="492919" y="26987"/>
                  <a:pt x="526256" y="58737"/>
                </a:cubicBezTo>
                <a:cubicBezTo>
                  <a:pt x="559593" y="90487"/>
                  <a:pt x="542924" y="155575"/>
                  <a:pt x="511968" y="196850"/>
                </a:cubicBezTo>
                <a:cubicBezTo>
                  <a:pt x="481012" y="238125"/>
                  <a:pt x="396081" y="285750"/>
                  <a:pt x="340518" y="306387"/>
                </a:cubicBezTo>
                <a:cubicBezTo>
                  <a:pt x="284956" y="327025"/>
                  <a:pt x="224630" y="334169"/>
                  <a:pt x="178593" y="320675"/>
                </a:cubicBezTo>
                <a:cubicBezTo>
                  <a:pt x="132556" y="307181"/>
                  <a:pt x="92074" y="261144"/>
                  <a:pt x="64293" y="225425"/>
                </a:cubicBezTo>
                <a:cubicBezTo>
                  <a:pt x="36512" y="189706"/>
                  <a:pt x="0" y="145256"/>
                  <a:pt x="2381" y="111125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A81CB7-B400-478E-ABF2-5712706FC8E7}"/>
              </a:ext>
            </a:extLst>
          </p:cNvPr>
          <p:cNvSpPr/>
          <p:nvPr/>
        </p:nvSpPr>
        <p:spPr>
          <a:xfrm>
            <a:off x="1990607" y="1435886"/>
            <a:ext cx="3430215" cy="2947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/>
          </a:p>
        </p:txBody>
      </p:sp>
      <p:sp>
        <p:nvSpPr>
          <p:cNvPr id="12" name="Freeform 1614">
            <a:extLst>
              <a:ext uri="{FF2B5EF4-FFF2-40B4-BE49-F238E27FC236}">
                <a16:creationId xmlns:a16="http://schemas.microsoft.com/office/drawing/2014/main" id="{E1FC361F-603F-43A4-844E-C1C523165ABE}"/>
              </a:ext>
            </a:extLst>
          </p:cNvPr>
          <p:cNvSpPr/>
          <p:nvPr/>
        </p:nvSpPr>
        <p:spPr>
          <a:xfrm>
            <a:off x="1813737" y="1931709"/>
            <a:ext cx="176870" cy="217978"/>
          </a:xfrm>
          <a:custGeom>
            <a:avLst/>
            <a:gdLst>
              <a:gd name="connsiteX0" fmla="*/ 6350 w 157162"/>
              <a:gd name="connsiteY0" fmla="*/ 25399 h 225424"/>
              <a:gd name="connsiteX1" fmla="*/ 77787 w 157162"/>
              <a:gd name="connsiteY1" fmla="*/ 1587 h 225424"/>
              <a:gd name="connsiteX2" fmla="*/ 87312 w 157162"/>
              <a:gd name="connsiteY2" fmla="*/ 34924 h 225424"/>
              <a:gd name="connsiteX3" fmla="*/ 115887 w 157162"/>
              <a:gd name="connsiteY3" fmla="*/ 149224 h 225424"/>
              <a:gd name="connsiteX4" fmla="*/ 153987 w 157162"/>
              <a:gd name="connsiteY4" fmla="*/ 215899 h 225424"/>
              <a:gd name="connsiteX5" fmla="*/ 96837 w 157162"/>
              <a:gd name="connsiteY5" fmla="*/ 201612 h 225424"/>
              <a:gd name="connsiteX6" fmla="*/ 39687 w 157162"/>
              <a:gd name="connsiteY6" fmla="*/ 73024 h 225424"/>
              <a:gd name="connsiteX7" fmla="*/ 6350 w 157162"/>
              <a:gd name="connsiteY7" fmla="*/ 25399 h 225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7162" h="225424">
                <a:moveTo>
                  <a:pt x="6350" y="25399"/>
                </a:moveTo>
                <a:cubicBezTo>
                  <a:pt x="12700" y="13493"/>
                  <a:pt x="64293" y="0"/>
                  <a:pt x="77787" y="1587"/>
                </a:cubicBezTo>
                <a:cubicBezTo>
                  <a:pt x="91281" y="3174"/>
                  <a:pt x="80962" y="10318"/>
                  <a:pt x="87312" y="34924"/>
                </a:cubicBezTo>
                <a:cubicBezTo>
                  <a:pt x="93662" y="59530"/>
                  <a:pt x="104775" y="119062"/>
                  <a:pt x="115887" y="149224"/>
                </a:cubicBezTo>
                <a:cubicBezTo>
                  <a:pt x="126999" y="179386"/>
                  <a:pt x="157162" y="207168"/>
                  <a:pt x="153987" y="215899"/>
                </a:cubicBezTo>
                <a:cubicBezTo>
                  <a:pt x="150812" y="224630"/>
                  <a:pt x="115887" y="225424"/>
                  <a:pt x="96837" y="201612"/>
                </a:cubicBezTo>
                <a:cubicBezTo>
                  <a:pt x="77787" y="177800"/>
                  <a:pt x="51593" y="103186"/>
                  <a:pt x="39687" y="73024"/>
                </a:cubicBezTo>
                <a:cubicBezTo>
                  <a:pt x="27781" y="42862"/>
                  <a:pt x="0" y="37305"/>
                  <a:pt x="6350" y="2539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7E0AB5-59D4-4A06-B59D-429610665C32}"/>
              </a:ext>
            </a:extLst>
          </p:cNvPr>
          <p:cNvSpPr/>
          <p:nvPr/>
        </p:nvSpPr>
        <p:spPr>
          <a:xfrm>
            <a:off x="1990607" y="1509569"/>
            <a:ext cx="257266" cy="1473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DB6846-7D39-4CEA-B0EF-614EBBFF24B5}"/>
              </a:ext>
            </a:extLst>
          </p:cNvPr>
          <p:cNvSpPr/>
          <p:nvPr/>
        </p:nvSpPr>
        <p:spPr>
          <a:xfrm>
            <a:off x="2247873" y="1509569"/>
            <a:ext cx="3172949" cy="1473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634C42EB-A720-450C-8CC5-9387EE9F7690}"/>
              </a:ext>
            </a:extLst>
          </p:cNvPr>
          <p:cNvSpPr/>
          <p:nvPr/>
        </p:nvSpPr>
        <p:spPr>
          <a:xfrm>
            <a:off x="1942373" y="1509569"/>
            <a:ext cx="600288" cy="147366"/>
          </a:xfrm>
          <a:prstGeom prst="arc">
            <a:avLst>
              <a:gd name="adj1" fmla="val 16200000"/>
              <a:gd name="adj2" fmla="val 5297652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endParaRPr lang="en-US" sz="20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EF7484F-820A-4126-88E5-EAA7523F8DD6}"/>
              </a:ext>
            </a:extLst>
          </p:cNvPr>
          <p:cNvCxnSpPr/>
          <p:nvPr/>
        </p:nvCxnSpPr>
        <p:spPr>
          <a:xfrm>
            <a:off x="1990607" y="1141154"/>
            <a:ext cx="0" cy="221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B5DCC97-7082-487E-A617-FFE08F2C455A}"/>
              </a:ext>
            </a:extLst>
          </p:cNvPr>
          <p:cNvCxnSpPr/>
          <p:nvPr/>
        </p:nvCxnSpPr>
        <p:spPr>
          <a:xfrm>
            <a:off x="2247873" y="1141154"/>
            <a:ext cx="0" cy="221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F17DC65-19B7-4AB2-BA0D-ABC26F57932F}"/>
              </a:ext>
            </a:extLst>
          </p:cNvPr>
          <p:cNvCxnSpPr/>
          <p:nvPr/>
        </p:nvCxnSpPr>
        <p:spPr>
          <a:xfrm>
            <a:off x="5420822" y="1141154"/>
            <a:ext cx="0" cy="221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64192DD-DC78-4F95-958B-2DF616D90F7C}"/>
              </a:ext>
            </a:extLst>
          </p:cNvPr>
          <p:cNvCxnSpPr/>
          <p:nvPr/>
        </p:nvCxnSpPr>
        <p:spPr>
          <a:xfrm>
            <a:off x="1990607" y="1214837"/>
            <a:ext cx="257266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DCB5AB3-E092-475E-A5CA-D4E0085424C6}"/>
              </a:ext>
            </a:extLst>
          </p:cNvPr>
          <p:cNvCxnSpPr/>
          <p:nvPr/>
        </p:nvCxnSpPr>
        <p:spPr>
          <a:xfrm>
            <a:off x="2247873" y="1214837"/>
            <a:ext cx="3172949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7881776-9D86-4FE5-8628-E3E71004DD8B}"/>
              </a:ext>
            </a:extLst>
          </p:cNvPr>
          <p:cNvCxnSpPr/>
          <p:nvPr/>
        </p:nvCxnSpPr>
        <p:spPr>
          <a:xfrm rot="5400000">
            <a:off x="3337924" y="1767459"/>
            <a:ext cx="221049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0ABDB43-8C8F-407C-B24E-4541B0E7652C}"/>
              </a:ext>
            </a:extLst>
          </p:cNvPr>
          <p:cNvCxnSpPr/>
          <p:nvPr/>
        </p:nvCxnSpPr>
        <p:spPr>
          <a:xfrm rot="5400000">
            <a:off x="3337924" y="1399045"/>
            <a:ext cx="221049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9">
            <a:extLst>
              <a:ext uri="{FF2B5EF4-FFF2-40B4-BE49-F238E27FC236}">
                <a16:creationId xmlns:a16="http://schemas.microsoft.com/office/drawing/2014/main" id="{7D938743-4785-4E3E-90E6-206C2A9C74B4}"/>
              </a:ext>
            </a:extLst>
          </p:cNvPr>
          <p:cNvSpPr txBox="1"/>
          <p:nvPr/>
        </p:nvSpPr>
        <p:spPr>
          <a:xfrm>
            <a:off x="1932127" y="864890"/>
            <a:ext cx="442858" cy="3119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0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10</a:t>
            </a:r>
            <a:endParaRPr lang="en-US" sz="2000" i="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4" name="TextBox 30">
            <a:extLst>
              <a:ext uri="{FF2B5EF4-FFF2-40B4-BE49-F238E27FC236}">
                <a16:creationId xmlns:a16="http://schemas.microsoft.com/office/drawing/2014/main" id="{B77C68EE-ED4E-4D71-91D2-9BC3E8D8CD2D}"/>
              </a:ext>
            </a:extLst>
          </p:cNvPr>
          <p:cNvSpPr txBox="1"/>
          <p:nvPr/>
        </p:nvSpPr>
        <p:spPr>
          <a:xfrm>
            <a:off x="3361841" y="1730259"/>
            <a:ext cx="531958" cy="41911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0" kern="120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9</a:t>
            </a:r>
            <a:r>
              <a:rPr lang="en-US" sz="2000" i="0" kern="120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sym typeface="Symbol" panose="05050102010706020507" pitchFamily="18" charset="2"/>
              </a:rPr>
              <a:t></a:t>
            </a:r>
            <a:endParaRPr lang="en-US" sz="2000" i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441AA8E0-B77A-4258-961E-6FD208151D19}"/>
              </a:ext>
            </a:extLst>
          </p:cNvPr>
          <p:cNvSpPr txBox="1"/>
          <p:nvPr/>
        </p:nvSpPr>
        <p:spPr>
          <a:xfrm>
            <a:off x="3104111" y="864904"/>
            <a:ext cx="600863" cy="41510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i="0" kern="120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120</a:t>
            </a:r>
            <a:endParaRPr lang="en-US" sz="2000" i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40156FB-761C-422B-BDB5-A169846AA42D}"/>
              </a:ext>
            </a:extLst>
          </p:cNvPr>
          <p:cNvSpPr txBox="1"/>
          <p:nvPr/>
        </p:nvSpPr>
        <p:spPr>
          <a:xfrm>
            <a:off x="34527" y="270473"/>
            <a:ext cx="16953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0" dirty="0">
                <a:solidFill>
                  <a:schemeClr val="tx1"/>
                </a:solidFill>
                <a:latin typeface="+mn-lt"/>
              </a:rPr>
              <a:t>Gases ~ Air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b="0" i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b="0" i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+mn-lt"/>
              </a:rPr>
              <a:t>= 40 ba</a:t>
            </a:r>
            <a:r>
              <a:rPr lang="en-US" b="0" i="0" dirty="0">
                <a:solidFill>
                  <a:schemeClr val="tx1"/>
                </a:solidFill>
                <a:latin typeface="+mn-lt"/>
              </a:rPr>
              <a:t>r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="0" i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b="0" i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+mn-lt"/>
              </a:rPr>
              <a:t>= 927</a:t>
            </a:r>
            <a:r>
              <a:rPr lang="en-US" i="0" baseline="30000" dirty="0">
                <a:solidFill>
                  <a:schemeClr val="tx1"/>
                </a:solidFill>
                <a:latin typeface="+mn-lt"/>
              </a:rPr>
              <a:t>o</a:t>
            </a:r>
            <a:r>
              <a:rPr lang="en-US" i="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7053E6F-3F69-401F-BADD-6B1F6D607BAE}"/>
              </a:ext>
            </a:extLst>
          </p:cNvPr>
          <p:cNvCxnSpPr>
            <a:cxnSpLocks/>
          </p:cNvCxnSpPr>
          <p:nvPr/>
        </p:nvCxnSpPr>
        <p:spPr bwMode="auto">
          <a:xfrm>
            <a:off x="1661415" y="838200"/>
            <a:ext cx="457825" cy="731264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635D780-DED2-4612-9316-4E0AD76926FF}"/>
              </a:ext>
            </a:extLst>
          </p:cNvPr>
          <p:cNvSpPr txBox="1"/>
          <p:nvPr/>
        </p:nvSpPr>
        <p:spPr>
          <a:xfrm>
            <a:off x="8084496" y="1246930"/>
            <a:ext cx="16436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0" dirty="0">
                <a:solidFill>
                  <a:schemeClr val="tx1"/>
                </a:solidFill>
                <a:latin typeface="+mn-lt"/>
              </a:rPr>
              <a:t>Ambient Air:</a:t>
            </a:r>
          </a:p>
          <a:p>
            <a:pPr algn="ctr"/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P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atm</a:t>
            </a:r>
            <a:r>
              <a:rPr lang="en-US" sz="2000" i="0" dirty="0">
                <a:solidFill>
                  <a:schemeClr val="tx1"/>
                </a:solidFill>
                <a:latin typeface="+mn-lt"/>
              </a:rPr>
              <a:t> = 1 bar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3B46B6A-F9FE-4E0C-A37C-3876EA61B13E}"/>
              </a:ext>
            </a:extLst>
          </p:cNvPr>
          <p:cNvSpPr txBox="1"/>
          <p:nvPr/>
        </p:nvSpPr>
        <p:spPr>
          <a:xfrm>
            <a:off x="5976831" y="1354078"/>
            <a:ext cx="1947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i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000" i="0" dirty="0">
                <a:solidFill>
                  <a:schemeClr val="tx1"/>
                </a:solidFill>
                <a:latin typeface="+mn-lt"/>
              </a:rPr>
              <a:t>= 0; v</a:t>
            </a:r>
            <a:r>
              <a:rPr lang="en-US" sz="2000" i="0" baseline="-25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sz="2000" i="0" dirty="0">
                <a:solidFill>
                  <a:schemeClr val="tx1"/>
                </a:solidFill>
                <a:latin typeface="+mn-lt"/>
              </a:rPr>
              <a:t>=?? m/s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ADFF9F1-8DBE-4BD0-B467-2F2AF07E9636}"/>
              </a:ext>
            </a:extLst>
          </p:cNvPr>
          <p:cNvSpPr txBox="1"/>
          <p:nvPr/>
        </p:nvSpPr>
        <p:spPr>
          <a:xfrm>
            <a:off x="1371600" y="2590800"/>
            <a:ext cx="399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System(s):  (closed)</a:t>
            </a:r>
          </a:p>
          <a:p>
            <a:r>
              <a:rPr lang="en-US" i="0" dirty="0">
                <a:solidFill>
                  <a:schemeClr val="tx1"/>
                </a:solidFill>
              </a:rPr>
              <a:t>    Gases (~Air), Bullet, Ambient Air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8F92311-5DCC-4B39-91D1-E0A80B128251}"/>
              </a:ext>
            </a:extLst>
          </p:cNvPr>
          <p:cNvSpPr txBox="1"/>
          <p:nvPr/>
        </p:nvSpPr>
        <p:spPr>
          <a:xfrm>
            <a:off x="1371600" y="3205486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Conservation(s): Energy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164FF0B-B6F3-4C26-B5E6-F4E5D181A80A}"/>
              </a:ext>
            </a:extLst>
          </p:cNvPr>
          <p:cNvSpPr txBox="1"/>
          <p:nvPr/>
        </p:nvSpPr>
        <p:spPr>
          <a:xfrm>
            <a:off x="1371600" y="3572470"/>
            <a:ext cx="4277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Energies: </a:t>
            </a:r>
          </a:p>
          <a:p>
            <a:r>
              <a:rPr lang="en-US" i="0" dirty="0">
                <a:solidFill>
                  <a:schemeClr val="tx1"/>
                </a:solidFill>
              </a:rPr>
              <a:t>  Gas: Internal &amp; Work (</a:t>
            </a:r>
            <a:r>
              <a:rPr lang="en-US" b="0" dirty="0" err="1">
                <a:solidFill>
                  <a:schemeClr val="tx1"/>
                </a:solidFill>
                <a:latin typeface="+mn-lt"/>
              </a:rPr>
              <a:t>W</a:t>
            </a:r>
            <a:r>
              <a:rPr lang="en-US" b="0" baseline="-25000" dirty="0" err="1">
                <a:solidFill>
                  <a:schemeClr val="tx1"/>
                </a:solidFill>
                <a:latin typeface="+mn-lt"/>
              </a:rPr>
              <a:t>gas</a:t>
            </a:r>
            <a:r>
              <a:rPr lang="en-US" i="0" dirty="0">
                <a:solidFill>
                  <a:schemeClr val="tx1"/>
                </a:solidFill>
              </a:rPr>
              <a:t>)</a:t>
            </a:r>
          </a:p>
          <a:p>
            <a:r>
              <a:rPr lang="en-US" i="0" dirty="0">
                <a:solidFill>
                  <a:schemeClr val="tx1"/>
                </a:solidFill>
              </a:rPr>
              <a:t>  Bullet: Work (</a:t>
            </a:r>
            <a:r>
              <a:rPr lang="en-US" b="0" dirty="0" err="1">
                <a:solidFill>
                  <a:schemeClr val="tx1"/>
                </a:solidFill>
                <a:latin typeface="+mn-lt"/>
              </a:rPr>
              <a:t>W</a:t>
            </a:r>
            <a:r>
              <a:rPr lang="en-US" b="0" baseline="-25000" dirty="0" err="1">
                <a:solidFill>
                  <a:schemeClr val="tx1"/>
                </a:solidFill>
                <a:latin typeface="+mn-lt"/>
              </a:rPr>
              <a:t>bullet</a:t>
            </a:r>
            <a:r>
              <a:rPr lang="en-US" i="0" dirty="0">
                <a:solidFill>
                  <a:schemeClr val="tx1"/>
                </a:solidFill>
              </a:rPr>
              <a:t>) &amp; kinetic energy</a:t>
            </a:r>
          </a:p>
          <a:p>
            <a:r>
              <a:rPr lang="en-US" i="0" dirty="0">
                <a:solidFill>
                  <a:schemeClr val="tx1"/>
                </a:solidFill>
              </a:rPr>
              <a:t>  Ambient air: </a:t>
            </a:r>
            <a:r>
              <a:rPr lang="en-US" b="0" dirty="0" err="1">
                <a:solidFill>
                  <a:schemeClr val="tx1"/>
                </a:solidFill>
                <a:latin typeface="+mn-lt"/>
              </a:rPr>
              <a:t>W</a:t>
            </a:r>
            <a:r>
              <a:rPr lang="en-US" b="0" baseline="-25000" dirty="0" err="1">
                <a:solidFill>
                  <a:schemeClr val="tx1"/>
                </a:solidFill>
                <a:latin typeface="+mn-lt"/>
              </a:rPr>
              <a:t>amb</a:t>
            </a:r>
            <a:endParaRPr lang="en-US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5B8FD2-DC52-4343-A7AB-ED4786F617F9}"/>
              </a:ext>
            </a:extLst>
          </p:cNvPr>
          <p:cNvSpPr txBox="1"/>
          <p:nvPr/>
        </p:nvSpPr>
        <p:spPr>
          <a:xfrm>
            <a:off x="5715000" y="2590800"/>
            <a:ext cx="4265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States: </a:t>
            </a:r>
          </a:p>
          <a:p>
            <a:r>
              <a:rPr lang="en-US" i="0" dirty="0">
                <a:solidFill>
                  <a:schemeClr val="tx1"/>
                </a:solidFill>
              </a:rPr>
              <a:t>   Gases: initial:</a:t>
            </a:r>
            <a:r>
              <a:rPr lang="en-US" b="0" i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b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, T</a:t>
            </a:r>
            <a:r>
              <a:rPr lang="en-US" b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b="0" dirty="0">
                <a:solidFill>
                  <a:schemeClr val="tx1"/>
                </a:solidFill>
              </a:rPr>
              <a:t> , 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b="0" baseline="-25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sym typeface="Symbol" panose="05050102010706020507" pitchFamily="18" charset="2"/>
              </a:rPr>
              <a:t> </a:t>
            </a:r>
            <a:r>
              <a:rPr lang="en-US" i="0" dirty="0">
                <a:solidFill>
                  <a:schemeClr val="tx1"/>
                </a:solidFill>
              </a:rPr>
              <a:t>complete</a:t>
            </a:r>
          </a:p>
          <a:p>
            <a:r>
              <a:rPr lang="en-US" i="0" dirty="0">
                <a:solidFill>
                  <a:schemeClr val="tx1"/>
                </a:solidFill>
              </a:rPr>
              <a:t>                Final:</a:t>
            </a:r>
            <a:r>
              <a:rPr lang="en-US" i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b="0" i="0" baseline="-25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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34EB31A-90BA-4DEE-B428-9A29775B964E}"/>
              </a:ext>
            </a:extLst>
          </p:cNvPr>
          <p:cNvSpPr txBox="1"/>
          <p:nvPr/>
        </p:nvSpPr>
        <p:spPr>
          <a:xfrm>
            <a:off x="5715000" y="3588134"/>
            <a:ext cx="3057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Process: Gases: adiabatic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DCA0C45-D355-4A61-8B16-E6822AEDE388}"/>
              </a:ext>
            </a:extLst>
          </p:cNvPr>
          <p:cNvSpPr txBox="1"/>
          <p:nvPr/>
        </p:nvSpPr>
        <p:spPr>
          <a:xfrm>
            <a:off x="5715000" y="4050268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Model(s): Ideal gas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93C469C-0523-4867-9E8C-98F17EE647A1}"/>
              </a:ext>
            </a:extLst>
          </p:cNvPr>
          <p:cNvSpPr txBox="1"/>
          <p:nvPr/>
        </p:nvSpPr>
        <p:spPr>
          <a:xfrm>
            <a:off x="3824515" y="4598897"/>
            <a:ext cx="30428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0" dirty="0">
                <a:solidFill>
                  <a:schemeClr val="tx1"/>
                </a:solidFill>
              </a:rPr>
              <a:t>Extensive: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gas1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, V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gas2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</a:t>
            </a:r>
            <a:endParaRPr lang="en-US" sz="2000" b="0" baseline="-25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259ED7A-ACF5-47D0-BEBB-E37E09EF5FAB}"/>
              </a:ext>
            </a:extLst>
          </p:cNvPr>
          <p:cNvSpPr txBox="1"/>
          <p:nvPr/>
        </p:nvSpPr>
        <p:spPr>
          <a:xfrm>
            <a:off x="4734058" y="1972022"/>
            <a:ext cx="162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0" dirty="0">
                <a:solidFill>
                  <a:schemeClr val="tx1"/>
                </a:solidFill>
                <a:latin typeface="+mn-lt"/>
              </a:rPr>
              <a:t>Dims in mms</a:t>
            </a:r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9C9DB33A-213D-4A9F-A369-127F970D47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128939"/>
              </p:ext>
            </p:extLst>
          </p:nvPr>
        </p:nvGraphicFramePr>
        <p:xfrm>
          <a:off x="7205779" y="4512402"/>
          <a:ext cx="26146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320" imgH="279360" progId="Equation.DSMT4">
                  <p:embed/>
                </p:oleObj>
              </mc:Choice>
              <mc:Fallback>
                <p:oleObj name="Equation" r:id="rId3" imgW="1498320" imgH="27936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9C9DB33A-213D-4A9F-A369-127F970D47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05779" y="4512402"/>
                        <a:ext cx="2614613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475C454D-CFFD-4706-A84D-6D4B2E04AB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739701"/>
              </p:ext>
            </p:extLst>
          </p:nvPr>
        </p:nvGraphicFramePr>
        <p:xfrm>
          <a:off x="4122737" y="5181600"/>
          <a:ext cx="41068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52400" imgH="355320" progId="Equation.DSMT4">
                  <p:embed/>
                </p:oleObj>
              </mc:Choice>
              <mc:Fallback>
                <p:oleObj name="Equation" r:id="rId5" imgW="2552400" imgH="35532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475C454D-CFFD-4706-A84D-6D4B2E04AB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22737" y="5181600"/>
                        <a:ext cx="4106863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9DBEC35E-25A3-450E-8948-3525B3C58C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275748"/>
              </p:ext>
            </p:extLst>
          </p:nvPr>
        </p:nvGraphicFramePr>
        <p:xfrm>
          <a:off x="347663" y="5859463"/>
          <a:ext cx="78073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2880" imgH="279360" progId="Equation.DSMT4">
                  <p:embed/>
                </p:oleObj>
              </mc:Choice>
              <mc:Fallback>
                <p:oleObj name="Equation" r:id="rId7" imgW="4952880" imgH="27936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9DBEC35E-25A3-450E-8948-3525B3C58C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7663" y="5859463"/>
                        <a:ext cx="7807325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4AF08B76-AC52-4811-8F8D-D30585085B40}"/>
              </a:ext>
            </a:extLst>
          </p:cNvPr>
          <p:cNvSpPr txBox="1"/>
          <p:nvPr/>
        </p:nvSpPr>
        <p:spPr>
          <a:xfrm>
            <a:off x="5189936" y="991973"/>
            <a:ext cx="2486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0" dirty="0">
                <a:solidFill>
                  <a:schemeClr val="tx1"/>
                </a:solidFill>
                <a:latin typeface="+mn-lt"/>
              </a:rPr>
              <a:t>Bullet mass = 0.030 g</a:t>
            </a:r>
          </a:p>
        </p:txBody>
      </p:sp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907F0260-4C5C-4781-9FDA-31C8C84E8A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19357"/>
              </p:ext>
            </p:extLst>
          </p:nvPr>
        </p:nvGraphicFramePr>
        <p:xfrm>
          <a:off x="8154988" y="3816350"/>
          <a:ext cx="17462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52200" imgH="228600" progId="Equation.DSMT4">
                  <p:embed/>
                </p:oleObj>
              </mc:Choice>
              <mc:Fallback>
                <p:oleObj name="Equation" r:id="rId9" imgW="952200" imgH="22860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907F0260-4C5C-4781-9FDA-31C8C84E8A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154988" y="3816350"/>
                        <a:ext cx="174625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BE3605C0-8068-41B7-9085-0DF6FF3E80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095906"/>
              </p:ext>
            </p:extLst>
          </p:nvPr>
        </p:nvGraphicFramePr>
        <p:xfrm>
          <a:off x="381000" y="5344364"/>
          <a:ext cx="3384477" cy="391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97080" imgH="253800" progId="Equation.DSMT4">
                  <p:embed/>
                </p:oleObj>
              </mc:Choice>
              <mc:Fallback>
                <p:oleObj name="Equation" r:id="rId11" imgW="2197080" imgH="2538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BE3605C0-8068-41B7-9085-0DF6FF3E80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1000" y="5344364"/>
                        <a:ext cx="3384477" cy="3916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1BF65FB-B724-4916-B555-E7E5437F24EF}"/>
              </a:ext>
            </a:extLst>
          </p:cNvPr>
          <p:cNvCxnSpPr/>
          <p:nvPr/>
        </p:nvCxnSpPr>
        <p:spPr bwMode="auto">
          <a:xfrm>
            <a:off x="8915400" y="4234934"/>
            <a:ext cx="0" cy="277468"/>
          </a:xfrm>
          <a:prstGeom prst="straightConnector1">
            <a:avLst/>
          </a:prstGeom>
          <a:ln w="19050"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85CA848-4C90-457F-B166-47C30B605B2F}"/>
              </a:ext>
            </a:extLst>
          </p:cNvPr>
          <p:cNvCxnSpPr>
            <a:cxnSpLocks/>
          </p:cNvCxnSpPr>
          <p:nvPr/>
        </p:nvCxnSpPr>
        <p:spPr bwMode="auto">
          <a:xfrm flipH="1">
            <a:off x="8513085" y="4999007"/>
            <a:ext cx="2458" cy="436471"/>
          </a:xfrm>
          <a:prstGeom prst="straightConnector1">
            <a:avLst/>
          </a:prstGeom>
          <a:ln w="19050"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332F20C-7B6D-4B55-B491-89282E9A0869}"/>
              </a:ext>
            </a:extLst>
          </p:cNvPr>
          <p:cNvCxnSpPr>
            <a:cxnSpLocks/>
          </p:cNvCxnSpPr>
          <p:nvPr/>
        </p:nvCxnSpPr>
        <p:spPr bwMode="auto">
          <a:xfrm rot="5400000" flipH="1">
            <a:off x="8377540" y="5266253"/>
            <a:ext cx="2235" cy="298115"/>
          </a:xfrm>
          <a:prstGeom prst="straightConnector1">
            <a:avLst/>
          </a:prstGeom>
          <a:ln w="19050"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97028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0769E-6 2.96296E-6 L 0.31491 -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3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7|142.3|13.4|174.5|41.8|42.4|50.4|111.2|12|26.2|14.4|128.9|48.5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21640</TotalTime>
  <Words>127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Default Design</vt:lpstr>
      <vt:lpstr>Equation</vt:lpstr>
      <vt:lpstr>Example 2: The gun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877</cp:revision>
  <dcterms:created xsi:type="dcterms:W3CDTF">2002-03-24T06:41:14Z</dcterms:created>
  <dcterms:modified xsi:type="dcterms:W3CDTF">2024-09-30T07:16:44Z</dcterms:modified>
</cp:coreProperties>
</file>