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317" r:id="rId2"/>
    <p:sldId id="401" r:id="rId3"/>
    <p:sldId id="400" r:id="rId4"/>
  </p:sldIdLst>
  <p:sldSz cx="9906000" cy="6858000" type="A4"/>
  <p:notesSz cx="7188200" cy="94996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96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66FF"/>
    <a:srgbClr val="FF5050"/>
    <a:srgbClr val="000099"/>
    <a:srgbClr val="FC0128"/>
    <a:srgbClr val="0033CC"/>
    <a:srgbClr val="DDDDDD"/>
    <a:srgbClr val="B2B2B2"/>
    <a:srgbClr val="CCCCFF"/>
    <a:srgbClr val="FFCC66"/>
    <a:srgbClr val="FF9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8" autoAdjust="0"/>
    <p:restoredTop sz="94306" autoAdjust="0"/>
  </p:normalViewPr>
  <p:slideViewPr>
    <p:cSldViewPr>
      <p:cViewPr varScale="1">
        <p:scale>
          <a:sx n="74" d="100"/>
          <a:sy n="74" d="100"/>
        </p:scale>
        <p:origin x="1464" y="77"/>
      </p:cViewPr>
      <p:guideLst>
        <p:guide orient="horz" pos="2496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404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microsoft.com/office/2016/11/relationships/changesInfo" Target="changesInfos/changesInfo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ohamed Nabil Sabry" userId="63bbbcbf96592b02" providerId="LiveId" clId="{C0BE5758-1FAD-4832-9027-BEEDF434F615}"/>
    <pc:docChg chg="modSld">
      <pc:chgData name="Mohamed Nabil Sabry" userId="63bbbcbf96592b02" providerId="LiveId" clId="{C0BE5758-1FAD-4832-9027-BEEDF434F615}" dt="2024-09-30T07:13:48.892" v="1"/>
      <pc:docMkLst>
        <pc:docMk/>
      </pc:docMkLst>
      <pc:sldChg chg="delSp modTransition modAnim">
        <pc:chgData name="Mohamed Nabil Sabry" userId="63bbbcbf96592b02" providerId="LiveId" clId="{C0BE5758-1FAD-4832-9027-BEEDF434F615}" dt="2024-09-30T07:13:48.892" v="1"/>
        <pc:sldMkLst>
          <pc:docMk/>
          <pc:sldMk cId="0" sldId="317"/>
        </pc:sldMkLst>
        <pc:picChg chg="del">
          <ac:chgData name="Mohamed Nabil Sabry" userId="63bbbcbf96592b02" providerId="LiveId" clId="{C0BE5758-1FAD-4832-9027-BEEDF434F615}" dt="2024-09-30T07:13:43.610" v="0"/>
          <ac:picMkLst>
            <pc:docMk/>
            <pc:sldMk cId="0" sldId="317"/>
            <ac:picMk id="2" creationId="{8CF27A49-9AB1-4D78-94D5-263B5C004881}"/>
          </ac:picMkLst>
        </pc:picChg>
      </pc:sldChg>
      <pc:sldChg chg="delSp modTransition modAnim">
        <pc:chgData name="Mohamed Nabil Sabry" userId="63bbbcbf96592b02" providerId="LiveId" clId="{C0BE5758-1FAD-4832-9027-BEEDF434F615}" dt="2024-09-30T07:13:48.892" v="1"/>
        <pc:sldMkLst>
          <pc:docMk/>
          <pc:sldMk cId="0" sldId="400"/>
        </pc:sldMkLst>
        <pc:picChg chg="del">
          <ac:chgData name="Mohamed Nabil Sabry" userId="63bbbcbf96592b02" providerId="LiveId" clId="{C0BE5758-1FAD-4832-9027-BEEDF434F615}" dt="2024-09-30T07:13:43.610" v="0"/>
          <ac:picMkLst>
            <pc:docMk/>
            <pc:sldMk cId="0" sldId="400"/>
            <ac:picMk id="4" creationId="{A1132FFC-C628-4B66-B7E8-63E715768E91}"/>
          </ac:picMkLst>
        </pc:picChg>
      </pc:sldChg>
      <pc:sldChg chg="delSp modTransition modAnim">
        <pc:chgData name="Mohamed Nabil Sabry" userId="63bbbcbf96592b02" providerId="LiveId" clId="{C0BE5758-1FAD-4832-9027-BEEDF434F615}" dt="2024-09-30T07:13:48.892" v="1"/>
        <pc:sldMkLst>
          <pc:docMk/>
          <pc:sldMk cId="2381147721" sldId="401"/>
        </pc:sldMkLst>
        <pc:picChg chg="del">
          <ac:chgData name="Mohamed Nabil Sabry" userId="63bbbcbf96592b02" providerId="LiveId" clId="{C0BE5758-1FAD-4832-9027-BEEDF434F615}" dt="2024-09-30T07:13:43.610" v="0"/>
          <ac:picMkLst>
            <pc:docMk/>
            <pc:sldMk cId="2381147721" sldId="401"/>
            <ac:picMk id="22" creationId="{3B10DB51-D958-4168-BF9C-F1EDAD9B366E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2F8F01DC-83CC-464D-8854-76BD7A4D4F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98813" y="9051925"/>
            <a:ext cx="793750" cy="2476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87313" tIns="44450" rIns="87313" bIns="44450">
            <a:spAutoFit/>
          </a:bodyPr>
          <a:lstStyle>
            <a:lvl1pPr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68363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68363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68363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68363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defRPr/>
            </a:pPr>
            <a:r>
              <a:rPr lang="en-US" altLang="en-US" sz="1200" b="0" i="0">
                <a:solidFill>
                  <a:schemeClr val="tx1"/>
                </a:solidFill>
                <a:cs typeface="Times New Roman" panose="02020603050405020304" pitchFamily="18" charset="0"/>
              </a:rPr>
              <a:t>Page </a:t>
            </a:r>
            <a:fld id="{5AE2E2C2-22D2-49A5-9EC6-CA3729DDF0F2}" type="slidenum">
              <a:rPr lang="en-US" altLang="en-US" sz="1200" b="0" i="0" smtClean="0">
                <a:solidFill>
                  <a:schemeClr val="tx1"/>
                </a:solidFill>
                <a:cs typeface="Times New Roman" panose="02020603050405020304" pitchFamily="18" charset="0"/>
              </a:rPr>
              <a:pPr algn="ctr">
                <a:lnSpc>
                  <a:spcPct val="90000"/>
                </a:lnSpc>
                <a:defRPr/>
              </a:pPr>
              <a:t>‹#›</a:t>
            </a:fld>
            <a:endParaRPr lang="en-US" altLang="en-US" sz="1200" b="0" i="0">
              <a:solidFill>
                <a:schemeClr val="tx1"/>
              </a:solidFill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24A7DBD5-001D-4B19-8E55-06DB014CB5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98813" y="9051925"/>
            <a:ext cx="793750" cy="2476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87313" tIns="44450" rIns="87313" bIns="44450">
            <a:spAutoFit/>
          </a:bodyPr>
          <a:lstStyle>
            <a:lvl1pPr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68363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68363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68363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68363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defRPr/>
            </a:pPr>
            <a:r>
              <a:rPr lang="en-US" altLang="en-US" sz="1200" b="0" i="0">
                <a:solidFill>
                  <a:schemeClr val="tx1"/>
                </a:solidFill>
                <a:cs typeface="Times New Roman" panose="02020603050405020304" pitchFamily="18" charset="0"/>
              </a:rPr>
              <a:t>Page </a:t>
            </a:r>
            <a:fld id="{6718538C-0920-4504-B972-7D7D2911F621}" type="slidenum">
              <a:rPr lang="en-US" altLang="en-US" sz="1200" b="0" i="0" smtClean="0">
                <a:solidFill>
                  <a:schemeClr val="tx1"/>
                </a:solidFill>
                <a:cs typeface="Times New Roman" panose="02020603050405020304" pitchFamily="18" charset="0"/>
              </a:rPr>
              <a:pPr algn="ctr">
                <a:lnSpc>
                  <a:spcPct val="90000"/>
                </a:lnSpc>
                <a:defRPr/>
              </a:pPr>
              <a:t>‹#›</a:t>
            </a:fld>
            <a:endParaRPr lang="en-US" altLang="en-US" sz="1200" b="0" i="0">
              <a:solidFill>
                <a:schemeClr val="tx1"/>
              </a:solidFill>
              <a:cs typeface="Times New Roman" panose="02020603050405020304" pitchFamily="18" charset="0"/>
            </a:endParaRPr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26CD4814-DC5C-4833-BD10-A189FAD577AA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00150" y="835025"/>
            <a:ext cx="4789488" cy="331628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B698E722-9D0B-4F1B-8D8C-8FEFD8A55D34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58850" y="4516438"/>
            <a:ext cx="5270500" cy="39989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Corps du texte</a:t>
            </a:r>
          </a:p>
          <a:p>
            <a:pPr lvl="1"/>
            <a:r>
              <a:rPr lang="en-US" noProof="0"/>
              <a:t>Deuxième niveau</a:t>
            </a:r>
          </a:p>
          <a:p>
            <a:pPr lvl="2"/>
            <a:r>
              <a:rPr lang="en-US" noProof="0"/>
              <a:t>Troisième niveau</a:t>
            </a:r>
          </a:p>
          <a:p>
            <a:pPr lvl="3"/>
            <a:r>
              <a:rPr lang="en-US" noProof="0"/>
              <a:t>Quatrième niveau</a:t>
            </a:r>
          </a:p>
          <a:p>
            <a:pPr lvl="4"/>
            <a:r>
              <a:rPr lang="en-US" noProof="0"/>
              <a:t>Cinquième niveau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CA81D19A-D9CD-4257-85B5-03106A5DE95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80AADAA3-87C1-44BC-A83E-FFD4EA18D29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>
            <a:extLst>
              <a:ext uri="{FF2B5EF4-FFF2-40B4-BE49-F238E27FC236}">
                <a16:creationId xmlns:a16="http://schemas.microsoft.com/office/drawing/2014/main" id="{35FC612C-53F7-4B97-9076-640538801BA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Notes Placeholder 2">
            <a:extLst>
              <a:ext uri="{FF2B5EF4-FFF2-40B4-BE49-F238E27FC236}">
                <a16:creationId xmlns:a16="http://schemas.microsoft.com/office/drawing/2014/main" id="{20E39176-69AD-44F6-80B1-9E7D1357CB3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DB067A0-0172-4D10-8CA1-2DD5984233C9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76200" y="6477000"/>
            <a:ext cx="2593975" cy="304800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AUC – 364 </a:t>
            </a:r>
            <a:r>
              <a:rPr lang="fr-FR" altLang="ar-SA"/>
              <a:t>Thermo Fluids ver1.0</a:t>
            </a:r>
          </a:p>
        </p:txBody>
      </p:sp>
    </p:spTree>
    <p:extLst>
      <p:ext uri="{BB962C8B-B14F-4D97-AF65-F5344CB8AC3E}">
        <p14:creationId xmlns:p14="http://schemas.microsoft.com/office/powerpoint/2010/main" val="11683529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77532" y="2080419"/>
            <a:ext cx="3557587" cy="158908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9E07FEA-BB9E-47EA-A153-9D0B7FDA70E9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76200" y="6477000"/>
            <a:ext cx="2593975" cy="304800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AUC – 364 </a:t>
            </a:r>
            <a:r>
              <a:rPr lang="fr-FR" altLang="ar-SA"/>
              <a:t>Thermo Fluids ver1.0</a:t>
            </a:r>
          </a:p>
        </p:txBody>
      </p:sp>
    </p:spTree>
    <p:extLst>
      <p:ext uri="{BB962C8B-B14F-4D97-AF65-F5344CB8AC3E}">
        <p14:creationId xmlns:p14="http://schemas.microsoft.com/office/powerpoint/2010/main" val="18270082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45150" y="279400"/>
            <a:ext cx="1524000" cy="32924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8388" y="279400"/>
            <a:ext cx="4424362" cy="329247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860D523-3845-4216-AD85-CCEC0AD38812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76200" y="6477000"/>
            <a:ext cx="2593975" cy="304800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AUC – 364 </a:t>
            </a:r>
            <a:r>
              <a:rPr lang="fr-FR" altLang="ar-SA"/>
              <a:t>Thermo Fluids ver1.0</a:t>
            </a:r>
          </a:p>
        </p:txBody>
      </p:sp>
    </p:spTree>
    <p:extLst>
      <p:ext uri="{BB962C8B-B14F-4D97-AF65-F5344CB8AC3E}">
        <p14:creationId xmlns:p14="http://schemas.microsoft.com/office/powerpoint/2010/main" val="15856327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33675" y="279400"/>
            <a:ext cx="4435475" cy="58261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8388" y="1982788"/>
            <a:ext cx="1701800" cy="158908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922588" y="1982788"/>
            <a:ext cx="1703387" cy="71755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2922588" y="2852738"/>
            <a:ext cx="1703387" cy="71913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21D4820-F03C-4E66-9F3B-E41869A9950D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76200" y="6477000"/>
            <a:ext cx="2593975" cy="304800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AUC – 364 </a:t>
            </a:r>
            <a:r>
              <a:rPr lang="fr-FR" altLang="ar-SA"/>
              <a:t>Thermo Fluids ver1.0</a:t>
            </a:r>
          </a:p>
        </p:txBody>
      </p:sp>
    </p:spTree>
    <p:extLst>
      <p:ext uri="{BB962C8B-B14F-4D97-AF65-F5344CB8AC3E}">
        <p14:creationId xmlns:p14="http://schemas.microsoft.com/office/powerpoint/2010/main" val="16638604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2733675" y="279400"/>
            <a:ext cx="4435475" cy="58261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068388" y="1982788"/>
            <a:ext cx="1701800" cy="71755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922588" y="1982788"/>
            <a:ext cx="1703387" cy="71755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1068388" y="2852738"/>
            <a:ext cx="1701800" cy="71913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922588" y="2852738"/>
            <a:ext cx="1703387" cy="71913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A47A2D1C-0919-45CE-8FCC-6EFECD411059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76200" y="6477000"/>
            <a:ext cx="2593975" cy="304800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AUC – 364 </a:t>
            </a:r>
            <a:r>
              <a:rPr lang="fr-FR" altLang="ar-SA"/>
              <a:t>Thermo Fluids ver1.0</a:t>
            </a:r>
          </a:p>
        </p:txBody>
      </p:sp>
    </p:spTree>
    <p:extLst>
      <p:ext uri="{BB962C8B-B14F-4D97-AF65-F5344CB8AC3E}">
        <p14:creationId xmlns:p14="http://schemas.microsoft.com/office/powerpoint/2010/main" val="29110753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7532" y="2080419"/>
            <a:ext cx="3557587" cy="158908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032F9E9-EC30-404F-804A-E22CAEFA6060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76200" y="6477000"/>
            <a:ext cx="2593975" cy="304800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AUC – 364 </a:t>
            </a:r>
            <a:r>
              <a:rPr lang="fr-FR" altLang="ar-SA"/>
              <a:t>Thermo Fluids ver1.0</a:t>
            </a:r>
          </a:p>
        </p:txBody>
      </p:sp>
    </p:spTree>
    <p:extLst>
      <p:ext uri="{BB962C8B-B14F-4D97-AF65-F5344CB8AC3E}">
        <p14:creationId xmlns:p14="http://schemas.microsoft.com/office/powerpoint/2010/main" val="34823283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8093921-D7D4-49B2-A968-BAD650E096F7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76200" y="6477000"/>
            <a:ext cx="2593975" cy="304800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AUC – 364 </a:t>
            </a:r>
            <a:r>
              <a:rPr lang="fr-FR" altLang="ar-SA"/>
              <a:t>Thermo Fluids ver1.0</a:t>
            </a:r>
          </a:p>
        </p:txBody>
      </p:sp>
    </p:spTree>
    <p:extLst>
      <p:ext uri="{BB962C8B-B14F-4D97-AF65-F5344CB8AC3E}">
        <p14:creationId xmlns:p14="http://schemas.microsoft.com/office/powerpoint/2010/main" val="32184052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8388" y="1982788"/>
            <a:ext cx="1701800" cy="1589087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22588" y="1982788"/>
            <a:ext cx="1703387" cy="1589087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53C19B-6CAA-4576-8D75-29F2DBA26956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76200" y="6477000"/>
            <a:ext cx="2593975" cy="304800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AUC – 364 </a:t>
            </a:r>
            <a:r>
              <a:rPr lang="fr-FR" altLang="ar-SA"/>
              <a:t>Thermo Fluids ver1.0</a:t>
            </a:r>
          </a:p>
        </p:txBody>
      </p:sp>
    </p:spTree>
    <p:extLst>
      <p:ext uri="{BB962C8B-B14F-4D97-AF65-F5344CB8AC3E}">
        <p14:creationId xmlns:p14="http://schemas.microsoft.com/office/powerpoint/2010/main" val="833507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5C94579A-12A5-4D86-830C-38E4A5585E15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76200" y="6477000"/>
            <a:ext cx="2593975" cy="304800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AUC – 364 </a:t>
            </a:r>
            <a:r>
              <a:rPr lang="fr-FR" altLang="ar-SA"/>
              <a:t>Thermo Fluids ver1.0</a:t>
            </a:r>
          </a:p>
        </p:txBody>
      </p:sp>
    </p:spTree>
    <p:extLst>
      <p:ext uri="{BB962C8B-B14F-4D97-AF65-F5344CB8AC3E}">
        <p14:creationId xmlns:p14="http://schemas.microsoft.com/office/powerpoint/2010/main" val="31401458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729D1D3-DB66-4FB6-B48B-359FF493CB0B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76200" y="6477000"/>
            <a:ext cx="2593975" cy="304800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AUC – 364 </a:t>
            </a:r>
            <a:r>
              <a:rPr lang="fr-FR" altLang="ar-SA"/>
              <a:t>Thermo Fluids ver1.0</a:t>
            </a:r>
          </a:p>
        </p:txBody>
      </p:sp>
    </p:spTree>
    <p:extLst>
      <p:ext uri="{BB962C8B-B14F-4D97-AF65-F5344CB8AC3E}">
        <p14:creationId xmlns:p14="http://schemas.microsoft.com/office/powerpoint/2010/main" val="33030620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45AF4CF2-15FD-4C0D-A0F4-7F053997A308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76200" y="6477000"/>
            <a:ext cx="2593975" cy="304800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AUC – 364 </a:t>
            </a:r>
            <a:r>
              <a:rPr lang="fr-FR" altLang="ar-SA"/>
              <a:t>Thermo Fluids ver1.0</a:t>
            </a:r>
          </a:p>
        </p:txBody>
      </p:sp>
    </p:spTree>
    <p:extLst>
      <p:ext uri="{BB962C8B-B14F-4D97-AF65-F5344CB8AC3E}">
        <p14:creationId xmlns:p14="http://schemas.microsoft.com/office/powerpoint/2010/main" val="21007093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D89AAF-317B-4109-9E8F-A1F2F5F78B91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76200" y="6477000"/>
            <a:ext cx="2593975" cy="304800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AUC – 364 </a:t>
            </a:r>
            <a:r>
              <a:rPr lang="fr-FR" altLang="ar-SA"/>
              <a:t>Thermo Fluids ver1.0</a:t>
            </a:r>
          </a:p>
        </p:txBody>
      </p:sp>
    </p:spTree>
    <p:extLst>
      <p:ext uri="{BB962C8B-B14F-4D97-AF65-F5344CB8AC3E}">
        <p14:creationId xmlns:p14="http://schemas.microsoft.com/office/powerpoint/2010/main" val="4207766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EC45EF-D2AB-44DE-B733-A4155489A498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76200" y="6477000"/>
            <a:ext cx="2593975" cy="304800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AUC – 364 </a:t>
            </a:r>
            <a:r>
              <a:rPr lang="fr-FR" altLang="ar-SA"/>
              <a:t>Thermo Fluids ver1.0</a:t>
            </a:r>
          </a:p>
        </p:txBody>
      </p:sp>
    </p:spTree>
    <p:extLst>
      <p:ext uri="{BB962C8B-B14F-4D97-AF65-F5344CB8AC3E}">
        <p14:creationId xmlns:p14="http://schemas.microsoft.com/office/powerpoint/2010/main" val="10416611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5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>
            <a:extLst>
              <a:ext uri="{FF2B5EF4-FFF2-40B4-BE49-F238E27FC236}">
                <a16:creationId xmlns:a16="http://schemas.microsoft.com/office/drawing/2014/main" id="{461BC333-2316-4013-98FD-CCEC6700B74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2733675" y="279400"/>
            <a:ext cx="4435475" cy="582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90488" tIns="44450" rIns="90488" bIns="4445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altLang="en-US"/>
              <a:t>Titre de la diapositive</a:t>
            </a:r>
          </a:p>
        </p:txBody>
      </p:sp>
      <p:sp>
        <p:nvSpPr>
          <p:cNvPr id="1028" name="Text Box 6">
            <a:extLst>
              <a:ext uri="{FF2B5EF4-FFF2-40B4-BE49-F238E27FC236}">
                <a16:creationId xmlns:a16="http://schemas.microsoft.com/office/drawing/2014/main" id="{E98235F4-7D68-4B64-9257-BD370B0511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05250" y="6477000"/>
            <a:ext cx="1441450" cy="307975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en-US" altLang="en-US" sz="1400" b="0" i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 (Arabic)" pitchFamily="26" charset="0"/>
              </a:rPr>
              <a:t>Thermodynamics</a:t>
            </a:r>
          </a:p>
        </p:txBody>
      </p:sp>
      <p:sp>
        <p:nvSpPr>
          <p:cNvPr id="1031" name="Text Box 7">
            <a:extLst>
              <a:ext uri="{FF2B5EF4-FFF2-40B4-BE49-F238E27FC236}">
                <a16:creationId xmlns:a16="http://schemas.microsoft.com/office/drawing/2014/main" id="{32436C72-56EC-4EC4-8012-AAD015EC85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72600" y="6477000"/>
            <a:ext cx="3905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D312D52C-7103-451A-A47C-C322BFBEB5FD}" type="slidenum">
              <a:rPr lang="en-US" altLang="en-US" sz="1400" b="0" i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 (Arabic)" pitchFamily="26" charset="0"/>
              </a:rPr>
              <a:pPr>
                <a:defRPr/>
              </a:pPr>
              <a:t>‹#›</a:t>
            </a:fld>
            <a:endParaRPr lang="en-US" altLang="en-US" sz="1400" b="0" i="0">
              <a:solidFill>
                <a:schemeClr val="tx1"/>
              </a:solidFill>
              <a:latin typeface="Times New Roman" panose="02020603050405020304" pitchFamily="18" charset="0"/>
              <a:cs typeface="Times New Roman (Arabic)" pitchFamily="26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31" r:id="rId1"/>
    <p:sldLayoutId id="2147483832" r:id="rId2"/>
    <p:sldLayoutId id="2147483833" r:id="rId3"/>
    <p:sldLayoutId id="2147483834" r:id="rId4"/>
    <p:sldLayoutId id="2147483835" r:id="rId5"/>
    <p:sldLayoutId id="2147483836" r:id="rId6"/>
    <p:sldLayoutId id="2147483837" r:id="rId7"/>
    <p:sldLayoutId id="2147483838" r:id="rId8"/>
    <p:sldLayoutId id="2147483839" r:id="rId9"/>
    <p:sldLayoutId id="2147483840" r:id="rId10"/>
    <p:sldLayoutId id="2147483841" r:id="rId11"/>
    <p:sldLayoutId id="2147483842" r:id="rId12"/>
    <p:sldLayoutId id="2147483843" r:id="rId13"/>
  </p:sldLayoutIdLst>
  <p:hf sldNum="0" hdr="0" dt="0"/>
  <p:txStyles>
    <p:titleStyle>
      <a:lvl1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+mj-lt"/>
          <a:ea typeface="+mj-ea"/>
          <a:cs typeface="+mj-cs"/>
        </a:defRPr>
      </a:lvl1pPr>
      <a:lvl2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2pPr>
      <a:lvl3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3pPr>
      <a:lvl4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4pPr>
      <a:lvl5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5pPr>
      <a:lvl6pPr marL="4572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6pPr>
      <a:lvl7pPr marL="9144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7pPr>
      <a:lvl8pPr marL="13716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8pPr>
      <a:lvl9pPr marL="18288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 b="1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800" b="1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 sz="2400" b="1">
          <a:solidFill>
            <a:schemeClr val="tx1"/>
          </a:solidFill>
          <a:latin typeface="+mn-lt"/>
          <a:cs typeface="+mn-cs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 b="1">
          <a:solidFill>
            <a:schemeClr val="tx1"/>
          </a:solidFill>
          <a:latin typeface="+mn-lt"/>
          <a:cs typeface="+mn-cs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 b="1">
          <a:solidFill>
            <a:schemeClr val="tx1"/>
          </a:solidFill>
          <a:latin typeface="+mn-lt"/>
          <a:cs typeface="+mn-cs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 b="1">
          <a:solidFill>
            <a:schemeClr val="tx1"/>
          </a:solidFill>
          <a:latin typeface="+mn-lt"/>
          <a:cs typeface="+mn-cs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 b="1">
          <a:solidFill>
            <a:schemeClr val="tx1"/>
          </a:solidFill>
          <a:latin typeface="+mn-lt"/>
          <a:cs typeface="+mn-cs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 b="1">
          <a:solidFill>
            <a:schemeClr val="tx1"/>
          </a:solidFill>
          <a:latin typeface="+mn-lt"/>
          <a:cs typeface="+mn-cs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 b="1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200"/>
            </a:gs>
            <a:gs pos="45000">
              <a:srgbClr val="FF7A00"/>
            </a:gs>
            <a:gs pos="70000">
              <a:srgbClr val="FF0300"/>
            </a:gs>
            <a:gs pos="100000">
              <a:srgbClr val="4D0808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>
            <a:extLst>
              <a:ext uri="{FF2B5EF4-FFF2-40B4-BE49-F238E27FC236}">
                <a16:creationId xmlns:a16="http://schemas.microsoft.com/office/drawing/2014/main" id="{E54B57AB-5317-414D-8050-D000C896CE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9625" y="1954213"/>
            <a:ext cx="8235950" cy="1252537"/>
          </a:xfrm>
          <a:prstGeom prst="rect">
            <a:avLst/>
          </a:prstGeom>
          <a:noFill/>
          <a:ln>
            <a:noFill/>
          </a:ln>
        </p:spPr>
        <p:txBody>
          <a:bodyPr wrap="none" lIns="90488" tIns="44450" rIns="90488" bIns="44450">
            <a:spAutoFit/>
          </a:bodyPr>
          <a:lstStyle>
            <a:lvl1pPr marL="0" indent="0" algn="ctr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None/>
              <a:defRPr sz="24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None/>
              <a:defRPr sz="2800" b="1">
                <a:solidFill>
                  <a:schemeClr val="tx1"/>
                </a:solidFill>
                <a:latin typeface="+mn-lt"/>
                <a:cs typeface="+mn-cs"/>
              </a:defRPr>
            </a:lvl2pPr>
            <a:lvl3pPr marL="914400" indent="0" algn="ctr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None/>
              <a:defRPr sz="2400" b="1">
                <a:solidFill>
                  <a:schemeClr val="tx1"/>
                </a:solidFill>
                <a:latin typeface="+mn-lt"/>
                <a:cs typeface="+mn-cs"/>
              </a:defRPr>
            </a:lvl3pPr>
            <a:lvl4pPr marL="1371600" indent="0" algn="ctr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None/>
              <a:defRPr sz="1400" b="1">
                <a:solidFill>
                  <a:schemeClr val="tx1"/>
                </a:solidFill>
                <a:latin typeface="+mn-lt"/>
                <a:cs typeface="+mn-cs"/>
              </a:defRPr>
            </a:lvl4pPr>
            <a:lvl5pPr marL="1828800" indent="0" algn="ctr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None/>
              <a:defRPr sz="1400" b="1">
                <a:solidFill>
                  <a:schemeClr val="tx1"/>
                </a:solidFill>
                <a:latin typeface="+mn-lt"/>
                <a:cs typeface="+mn-cs"/>
              </a:defRPr>
            </a:lvl5pPr>
            <a:lvl6pPr marL="2286000" indent="0" algn="ctr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None/>
              <a:defRPr sz="1400" b="1">
                <a:solidFill>
                  <a:schemeClr val="tx1"/>
                </a:solidFill>
                <a:latin typeface="+mn-lt"/>
                <a:cs typeface="+mn-cs"/>
              </a:defRPr>
            </a:lvl6pPr>
            <a:lvl7pPr marL="2743200" indent="0" algn="ctr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None/>
              <a:defRPr sz="1400" b="1">
                <a:solidFill>
                  <a:schemeClr val="tx1"/>
                </a:solidFill>
                <a:latin typeface="+mn-lt"/>
                <a:cs typeface="+mn-cs"/>
              </a:defRPr>
            </a:lvl7pPr>
            <a:lvl8pPr marL="3200400" indent="0" algn="ctr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None/>
              <a:defRPr sz="1400" b="1">
                <a:solidFill>
                  <a:schemeClr val="tx1"/>
                </a:solidFill>
                <a:latin typeface="+mn-lt"/>
                <a:cs typeface="+mn-cs"/>
              </a:defRPr>
            </a:lvl8pPr>
            <a:lvl9pPr marL="3657600" indent="0" algn="ctr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None/>
              <a:defRPr sz="1400" b="1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>
              <a:defRPr/>
            </a:pPr>
            <a:r>
              <a:rPr lang="en-US" altLang="en-US" sz="3600" i="0" kern="0" dirty="0">
                <a:latin typeface="Arial" panose="020B0604020202020204" pitchFamily="34" charset="0"/>
                <a:cs typeface="Arial" panose="020B0604020202020204" pitchFamily="34" charset="0"/>
              </a:rPr>
              <a:t>Ch5 : Applications of First Law</a:t>
            </a:r>
          </a:p>
          <a:p>
            <a:pPr>
              <a:defRPr/>
            </a:pPr>
            <a:r>
              <a:rPr lang="en-US" altLang="en-US" sz="3600" i="0" kern="0" dirty="0">
                <a:latin typeface="Arial" panose="020B0604020202020204" pitchFamily="34" charset="0"/>
                <a:cs typeface="Arial" panose="020B0604020202020204" pitchFamily="34" charset="0"/>
              </a:rPr>
              <a:t>3. Methodology for Energy Problems</a:t>
            </a:r>
          </a:p>
        </p:txBody>
      </p:sp>
      <p:sp>
        <p:nvSpPr>
          <p:cNvPr id="17411" name="Rectangle 2">
            <a:extLst>
              <a:ext uri="{FF2B5EF4-FFF2-40B4-BE49-F238E27FC236}">
                <a16:creationId xmlns:a16="http://schemas.microsoft.com/office/drawing/2014/main" id="{E38A3E3A-D5A8-44D1-814B-2F5B6409F071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001838" y="1116013"/>
            <a:ext cx="5376862" cy="838200"/>
          </a:xfrm>
        </p:spPr>
        <p:txBody>
          <a:bodyPr/>
          <a:lstStyle/>
          <a:p>
            <a:r>
              <a:rPr lang="fr-FR" altLang="en-US" sz="5400" i="1"/>
              <a:t>Thermodynamics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D25958-2E14-415C-B0B6-259A8AD2AC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45309" y="276524"/>
            <a:ext cx="4812216" cy="588366"/>
          </a:xfrm>
        </p:spPr>
        <p:txBody>
          <a:bodyPr/>
          <a:lstStyle/>
          <a:p>
            <a:r>
              <a:rPr lang="en-US" dirty="0"/>
              <a:t>The 7 Golden questions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B3CE0E5-66DF-456E-90F2-D51CCAA86142}"/>
              </a:ext>
            </a:extLst>
          </p:cNvPr>
          <p:cNvSpPr txBox="1"/>
          <p:nvPr/>
        </p:nvSpPr>
        <p:spPr>
          <a:xfrm>
            <a:off x="265390" y="990600"/>
            <a:ext cx="494135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+mn-lt"/>
              </a:rPr>
              <a:t>To “understand” any problem, </a:t>
            </a:r>
            <a:r>
              <a:rPr lang="en-US" sz="2400" i="0" dirty="0">
                <a:latin typeface="+mn-lt"/>
                <a:sym typeface="Symbol" panose="05050102010706020507" pitchFamily="18" charset="2"/>
              </a:rPr>
              <a:t></a:t>
            </a:r>
            <a:r>
              <a:rPr lang="en-US" sz="2400" dirty="0">
                <a:latin typeface="+mn-lt"/>
                <a:sym typeface="Symbol" panose="05050102010706020507" pitchFamily="18" charset="2"/>
              </a:rPr>
              <a:t> </a:t>
            </a:r>
            <a:r>
              <a:rPr lang="en-US" sz="2400" dirty="0">
                <a:latin typeface="+mn-lt"/>
              </a:rPr>
              <a:t>ask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D087195-3A05-43C3-9963-24E9101184BA}"/>
              </a:ext>
            </a:extLst>
          </p:cNvPr>
          <p:cNvSpPr txBox="1"/>
          <p:nvPr/>
        </p:nvSpPr>
        <p:spPr>
          <a:xfrm>
            <a:off x="5203226" y="1028892"/>
            <a:ext cx="3493264" cy="461665"/>
          </a:xfrm>
          <a:prstGeom prst="rect">
            <a:avLst/>
          </a:prstGeom>
          <a:solidFill>
            <a:srgbClr val="000099"/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FF00"/>
                </a:solidFill>
                <a:latin typeface="+mn-lt"/>
              </a:rPr>
              <a:t>“The 7 Golden questions”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864594F-77FF-47D1-9918-C6CB04C2699E}"/>
              </a:ext>
            </a:extLst>
          </p:cNvPr>
          <p:cNvSpPr txBox="1"/>
          <p:nvPr/>
        </p:nvSpPr>
        <p:spPr>
          <a:xfrm>
            <a:off x="697206" y="1678753"/>
            <a:ext cx="2884194" cy="3749040"/>
          </a:xfrm>
          <a:prstGeom prst="rect">
            <a:avLst/>
          </a:prstGeom>
          <a:solidFill>
            <a:schemeClr val="bg1"/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tx1"/>
                </a:solidFill>
                <a:latin typeface="+mn-lt"/>
              </a:rPr>
              <a:t>Group 1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80FEF89-C544-42A6-947D-66CAD60EBCEB}"/>
              </a:ext>
            </a:extLst>
          </p:cNvPr>
          <p:cNvSpPr txBox="1"/>
          <p:nvPr/>
        </p:nvSpPr>
        <p:spPr>
          <a:xfrm>
            <a:off x="843902" y="2362200"/>
            <a:ext cx="1828800" cy="4616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effectLst>
            <a:outerShdw blurRad="50800" dist="762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tx1"/>
                </a:solidFill>
                <a:latin typeface="+mn-lt"/>
              </a:rPr>
              <a:t>System(s)?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7DAF693-B1CD-4856-B044-85F61F6781F7}"/>
              </a:ext>
            </a:extLst>
          </p:cNvPr>
          <p:cNvSpPr txBox="1"/>
          <p:nvPr/>
        </p:nvSpPr>
        <p:spPr>
          <a:xfrm>
            <a:off x="814403" y="3269781"/>
            <a:ext cx="2533479" cy="4616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effectLst>
            <a:outerShdw blurRad="50800" dist="762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tx1"/>
                </a:solidFill>
                <a:latin typeface="+mn-lt"/>
              </a:rPr>
              <a:t>Conservation(s)?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6752230-CC0C-477B-A7E9-C4D6B6C1F5F8}"/>
              </a:ext>
            </a:extLst>
          </p:cNvPr>
          <p:cNvSpPr txBox="1"/>
          <p:nvPr/>
        </p:nvSpPr>
        <p:spPr>
          <a:xfrm>
            <a:off x="814404" y="4419600"/>
            <a:ext cx="2533479" cy="4616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effectLst>
            <a:outerShdw blurRad="50800" dist="762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tx1"/>
                </a:solidFill>
                <a:latin typeface="+mn-lt"/>
              </a:rPr>
              <a:t>Energies?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0596DF8-1048-4670-B4A2-176AB0ABAAB3}"/>
              </a:ext>
            </a:extLst>
          </p:cNvPr>
          <p:cNvSpPr txBox="1"/>
          <p:nvPr/>
        </p:nvSpPr>
        <p:spPr>
          <a:xfrm>
            <a:off x="1018557" y="2823865"/>
            <a:ext cx="16786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+mn-lt"/>
              </a:rPr>
              <a:t>One or more …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89A3132-2EAE-41EB-AF0A-B8CABE96B3D6}"/>
              </a:ext>
            </a:extLst>
          </p:cNvPr>
          <p:cNvSpPr txBox="1"/>
          <p:nvPr/>
        </p:nvSpPr>
        <p:spPr>
          <a:xfrm>
            <a:off x="1018557" y="3731446"/>
            <a:ext cx="19928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+mn-lt"/>
              </a:rPr>
              <a:t>Mass, momentum, </a:t>
            </a:r>
          </a:p>
          <a:p>
            <a:r>
              <a:rPr lang="en-US" dirty="0">
                <a:latin typeface="+mn-lt"/>
              </a:rPr>
              <a:t>charge, energy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4939D37-75E2-4C42-A308-7532D658F121}"/>
              </a:ext>
            </a:extLst>
          </p:cNvPr>
          <p:cNvSpPr txBox="1"/>
          <p:nvPr/>
        </p:nvSpPr>
        <p:spPr>
          <a:xfrm>
            <a:off x="1017927" y="4965601"/>
            <a:ext cx="24652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+mn-lt"/>
              </a:rPr>
              <a:t>Heat, Work, h, u, KE …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37C4B8F-5134-47E2-A689-C7FFB1B6CD53}"/>
              </a:ext>
            </a:extLst>
          </p:cNvPr>
          <p:cNvSpPr txBox="1"/>
          <p:nvPr/>
        </p:nvSpPr>
        <p:spPr>
          <a:xfrm>
            <a:off x="4882505" y="1654174"/>
            <a:ext cx="3291840" cy="3749040"/>
          </a:xfrm>
          <a:prstGeom prst="rect">
            <a:avLst/>
          </a:prstGeom>
          <a:solidFill>
            <a:schemeClr val="bg1"/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tx1"/>
                </a:solidFill>
                <a:latin typeface="+mn-lt"/>
              </a:rPr>
              <a:t>Group 2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0FCA852-DAE2-49D8-9E69-1CD37E171AAE}"/>
              </a:ext>
            </a:extLst>
          </p:cNvPr>
          <p:cNvSpPr txBox="1"/>
          <p:nvPr/>
        </p:nvSpPr>
        <p:spPr>
          <a:xfrm>
            <a:off x="5029200" y="2337622"/>
            <a:ext cx="2920991" cy="4616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effectLst>
            <a:outerShdw blurRad="50800" dist="762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tx1"/>
                </a:solidFill>
                <a:latin typeface="+mn-lt"/>
              </a:rPr>
              <a:t>Initial, final state(s)?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9563DF25-E6FE-4D3C-AF04-15D92EEF8525}"/>
              </a:ext>
            </a:extLst>
          </p:cNvPr>
          <p:cNvSpPr txBox="1"/>
          <p:nvPr/>
        </p:nvSpPr>
        <p:spPr>
          <a:xfrm>
            <a:off x="4999702" y="3245203"/>
            <a:ext cx="2533479" cy="4616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effectLst>
            <a:outerShdw blurRad="50800" dist="762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tx1"/>
                </a:solidFill>
                <a:latin typeface="+mn-lt"/>
              </a:rPr>
              <a:t>Process(es)?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9487F614-E772-410C-9349-AF5644379175}"/>
              </a:ext>
            </a:extLst>
          </p:cNvPr>
          <p:cNvSpPr txBox="1"/>
          <p:nvPr/>
        </p:nvSpPr>
        <p:spPr>
          <a:xfrm>
            <a:off x="4999703" y="4395022"/>
            <a:ext cx="2533479" cy="4616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effectLst>
            <a:outerShdw blurRad="50800" dist="762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tx1"/>
                </a:solidFill>
                <a:latin typeface="+mn-lt"/>
              </a:rPr>
              <a:t>Model(s)?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970E97DB-116E-4A2B-9B7B-721DDC61CDA6}"/>
              </a:ext>
            </a:extLst>
          </p:cNvPr>
          <p:cNvSpPr txBox="1"/>
          <p:nvPr/>
        </p:nvSpPr>
        <p:spPr>
          <a:xfrm>
            <a:off x="5203856" y="2799287"/>
            <a:ext cx="29290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+mn-lt"/>
              </a:rPr>
              <a:t>Given one or more property?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739C570D-463D-4383-B0B6-19B397E1F48F}"/>
              </a:ext>
            </a:extLst>
          </p:cNvPr>
          <p:cNvSpPr txBox="1"/>
          <p:nvPr/>
        </p:nvSpPr>
        <p:spPr>
          <a:xfrm>
            <a:off x="5203856" y="3706868"/>
            <a:ext cx="19547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+mn-lt"/>
              </a:rPr>
              <a:t>Constant T, P, v …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D3BAABF2-84FB-4C86-A1F6-58008C93445F}"/>
              </a:ext>
            </a:extLst>
          </p:cNvPr>
          <p:cNvSpPr txBox="1"/>
          <p:nvPr/>
        </p:nvSpPr>
        <p:spPr>
          <a:xfrm>
            <a:off x="5203226" y="4941023"/>
            <a:ext cx="24224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+mn-lt"/>
              </a:rPr>
              <a:t>Ideal gas? Semi? Real?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10A9A3BA-9568-475E-88E0-5A1E2ED5CA60}"/>
              </a:ext>
            </a:extLst>
          </p:cNvPr>
          <p:cNvSpPr txBox="1"/>
          <p:nvPr/>
        </p:nvSpPr>
        <p:spPr>
          <a:xfrm>
            <a:off x="2319333" y="5536731"/>
            <a:ext cx="4209092" cy="461665"/>
          </a:xfrm>
          <a:prstGeom prst="rect">
            <a:avLst/>
          </a:prstGeom>
          <a:solidFill>
            <a:schemeClr val="bg1"/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+mn-lt"/>
              </a:rPr>
              <a:t>Extensive properties given?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08C9B184-E467-4DE6-B995-2391DCD39880}"/>
              </a:ext>
            </a:extLst>
          </p:cNvPr>
          <p:cNvSpPr txBox="1"/>
          <p:nvPr/>
        </p:nvSpPr>
        <p:spPr>
          <a:xfrm>
            <a:off x="2694825" y="6022977"/>
            <a:ext cx="34355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+mn-lt"/>
              </a:rPr>
              <a:t>None? Only one? More than one?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811477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"/>
                            </p:stCondLst>
                            <p:childTnLst>
                              <p:par>
                                <p:cTn id="5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500"/>
                            </p:stCondLst>
                            <p:childTnLst>
                              <p:par>
                                <p:cTn id="6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500"/>
                            </p:stCondLst>
                            <p:childTnLst>
                              <p:par>
                                <p:cTn id="7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1" grpId="0"/>
      <p:bldP spid="12" grpId="0"/>
      <p:bldP spid="13" grpId="0"/>
      <p:bldP spid="14" grpId="0" animBg="1"/>
      <p:bldP spid="15" grpId="0" animBg="1"/>
      <p:bldP spid="16" grpId="0" animBg="1"/>
      <p:bldP spid="17" grpId="0" animBg="1"/>
      <p:bldP spid="18" grpId="0"/>
      <p:bldP spid="19" grpId="0"/>
      <p:bldP spid="20" grpId="0"/>
      <p:bldP spid="21" grpId="0" animBg="1"/>
      <p:bldP spid="2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>
            <a:extLst>
              <a:ext uri="{FF2B5EF4-FFF2-40B4-BE49-F238E27FC236}">
                <a16:creationId xmlns:a16="http://schemas.microsoft.com/office/drawing/2014/main" id="{B606B130-077B-4B40-8813-E0E4A3E9F09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090600" y="276523"/>
            <a:ext cx="1721627" cy="588366"/>
          </a:xfrm>
        </p:spPr>
        <p:txBody>
          <a:bodyPr/>
          <a:lstStyle/>
          <a:p>
            <a:r>
              <a:rPr lang="en-US" altLang="en-US" dirty="0"/>
              <a:t>Closure</a:t>
            </a:r>
          </a:p>
        </p:txBody>
      </p:sp>
      <p:sp>
        <p:nvSpPr>
          <p:cNvPr id="21507" name="TextBox 13">
            <a:extLst>
              <a:ext uri="{FF2B5EF4-FFF2-40B4-BE49-F238E27FC236}">
                <a16:creationId xmlns:a16="http://schemas.microsoft.com/office/drawing/2014/main" id="{04E0E5DB-B1BE-4CF9-91A1-051DF9FCA7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538" y="679450"/>
            <a:ext cx="3719288" cy="577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indent="0">
              <a:lnSpc>
                <a:spcPct val="150000"/>
              </a:lnSpc>
              <a:buClr>
                <a:srgbClr val="FF0000"/>
              </a:buClr>
            </a:pPr>
            <a:r>
              <a:rPr lang="en-US" altLang="en-US" sz="2400" dirty="0"/>
              <a:t>The 7 Golden Questions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BAF9891-F6FD-4548-A54C-2CC24ED1BB3B}"/>
              </a:ext>
            </a:extLst>
          </p:cNvPr>
          <p:cNvSpPr txBox="1"/>
          <p:nvPr/>
        </p:nvSpPr>
        <p:spPr>
          <a:xfrm>
            <a:off x="1368261" y="1864519"/>
            <a:ext cx="1744388" cy="57996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342900" indent="-342900">
              <a:lnSpc>
                <a:spcPct val="150000"/>
              </a:lnSpc>
              <a:buClr>
                <a:srgbClr val="FF0000"/>
              </a:buClr>
              <a:buFont typeface="Wingdings" panose="05000000000000000000" pitchFamily="2" charset="2"/>
              <a:buChar char="Ø"/>
              <a:defRPr/>
            </a:pPr>
            <a:r>
              <a:rPr lang="en-US" sz="2400" dirty="0">
                <a:solidFill>
                  <a:schemeClr val="tx1"/>
                </a:solidFill>
                <a:latin typeface="+mn-lt"/>
              </a:rPr>
              <a:t>System(s)</a:t>
            </a:r>
          </a:p>
        </p:txBody>
      </p:sp>
      <p:sp>
        <p:nvSpPr>
          <p:cNvPr id="16" name="TextBox 13">
            <a:extLst>
              <a:ext uri="{FF2B5EF4-FFF2-40B4-BE49-F238E27FC236}">
                <a16:creationId xmlns:a16="http://schemas.microsoft.com/office/drawing/2014/main" id="{BAD51EC9-012D-45D5-BD0C-B5BDF69540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354138"/>
            <a:ext cx="1709122" cy="577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50000"/>
              </a:lnSpc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altLang="en-US" sz="2400" dirty="0"/>
              <a:t>Group 1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32649762-A2C7-41E4-97C1-8FA24B862902}"/>
              </a:ext>
            </a:extLst>
          </p:cNvPr>
          <p:cNvSpPr txBox="1"/>
          <p:nvPr/>
        </p:nvSpPr>
        <p:spPr>
          <a:xfrm>
            <a:off x="1368261" y="2324739"/>
            <a:ext cx="2549096" cy="57996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342900" indent="-342900">
              <a:lnSpc>
                <a:spcPct val="150000"/>
              </a:lnSpc>
              <a:buClr>
                <a:srgbClr val="FF0000"/>
              </a:buClr>
              <a:buFont typeface="Wingdings" panose="05000000000000000000" pitchFamily="2" charset="2"/>
              <a:buChar char="Ø"/>
              <a:defRPr/>
            </a:pPr>
            <a:r>
              <a:rPr lang="en-US" sz="2400" dirty="0">
                <a:solidFill>
                  <a:schemeClr val="tx1"/>
                </a:solidFill>
                <a:latin typeface="+mn-lt"/>
              </a:rPr>
              <a:t>Conservation(s)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EA7CE8EA-F971-43C5-841C-83CA8651F027}"/>
              </a:ext>
            </a:extLst>
          </p:cNvPr>
          <p:cNvSpPr txBox="1"/>
          <p:nvPr/>
        </p:nvSpPr>
        <p:spPr>
          <a:xfrm>
            <a:off x="1368261" y="2897188"/>
            <a:ext cx="1659429" cy="57996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342900" indent="-342900">
              <a:lnSpc>
                <a:spcPct val="150000"/>
              </a:lnSpc>
              <a:buClr>
                <a:srgbClr val="FF0000"/>
              </a:buClr>
              <a:buFont typeface="Wingdings" panose="05000000000000000000" pitchFamily="2" charset="2"/>
              <a:buChar char="Ø"/>
              <a:defRPr/>
            </a:pPr>
            <a:r>
              <a:rPr lang="en-US" sz="2400" dirty="0">
                <a:solidFill>
                  <a:schemeClr val="tx1"/>
                </a:solidFill>
                <a:latin typeface="+mn-lt"/>
              </a:rPr>
              <a:t>Energies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EBC73EB0-FF67-4EC1-AF57-DE5B8001EE5B}"/>
              </a:ext>
            </a:extLst>
          </p:cNvPr>
          <p:cNvSpPr txBox="1"/>
          <p:nvPr/>
        </p:nvSpPr>
        <p:spPr>
          <a:xfrm>
            <a:off x="1406730" y="3953295"/>
            <a:ext cx="3127779" cy="57996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342900" indent="-342900">
              <a:lnSpc>
                <a:spcPct val="150000"/>
              </a:lnSpc>
              <a:buClr>
                <a:srgbClr val="FF0000"/>
              </a:buClr>
              <a:buFont typeface="Wingdings" panose="05000000000000000000" pitchFamily="2" charset="2"/>
              <a:buChar char="Ø"/>
              <a:defRPr/>
            </a:pPr>
            <a:r>
              <a:rPr lang="en-US" sz="2400" dirty="0">
                <a:solidFill>
                  <a:schemeClr val="tx1"/>
                </a:solidFill>
                <a:latin typeface="+mn-lt"/>
              </a:rPr>
              <a:t>Initial, final state (s)</a:t>
            </a:r>
          </a:p>
        </p:txBody>
      </p:sp>
      <p:sp>
        <p:nvSpPr>
          <p:cNvPr id="24" name="TextBox 13">
            <a:extLst>
              <a:ext uri="{FF2B5EF4-FFF2-40B4-BE49-F238E27FC236}">
                <a16:creationId xmlns:a16="http://schemas.microsoft.com/office/drawing/2014/main" id="{108468BC-F1EF-4AB8-89A7-A679A78F5B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5669" y="3442914"/>
            <a:ext cx="1709122" cy="577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50000"/>
              </a:lnSpc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altLang="en-US" sz="2400" dirty="0"/>
              <a:t>Group 2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C5D6FA32-152D-4F7F-A475-B7CBB415FC00}"/>
              </a:ext>
            </a:extLst>
          </p:cNvPr>
          <p:cNvSpPr txBox="1"/>
          <p:nvPr/>
        </p:nvSpPr>
        <p:spPr>
          <a:xfrm>
            <a:off x="1406730" y="4413515"/>
            <a:ext cx="1967205" cy="57996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342900" indent="-342900">
              <a:lnSpc>
                <a:spcPct val="150000"/>
              </a:lnSpc>
              <a:buClr>
                <a:srgbClr val="FF0000"/>
              </a:buClr>
              <a:buFont typeface="Wingdings" panose="05000000000000000000" pitchFamily="2" charset="2"/>
              <a:buChar char="Ø"/>
              <a:defRPr/>
            </a:pPr>
            <a:r>
              <a:rPr lang="en-US" sz="2400" dirty="0">
                <a:solidFill>
                  <a:schemeClr val="tx1"/>
                </a:solidFill>
                <a:latin typeface="+mn-lt"/>
              </a:rPr>
              <a:t>Process(es)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EBF9F988-2C64-4867-9A64-384E5DD5B263}"/>
              </a:ext>
            </a:extLst>
          </p:cNvPr>
          <p:cNvSpPr txBox="1"/>
          <p:nvPr/>
        </p:nvSpPr>
        <p:spPr>
          <a:xfrm>
            <a:off x="1406730" y="4985964"/>
            <a:ext cx="1659429" cy="57996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342900" indent="-342900">
              <a:lnSpc>
                <a:spcPct val="150000"/>
              </a:lnSpc>
              <a:buClr>
                <a:srgbClr val="FF0000"/>
              </a:buClr>
              <a:buFont typeface="Wingdings" panose="05000000000000000000" pitchFamily="2" charset="2"/>
              <a:buChar char="Ø"/>
              <a:defRPr/>
            </a:pPr>
            <a:r>
              <a:rPr lang="en-US" sz="2400" dirty="0">
                <a:solidFill>
                  <a:schemeClr val="tx1"/>
                </a:solidFill>
                <a:latin typeface="+mn-lt"/>
              </a:rPr>
              <a:t>Model(s)</a:t>
            </a:r>
          </a:p>
        </p:txBody>
      </p:sp>
      <p:sp>
        <p:nvSpPr>
          <p:cNvPr id="27" name="TextBox 13">
            <a:extLst>
              <a:ext uri="{FF2B5EF4-FFF2-40B4-BE49-F238E27FC236}">
                <a16:creationId xmlns:a16="http://schemas.microsoft.com/office/drawing/2014/main" id="{38F5B95F-F039-41BB-95B3-9F9A19C687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4572" y="5600701"/>
            <a:ext cx="3558988" cy="577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50000"/>
              </a:lnSpc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altLang="en-US" sz="2400" dirty="0"/>
              <a:t>Extensive properties</a:t>
            </a:r>
          </a:p>
        </p:txBody>
      </p:sp>
    </p:spTree>
    <p:custDataLst>
      <p:tags r:id="rId1"/>
    </p:custDataLst>
  </p:cSld>
  <p:clrMapOvr>
    <a:masterClrMapping/>
  </p:clrMapOvr>
  <p:transition spd="slow"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5.1|4.4|58.1|77.6|74.6|4.3|63.8|49.1|55.7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8.3|38|46.3"/>
</p:tagLst>
</file>

<file path=ppt/theme/theme1.xml><?xml version="1.0" encoding="utf-8"?>
<a:theme xmlns:a="http://schemas.openxmlformats.org/drawingml/2006/main" name="Default 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Default Design">
      <a:majorFont>
        <a:latin typeface="Times New Roman"/>
        <a:ea typeface=""/>
        <a:cs typeface="Times New Roman"/>
      </a:majorFont>
      <a:minorFont>
        <a:latin typeface="Times New Roman"/>
        <a:ea typeface=""/>
        <a:cs typeface="Times New Roma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0488" tIns="44450" rIns="90488" bIns="4445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1" u="none" strike="noStrike" cap="none" normalizeH="0" baseline="0" smtClean="0">
            <a:ln>
              <a:noFill/>
            </a:ln>
            <a:solidFill>
              <a:srgbClr val="000099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0488" tIns="44450" rIns="90488" bIns="4445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1" u="none" strike="noStrike" cap="none" normalizeH="0" baseline="0" smtClean="0">
            <a:ln>
              <a:noFill/>
            </a:ln>
            <a:solidFill>
              <a:srgbClr val="000099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21641</TotalTime>
  <Words>150</Words>
  <Application>Microsoft Office PowerPoint</Application>
  <PresentationFormat>A4 Paper (210x297 mm)</PresentationFormat>
  <Paragraphs>34</Paragraphs>
  <Slides>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Times New Roman</vt:lpstr>
      <vt:lpstr>Wingdings</vt:lpstr>
      <vt:lpstr>Default Design</vt:lpstr>
      <vt:lpstr>Thermodynamics</vt:lpstr>
      <vt:lpstr>The 7 Golden questions</vt:lpstr>
      <vt:lpstr>Closure</vt:lpstr>
    </vt:vector>
  </TitlesOfParts>
  <Company>MGE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Thermodynamics I :  364</dc:title>
  <dc:creator>nabil Sabry</dc:creator>
  <cp:lastModifiedBy>Mohamed Nabil Sabry</cp:lastModifiedBy>
  <cp:revision>876</cp:revision>
  <dcterms:created xsi:type="dcterms:W3CDTF">2002-03-24T06:41:14Z</dcterms:created>
  <dcterms:modified xsi:type="dcterms:W3CDTF">2024-09-30T07:13:51Z</dcterms:modified>
</cp:coreProperties>
</file>