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17" r:id="rId2"/>
    <p:sldId id="330" r:id="rId3"/>
    <p:sldId id="331" r:id="rId4"/>
    <p:sldId id="401" r:id="rId5"/>
    <p:sldId id="400" r:id="rId6"/>
  </p:sldIdLst>
  <p:sldSz cx="9906000" cy="6858000" type="A4"/>
  <p:notesSz cx="7188200" cy="94996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96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C0128"/>
    <a:srgbClr val="0033CC"/>
    <a:srgbClr val="DDDDDD"/>
    <a:srgbClr val="B2B2B2"/>
    <a:srgbClr val="CCCCFF"/>
    <a:srgbClr val="FFCC66"/>
    <a:srgbClr val="FF99CC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8" autoAdjust="0"/>
    <p:restoredTop sz="94306" autoAdjust="0"/>
  </p:normalViewPr>
  <p:slideViewPr>
    <p:cSldViewPr>
      <p:cViewPr varScale="1">
        <p:scale>
          <a:sx n="74" d="100"/>
          <a:sy n="74" d="100"/>
        </p:scale>
        <p:origin x="1464" y="77"/>
      </p:cViewPr>
      <p:guideLst>
        <p:guide orient="horz" pos="2496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04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amed Nabil Sabry" userId="63bbbcbf96592b02" providerId="LiveId" clId="{17A77811-4DAD-4987-ABE4-91C9307D1E66}"/>
    <pc:docChg chg="modSld">
      <pc:chgData name="Mohamed Nabil Sabry" userId="63bbbcbf96592b02" providerId="LiveId" clId="{17A77811-4DAD-4987-ABE4-91C9307D1E66}" dt="2024-09-30T07:12:06.708" v="1"/>
      <pc:docMkLst>
        <pc:docMk/>
      </pc:docMkLst>
      <pc:sldChg chg="delSp modTransition modAnim">
        <pc:chgData name="Mohamed Nabil Sabry" userId="63bbbcbf96592b02" providerId="LiveId" clId="{17A77811-4DAD-4987-ABE4-91C9307D1E66}" dt="2024-09-30T07:12:06.708" v="1"/>
        <pc:sldMkLst>
          <pc:docMk/>
          <pc:sldMk cId="0" sldId="317"/>
        </pc:sldMkLst>
        <pc:picChg chg="del">
          <ac:chgData name="Mohamed Nabil Sabry" userId="63bbbcbf96592b02" providerId="LiveId" clId="{17A77811-4DAD-4987-ABE4-91C9307D1E66}" dt="2024-09-30T07:12:02.991" v="0"/>
          <ac:picMkLst>
            <pc:docMk/>
            <pc:sldMk cId="0" sldId="317"/>
            <ac:picMk id="2" creationId="{59AFD598-414F-4E31-9B31-CF5E9FB61376}"/>
          </ac:picMkLst>
        </pc:picChg>
      </pc:sldChg>
      <pc:sldChg chg="delSp modTransition modAnim">
        <pc:chgData name="Mohamed Nabil Sabry" userId="63bbbcbf96592b02" providerId="LiveId" clId="{17A77811-4DAD-4987-ABE4-91C9307D1E66}" dt="2024-09-30T07:12:06.708" v="1"/>
        <pc:sldMkLst>
          <pc:docMk/>
          <pc:sldMk cId="0" sldId="330"/>
        </pc:sldMkLst>
        <pc:picChg chg="del">
          <ac:chgData name="Mohamed Nabil Sabry" userId="63bbbcbf96592b02" providerId="LiveId" clId="{17A77811-4DAD-4987-ABE4-91C9307D1E66}" dt="2024-09-30T07:12:02.991" v="0"/>
          <ac:picMkLst>
            <pc:docMk/>
            <pc:sldMk cId="0" sldId="330"/>
            <ac:picMk id="3" creationId="{68A0400C-8A4A-4D30-A893-CCC49FF5D5B3}"/>
          </ac:picMkLst>
        </pc:picChg>
      </pc:sldChg>
      <pc:sldChg chg="delSp modTransition modAnim">
        <pc:chgData name="Mohamed Nabil Sabry" userId="63bbbcbf96592b02" providerId="LiveId" clId="{17A77811-4DAD-4987-ABE4-91C9307D1E66}" dt="2024-09-30T07:12:06.708" v="1"/>
        <pc:sldMkLst>
          <pc:docMk/>
          <pc:sldMk cId="0" sldId="331"/>
        </pc:sldMkLst>
        <pc:picChg chg="del">
          <ac:chgData name="Mohamed Nabil Sabry" userId="63bbbcbf96592b02" providerId="LiveId" clId="{17A77811-4DAD-4987-ABE4-91C9307D1E66}" dt="2024-09-30T07:12:02.991" v="0"/>
          <ac:picMkLst>
            <pc:docMk/>
            <pc:sldMk cId="0" sldId="331"/>
            <ac:picMk id="2" creationId="{E1F1EB8A-169E-4686-AEB6-8C5D3E426032}"/>
          </ac:picMkLst>
        </pc:picChg>
      </pc:sldChg>
      <pc:sldChg chg="delSp modTransition modAnim">
        <pc:chgData name="Mohamed Nabil Sabry" userId="63bbbcbf96592b02" providerId="LiveId" clId="{17A77811-4DAD-4987-ABE4-91C9307D1E66}" dt="2024-09-30T07:12:06.708" v="1"/>
        <pc:sldMkLst>
          <pc:docMk/>
          <pc:sldMk cId="0" sldId="400"/>
        </pc:sldMkLst>
        <pc:picChg chg="del">
          <ac:chgData name="Mohamed Nabil Sabry" userId="63bbbcbf96592b02" providerId="LiveId" clId="{17A77811-4DAD-4987-ABE4-91C9307D1E66}" dt="2024-09-30T07:12:02.991" v="0"/>
          <ac:picMkLst>
            <pc:docMk/>
            <pc:sldMk cId="0" sldId="400"/>
            <ac:picMk id="7" creationId="{D3295809-BB21-4468-8A97-9701D32D45DC}"/>
          </ac:picMkLst>
        </pc:picChg>
      </pc:sldChg>
      <pc:sldChg chg="delSp modTransition modAnim">
        <pc:chgData name="Mohamed Nabil Sabry" userId="63bbbcbf96592b02" providerId="LiveId" clId="{17A77811-4DAD-4987-ABE4-91C9307D1E66}" dt="2024-09-30T07:12:06.708" v="1"/>
        <pc:sldMkLst>
          <pc:docMk/>
          <pc:sldMk cId="2304162485" sldId="401"/>
        </pc:sldMkLst>
        <pc:picChg chg="del">
          <ac:chgData name="Mohamed Nabil Sabry" userId="63bbbcbf96592b02" providerId="LiveId" clId="{17A77811-4DAD-4987-ABE4-91C9307D1E66}" dt="2024-09-30T07:12:02.991" v="0"/>
          <ac:picMkLst>
            <pc:docMk/>
            <pc:sldMk cId="2304162485" sldId="401"/>
            <ac:picMk id="6" creationId="{ADAF8B9B-F02B-4DAE-B9F2-DEA8A687D52E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20C6B420-A9CC-42D5-8B14-93A1B42D44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FC79CC1B-3C52-42FC-9E94-0D47C21C5293}" type="slidenum">
              <a:rPr lang="en-US" altLang="en-US" sz="1200" b="0" i="0" smtClean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30B8CDF1-2484-4A01-B173-77819D2F19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9E7A866A-B49D-4F4C-85B2-EED45FC0B38E}" type="slidenum">
              <a:rPr lang="en-US" altLang="en-US" sz="1200" b="0" i="0" smtClean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37AD993D-87E7-420A-9638-FB56705D85C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835025"/>
            <a:ext cx="4789488" cy="33162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08E8ABC6-8E4A-44B4-BC2A-590CD8A6AE3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8850" y="4516438"/>
            <a:ext cx="5270500" cy="3998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Corps du texte</a:t>
            </a:r>
          </a:p>
          <a:p>
            <a:pPr lvl="1"/>
            <a:r>
              <a:rPr lang="en-US" noProof="0"/>
              <a:t>Deuxième niveau</a:t>
            </a:r>
          </a:p>
          <a:p>
            <a:pPr lvl="2"/>
            <a:r>
              <a:rPr lang="en-US" noProof="0"/>
              <a:t>Troisième niveau</a:t>
            </a:r>
          </a:p>
          <a:p>
            <a:pPr lvl="3"/>
            <a:r>
              <a:rPr lang="en-US" noProof="0"/>
              <a:t>Quatrième niveau</a:t>
            </a:r>
          </a:p>
          <a:p>
            <a:pPr lvl="4"/>
            <a:r>
              <a:rPr lang="en-US" noProof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7FBEFB22-A8F1-440C-BAEB-D539A9CD9BD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907468C0-293C-418F-820D-F34B272736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B139746D-3696-4A9D-8B55-0C9763017D3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28E6401B-6D80-44B0-A7DB-C4B2B2359B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861FE172-A708-495F-A3A0-097154FD656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64464C5D-B02C-4C0A-9A11-3B393CBA6A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2366AC91-4179-4466-936C-4898872430D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6C631AD1-8330-4BF5-8BC0-F762205578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9A982B-6D1C-4FC2-91EF-559D7286B03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532766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FB5F40-A7DE-49A9-B37C-FEDA47D5AE0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2863102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45150" y="279400"/>
            <a:ext cx="1524000" cy="3292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8388" y="279400"/>
            <a:ext cx="4424362" cy="3292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935D0D-AEA6-4A4E-B071-6E379D89430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7333796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3675" y="279400"/>
            <a:ext cx="4435475" cy="5826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388" y="1982788"/>
            <a:ext cx="1701800" cy="15890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922588" y="1982788"/>
            <a:ext cx="1703387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922588" y="2852738"/>
            <a:ext cx="1703387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21C969-AEA8-4756-A095-AB86F99F467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4492094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733675" y="279400"/>
            <a:ext cx="4435475" cy="5826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8388" y="1982788"/>
            <a:ext cx="1701800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922588" y="1982788"/>
            <a:ext cx="1703387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068388" y="2852738"/>
            <a:ext cx="1701800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2588" y="2852738"/>
            <a:ext cx="1703387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22354BC-32BA-479A-A399-A3C39F610EA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2986279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DDA711-DB24-43BE-8CDB-FC937924C53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913830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66BF6B-2984-4FC4-AB3A-ECC44039FA0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6119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388" y="1982788"/>
            <a:ext cx="1701800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2588" y="1982788"/>
            <a:ext cx="1703387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7F61B5-4D5E-41A9-BB6D-F4F99D20132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333532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277F5889-F64B-4BE9-A691-CF8C5A70FC9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02087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60D164-59CD-4630-A584-005261244EF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357473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0DB9F09-D03D-4CCB-ACFC-978B62D7E0C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499425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5089E1-B1FA-490D-ADDA-22FF15FD957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2268894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48B443-A850-4D8E-B3A8-807E0E2E6A1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642590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FAC4B75-C675-4E21-8084-2AB9C7D0AB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8388" y="1982788"/>
            <a:ext cx="3557587" cy="158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Corps du texte</a:t>
            </a:r>
          </a:p>
          <a:p>
            <a:pPr lvl="1"/>
            <a:r>
              <a:rPr lang="en-US" altLang="en-US"/>
              <a:t>Deuxième niveau</a:t>
            </a:r>
          </a:p>
          <a:p>
            <a:pPr lvl="2"/>
            <a:r>
              <a:rPr lang="en-US" altLang="en-US"/>
              <a:t>Troisième niveau</a:t>
            </a:r>
          </a:p>
          <a:p>
            <a:pPr lvl="3"/>
            <a:r>
              <a:rPr lang="en-US" altLang="en-US"/>
              <a:t>Quatrième niveau</a:t>
            </a:r>
          </a:p>
          <a:p>
            <a:pPr lvl="4"/>
            <a:r>
              <a:rPr lang="en-US" altLang="en-US"/>
              <a:t>Cinquième niveau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0C41D75-632A-48CD-95BD-73B53E2439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733675" y="279400"/>
            <a:ext cx="4435475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Titre de la diapositive</a:t>
            </a:r>
          </a:p>
        </p:txBody>
      </p:sp>
      <p:sp>
        <p:nvSpPr>
          <p:cNvPr id="1028" name="Text Box 6">
            <a:extLst>
              <a:ext uri="{FF2B5EF4-FFF2-40B4-BE49-F238E27FC236}">
                <a16:creationId xmlns:a16="http://schemas.microsoft.com/office/drawing/2014/main" id="{79555373-9B34-4796-9C5B-FB07311F85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3025" y="6480175"/>
            <a:ext cx="1485900" cy="30797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sz="1400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pitchFamily="26" charset="0"/>
              </a:rPr>
              <a:t>Thermodynamics</a:t>
            </a:r>
          </a:p>
        </p:txBody>
      </p:sp>
      <p:sp>
        <p:nvSpPr>
          <p:cNvPr id="1031" name="Text Box 7">
            <a:extLst>
              <a:ext uri="{FF2B5EF4-FFF2-40B4-BE49-F238E27FC236}">
                <a16:creationId xmlns:a16="http://schemas.microsoft.com/office/drawing/2014/main" id="{B41EC544-E27B-42D9-A3C9-AE15959249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2600" y="6477000"/>
            <a:ext cx="390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B743AD78-320E-4DD3-89A3-6CE36373C813}" type="slidenum">
              <a:rPr lang="en-US" altLang="en-US" sz="1400" b="0" i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pitchFamily="26" charset="0"/>
              </a:rPr>
              <a:pPr>
                <a:defRPr/>
              </a:pPr>
              <a:t>‹#›</a:t>
            </a:fld>
            <a:endParaRPr lang="en-US" altLang="en-US" sz="1400" b="0" i="0">
              <a:solidFill>
                <a:schemeClr val="tx1"/>
              </a:solidFill>
              <a:latin typeface="Times New Roman" panose="02020603050405020304" pitchFamily="18" charset="0"/>
              <a:cs typeface="Times New Roman (Arabic)" pitchFamily="2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  <p:sldLayoutId id="2147483791" r:id="rId13"/>
  </p:sldLayoutIdLst>
  <p:hf sldNum="0" hd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800" b="1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400" b="1">
          <a:solidFill>
            <a:schemeClr val="tx1"/>
          </a:solidFill>
          <a:latin typeface="+mn-lt"/>
          <a:cs typeface="+mn-cs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 b="1">
          <a:solidFill>
            <a:schemeClr val="tx1"/>
          </a:solidFill>
          <a:latin typeface="+mn-lt"/>
          <a:cs typeface="+mn-cs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7740A39-FE83-4051-AB1D-AF16816AEC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9390" y="1954213"/>
            <a:ext cx="7056421" cy="1253164"/>
          </a:xfrm>
          <a:prstGeom prst="rect">
            <a:avLst/>
          </a:prstGeom>
          <a:noFill/>
          <a:ln>
            <a:noFill/>
          </a:ln>
        </p:spPr>
        <p:txBody>
          <a:bodyPr wrap="none" lIns="90488" tIns="44450" rIns="90488" bIns="44450">
            <a:sp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None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None/>
              <a:defRPr sz="2800" b="1">
                <a:solidFill>
                  <a:schemeClr val="tx1"/>
                </a:solidFill>
                <a:latin typeface="+mn-lt"/>
                <a:cs typeface="+mn-cs"/>
              </a:defRPr>
            </a:lvl2pPr>
            <a:lvl3pPr marL="914400" indent="0" algn="ctr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None/>
              <a:defRPr sz="2400" b="1">
                <a:solidFill>
                  <a:schemeClr val="tx1"/>
                </a:solidFill>
                <a:latin typeface="+mn-lt"/>
                <a:cs typeface="+mn-cs"/>
              </a:defRPr>
            </a:lvl3pPr>
            <a:lvl4pPr marL="1371600" indent="0" algn="ctr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None/>
              <a:defRPr sz="1400" b="1">
                <a:solidFill>
                  <a:schemeClr val="tx1"/>
                </a:solidFill>
                <a:latin typeface="+mn-lt"/>
                <a:cs typeface="+mn-cs"/>
              </a:defRPr>
            </a:lvl4pPr>
            <a:lvl5pPr marL="1828800" indent="0" algn="ctr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None/>
              <a:defRPr sz="1400" b="1">
                <a:solidFill>
                  <a:schemeClr val="tx1"/>
                </a:solidFill>
                <a:latin typeface="+mn-lt"/>
                <a:cs typeface="+mn-cs"/>
              </a:defRPr>
            </a:lvl5pPr>
            <a:lvl6pPr marL="2286000" indent="0" algn="ctr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None/>
              <a:defRPr sz="1400" b="1">
                <a:solidFill>
                  <a:schemeClr val="tx1"/>
                </a:solidFill>
                <a:latin typeface="+mn-lt"/>
                <a:cs typeface="+mn-cs"/>
              </a:defRPr>
            </a:lvl6pPr>
            <a:lvl7pPr marL="2743200" indent="0" algn="ctr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None/>
              <a:defRPr sz="1400" b="1">
                <a:solidFill>
                  <a:schemeClr val="tx1"/>
                </a:solidFill>
                <a:latin typeface="+mn-lt"/>
                <a:cs typeface="+mn-cs"/>
              </a:defRPr>
            </a:lvl7pPr>
            <a:lvl8pPr marL="3200400" indent="0" algn="ctr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None/>
              <a:defRPr sz="1400" b="1">
                <a:solidFill>
                  <a:schemeClr val="tx1"/>
                </a:solidFill>
                <a:latin typeface="+mn-lt"/>
                <a:cs typeface="+mn-cs"/>
              </a:defRPr>
            </a:lvl8pPr>
            <a:lvl9pPr marL="3657600" indent="0" algn="ctr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None/>
              <a:defRPr sz="1400" b="1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>
              <a:defRPr/>
            </a:pPr>
            <a:r>
              <a:rPr lang="en-US" altLang="en-US" sz="3600" i="0" kern="0" dirty="0">
                <a:latin typeface="Arial" panose="020B0604020202020204" pitchFamily="34" charset="0"/>
                <a:cs typeface="Arial" panose="020B0604020202020204" pitchFamily="34" charset="0"/>
              </a:rPr>
              <a:t>Ch5 : Applications of First Law</a:t>
            </a:r>
          </a:p>
          <a:p>
            <a:pPr>
              <a:defRPr/>
            </a:pPr>
            <a:r>
              <a:rPr lang="en-US" altLang="en-US" sz="3600" i="0" kern="0" dirty="0">
                <a:latin typeface="Arial" panose="020B0604020202020204" pitchFamily="34" charset="0"/>
                <a:cs typeface="Arial" panose="020B0604020202020204" pitchFamily="34" charset="0"/>
              </a:rPr>
              <a:t>2. Open System Processes – B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7F9E5D9-B35E-405E-9121-A8BA285496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1838" y="1116013"/>
            <a:ext cx="5376862" cy="838200"/>
          </a:xfrm>
          <a:prstGeom prst="rect">
            <a:avLst/>
          </a:prstGeom>
          <a:noFill/>
          <a:ln>
            <a:noFill/>
          </a:ln>
        </p:spPr>
        <p:txBody>
          <a:bodyPr wrap="none" lIns="90488" tIns="44450" rIns="90488" bIns="44450" anchor="ctr">
            <a:spAutoFit/>
          </a:bodyPr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defRPr>
            </a:lvl2pPr>
            <a:lvl3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defRPr>
            </a:lvl3pPr>
            <a:lvl4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defRPr>
            </a:lvl4pPr>
            <a:lvl5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defRPr>
            </a:lvl5pPr>
            <a:lvl6pPr marL="457200"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defRPr>
            </a:lvl6pPr>
            <a:lvl7pPr marL="914400"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defRPr>
            </a:lvl7pPr>
            <a:lvl8pPr marL="1371600"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defRPr>
            </a:lvl8pPr>
            <a:lvl9pPr marL="1828800"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>
              <a:defRPr/>
            </a:pPr>
            <a:r>
              <a:rPr lang="fr-FR" altLang="en-US" sz="5400" kern="0"/>
              <a:t>Thermodynamics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A43764C2-EA30-43C3-8A3D-3F762B9AA2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3416" y="198736"/>
            <a:ext cx="9188414" cy="588366"/>
          </a:xfrm>
          <a:noFill/>
          <a:ln w="12700" cap="flat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altLang="en-US" dirty="0"/>
              <a:t>SSSF: Case II: Heat exchangers: </a:t>
            </a:r>
            <a:r>
              <a:rPr lang="en-US" altLang="en-US" i="1" dirty="0"/>
              <a:t>Q </a:t>
            </a:r>
            <a:r>
              <a:rPr lang="en-US" altLang="en-US" i="1" dirty="0">
                <a:sym typeface="Symbol" panose="05050102010706020507" pitchFamily="18" charset="2"/>
              </a:rPr>
              <a:t>≠ </a:t>
            </a:r>
            <a:r>
              <a:rPr lang="en-US" altLang="en-US" i="1" dirty="0"/>
              <a:t>0; W = 0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AF4A038E-A179-49F1-AA80-38CF9FC85F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2316163"/>
            <a:ext cx="3622675" cy="147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Usually, we neglect: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0033CC"/>
              </a:buClr>
              <a:buSzTx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  Pumping and/or mixing work,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0033CC"/>
              </a:buClr>
              <a:buSzTx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   KE &amp; PE,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0033CC"/>
              </a:buClr>
              <a:buSzTx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   Heat lost to surroundings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Compared to heat exchanged</a:t>
            </a:r>
          </a:p>
        </p:txBody>
      </p:sp>
      <p:sp>
        <p:nvSpPr>
          <p:cNvPr id="23556" name="Rectangle 4">
            <a:extLst>
              <a:ext uri="{FF2B5EF4-FFF2-40B4-BE49-F238E27FC236}">
                <a16:creationId xmlns:a16="http://schemas.microsoft.com/office/drawing/2014/main" id="{342A99EB-B986-448E-8294-6BC51D9A59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7700" y="2482850"/>
            <a:ext cx="1727200" cy="508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57" name="Rectangle 5">
            <a:extLst>
              <a:ext uri="{FF2B5EF4-FFF2-40B4-BE49-F238E27FC236}">
                <a16:creationId xmlns:a16="http://schemas.microsoft.com/office/drawing/2014/main" id="{293EB71B-FD3D-4DAF-9D62-BF9183A94D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2900" y="2711450"/>
            <a:ext cx="279400" cy="50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58" name="Rectangle 6">
            <a:extLst>
              <a:ext uri="{FF2B5EF4-FFF2-40B4-BE49-F238E27FC236}">
                <a16:creationId xmlns:a16="http://schemas.microsoft.com/office/drawing/2014/main" id="{27415181-D454-41D2-8FB5-8D9DB37885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0300" y="2711450"/>
            <a:ext cx="279400" cy="50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59" name="Line 7">
            <a:extLst>
              <a:ext uri="{FF2B5EF4-FFF2-40B4-BE49-F238E27FC236}">
                <a16:creationId xmlns:a16="http://schemas.microsoft.com/office/drawing/2014/main" id="{2DF350F7-21DE-449C-8F97-BEC6846B940D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273685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0" name="Line 8">
            <a:extLst>
              <a:ext uri="{FF2B5EF4-FFF2-40B4-BE49-F238E27FC236}">
                <a16:creationId xmlns:a16="http://schemas.microsoft.com/office/drawing/2014/main" id="{6CC716AD-D2CB-4809-9747-7BDD4DF16712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3838" y="273685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3561" name="Group 9">
            <a:extLst>
              <a:ext uri="{FF2B5EF4-FFF2-40B4-BE49-F238E27FC236}">
                <a16:creationId xmlns:a16="http://schemas.microsoft.com/office/drawing/2014/main" id="{6C627E02-8E56-4E15-9C78-44A54647CCDD}"/>
              </a:ext>
            </a:extLst>
          </p:cNvPr>
          <p:cNvGrpSpPr>
            <a:grpSpLocks/>
          </p:cNvGrpSpPr>
          <p:nvPr/>
        </p:nvGrpSpPr>
        <p:grpSpPr bwMode="auto">
          <a:xfrm>
            <a:off x="517525" y="2287588"/>
            <a:ext cx="982663" cy="363537"/>
            <a:chOff x="326" y="1441"/>
            <a:chExt cx="619" cy="229"/>
          </a:xfrm>
        </p:grpSpPr>
        <p:sp>
          <p:nvSpPr>
            <p:cNvPr id="23608" name="Rectangle 10">
              <a:extLst>
                <a:ext uri="{FF2B5EF4-FFF2-40B4-BE49-F238E27FC236}">
                  <a16:creationId xmlns:a16="http://schemas.microsoft.com/office/drawing/2014/main" id="{3F39A2B6-85F9-4BD1-8A12-3A7D4722CC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" y="1441"/>
              <a:ext cx="619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m</a:t>
              </a:r>
              <a:r>
                <a:rPr lang="en-US" altLang="en-US" baseline="-25000"/>
                <a:t>A</a:t>
              </a:r>
              <a:r>
                <a:rPr lang="en-US" altLang="en-US" sz="1800"/>
                <a:t> h</a:t>
              </a:r>
              <a:r>
                <a:rPr lang="en-US" altLang="en-US" baseline="-25000"/>
                <a:t>Ain</a:t>
              </a:r>
            </a:p>
          </p:txBody>
        </p:sp>
        <p:sp>
          <p:nvSpPr>
            <p:cNvPr id="23609" name="Oval 11">
              <a:extLst>
                <a:ext uri="{FF2B5EF4-FFF2-40B4-BE49-F238E27FC236}">
                  <a16:creationId xmlns:a16="http://schemas.microsoft.com/office/drawing/2014/main" id="{46CF1D3A-CCC9-4174-ACFA-83BEF51453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4" y="1448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3562" name="Rectangle 12">
            <a:extLst>
              <a:ext uri="{FF2B5EF4-FFF2-40B4-BE49-F238E27FC236}">
                <a16:creationId xmlns:a16="http://schemas.microsoft.com/office/drawing/2014/main" id="{5B683692-F96A-4D76-85A2-71E459C4CA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3200" y="2287588"/>
            <a:ext cx="1084263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m</a:t>
            </a:r>
            <a:r>
              <a:rPr lang="en-US" altLang="en-US" baseline="-25000"/>
              <a:t>A</a:t>
            </a:r>
            <a:r>
              <a:rPr lang="en-US" altLang="en-US" sz="1800"/>
              <a:t> h</a:t>
            </a:r>
            <a:r>
              <a:rPr lang="en-US" altLang="en-US" baseline="-25000"/>
              <a:t>Aout</a:t>
            </a:r>
          </a:p>
        </p:txBody>
      </p:sp>
      <p:sp>
        <p:nvSpPr>
          <p:cNvPr id="23563" name="Oval 13">
            <a:extLst>
              <a:ext uri="{FF2B5EF4-FFF2-40B4-BE49-F238E27FC236}">
                <a16:creationId xmlns:a16="http://schemas.microsoft.com/office/drawing/2014/main" id="{32E22636-E96E-4139-AF27-7A07700A94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8775" y="2298700"/>
            <a:ext cx="63500" cy="635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64" name="Rectangle 14">
            <a:extLst>
              <a:ext uri="{FF2B5EF4-FFF2-40B4-BE49-F238E27FC236}">
                <a16:creationId xmlns:a16="http://schemas.microsoft.com/office/drawing/2014/main" id="{F70FCEA5-2F46-4D45-AD5C-6D4CA1EB57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7700" y="3016250"/>
            <a:ext cx="1727200" cy="508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65" name="Rectangle 15">
            <a:extLst>
              <a:ext uri="{FF2B5EF4-FFF2-40B4-BE49-F238E27FC236}">
                <a16:creationId xmlns:a16="http://schemas.microsoft.com/office/drawing/2014/main" id="{D45742B8-F9BC-4976-B606-3D7C3041BD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2900" y="3244850"/>
            <a:ext cx="279400" cy="50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66" name="Rectangle 16">
            <a:extLst>
              <a:ext uri="{FF2B5EF4-FFF2-40B4-BE49-F238E27FC236}">
                <a16:creationId xmlns:a16="http://schemas.microsoft.com/office/drawing/2014/main" id="{7516A16B-4AF3-4A7E-9EA5-D46DC77776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0300" y="3244850"/>
            <a:ext cx="279400" cy="50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5601" name="Rectangle 17">
            <a:extLst>
              <a:ext uri="{FF2B5EF4-FFF2-40B4-BE49-F238E27FC236}">
                <a16:creationId xmlns:a16="http://schemas.microsoft.com/office/drawing/2014/main" id="{71D749E3-4D2F-4DC6-B29A-691B885B1A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7550" y="3086100"/>
            <a:ext cx="1587500" cy="368300"/>
          </a:xfrm>
          <a:prstGeom prst="rect">
            <a:avLst/>
          </a:prstGeom>
          <a:noFill/>
          <a:ln w="12700">
            <a:solidFill>
              <a:schemeClr val="accent2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68" name="Line 18">
            <a:extLst>
              <a:ext uri="{FF2B5EF4-FFF2-40B4-BE49-F238E27FC236}">
                <a16:creationId xmlns:a16="http://schemas.microsoft.com/office/drawing/2014/main" id="{D3601B7A-2300-4948-B08E-1B807C56D110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327025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3569" name="Group 19">
            <a:extLst>
              <a:ext uri="{FF2B5EF4-FFF2-40B4-BE49-F238E27FC236}">
                <a16:creationId xmlns:a16="http://schemas.microsoft.com/office/drawing/2014/main" id="{A2A1FEEB-2044-43C1-8014-4A24BA48DB3F}"/>
              </a:ext>
            </a:extLst>
          </p:cNvPr>
          <p:cNvGrpSpPr>
            <a:grpSpLocks/>
          </p:cNvGrpSpPr>
          <p:nvPr/>
        </p:nvGrpSpPr>
        <p:grpSpPr bwMode="auto">
          <a:xfrm>
            <a:off x="517525" y="3354388"/>
            <a:ext cx="1084263" cy="363537"/>
            <a:chOff x="326" y="2113"/>
            <a:chExt cx="683" cy="229"/>
          </a:xfrm>
        </p:grpSpPr>
        <p:sp>
          <p:nvSpPr>
            <p:cNvPr id="23606" name="Rectangle 20">
              <a:extLst>
                <a:ext uri="{FF2B5EF4-FFF2-40B4-BE49-F238E27FC236}">
                  <a16:creationId xmlns:a16="http://schemas.microsoft.com/office/drawing/2014/main" id="{D75A3919-C0BE-492C-8772-6B98522BC2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" y="2113"/>
              <a:ext cx="683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m</a:t>
              </a:r>
              <a:r>
                <a:rPr lang="en-US" altLang="en-US" baseline="-25000"/>
                <a:t>B</a:t>
              </a:r>
              <a:r>
                <a:rPr lang="en-US" altLang="en-US" sz="1800"/>
                <a:t> h</a:t>
              </a:r>
              <a:r>
                <a:rPr lang="en-US" altLang="en-US" baseline="-25000"/>
                <a:t>Bout</a:t>
              </a:r>
            </a:p>
          </p:txBody>
        </p:sp>
        <p:sp>
          <p:nvSpPr>
            <p:cNvPr id="23607" name="Oval 21">
              <a:extLst>
                <a:ext uri="{FF2B5EF4-FFF2-40B4-BE49-F238E27FC236}">
                  <a16:creationId xmlns:a16="http://schemas.microsoft.com/office/drawing/2014/main" id="{EA0B1C90-9803-4A6D-B57E-768F9F4393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4" y="2120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3570" name="Line 22">
            <a:extLst>
              <a:ext uri="{FF2B5EF4-FFF2-40B4-BE49-F238E27FC236}">
                <a16:creationId xmlns:a16="http://schemas.microsoft.com/office/drawing/2014/main" id="{4350CA73-FB88-46DF-8D23-E7B23E6FC89E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3838" y="327025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3571" name="Group 23">
            <a:extLst>
              <a:ext uri="{FF2B5EF4-FFF2-40B4-BE49-F238E27FC236}">
                <a16:creationId xmlns:a16="http://schemas.microsoft.com/office/drawing/2014/main" id="{81629783-0C8E-4873-8C39-C207AE632A54}"/>
              </a:ext>
            </a:extLst>
          </p:cNvPr>
          <p:cNvGrpSpPr>
            <a:grpSpLocks/>
          </p:cNvGrpSpPr>
          <p:nvPr/>
        </p:nvGrpSpPr>
        <p:grpSpPr bwMode="auto">
          <a:xfrm>
            <a:off x="4013200" y="3354388"/>
            <a:ext cx="982663" cy="363537"/>
            <a:chOff x="2528" y="2113"/>
            <a:chExt cx="619" cy="229"/>
          </a:xfrm>
        </p:grpSpPr>
        <p:sp>
          <p:nvSpPr>
            <p:cNvPr id="23604" name="Rectangle 24">
              <a:extLst>
                <a:ext uri="{FF2B5EF4-FFF2-40B4-BE49-F238E27FC236}">
                  <a16:creationId xmlns:a16="http://schemas.microsoft.com/office/drawing/2014/main" id="{EA2271C6-C16A-41BD-A7A1-BA3B919EE2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113"/>
              <a:ext cx="619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m</a:t>
              </a:r>
              <a:r>
                <a:rPr lang="en-US" altLang="en-US" baseline="-25000"/>
                <a:t>B</a:t>
              </a:r>
              <a:r>
                <a:rPr lang="en-US" altLang="en-US" sz="1800"/>
                <a:t> h</a:t>
              </a:r>
              <a:r>
                <a:rPr lang="en-US" altLang="en-US" baseline="-25000"/>
                <a:t>Bin</a:t>
              </a:r>
            </a:p>
          </p:txBody>
        </p:sp>
        <p:sp>
          <p:nvSpPr>
            <p:cNvPr id="23605" name="Oval 25">
              <a:extLst>
                <a:ext uri="{FF2B5EF4-FFF2-40B4-BE49-F238E27FC236}">
                  <a16:creationId xmlns:a16="http://schemas.microsoft.com/office/drawing/2014/main" id="{441D04E3-B2AB-430D-B960-F20F20F541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6" y="2120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35610" name="Rectangle 26">
            <a:extLst>
              <a:ext uri="{FF2B5EF4-FFF2-40B4-BE49-F238E27FC236}">
                <a16:creationId xmlns:a16="http://schemas.microsoft.com/office/drawing/2014/main" id="{28FF72BB-1FE5-46B3-BD68-F60FC08AF8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2400300"/>
            <a:ext cx="1892300" cy="1206500"/>
          </a:xfrm>
          <a:prstGeom prst="rect">
            <a:avLst/>
          </a:prstGeom>
          <a:noFill/>
          <a:ln w="12700">
            <a:solidFill>
              <a:srgbClr val="FC0128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5611" name="Line 27">
            <a:extLst>
              <a:ext uri="{FF2B5EF4-FFF2-40B4-BE49-F238E27FC236}">
                <a16:creationId xmlns:a16="http://schemas.microsoft.com/office/drawing/2014/main" id="{5E224CA2-4BEE-4C23-9F8E-E89EE95F2A07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1860550"/>
            <a:ext cx="228600" cy="5334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5612" name="Line 28">
            <a:extLst>
              <a:ext uri="{FF2B5EF4-FFF2-40B4-BE49-F238E27FC236}">
                <a16:creationId xmlns:a16="http://schemas.microsoft.com/office/drawing/2014/main" id="{72AE7C57-4645-4F11-91CB-3D68921B1AD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438400" y="3460750"/>
            <a:ext cx="152400" cy="5334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5613" name="Rectangle 29">
            <a:extLst>
              <a:ext uri="{FF2B5EF4-FFF2-40B4-BE49-F238E27FC236}">
                <a16:creationId xmlns:a16="http://schemas.microsoft.com/office/drawing/2014/main" id="{8B3BF0E8-19CD-48D3-B661-85A085557B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0150" y="1528763"/>
            <a:ext cx="1222375" cy="376237"/>
          </a:xfrm>
          <a:prstGeom prst="rect">
            <a:avLst/>
          </a:prstGeom>
          <a:solidFill>
            <a:schemeClr val="bg1"/>
          </a:solidFill>
          <a:ln w="12700">
            <a:solidFill>
              <a:schemeClr val="hlink"/>
            </a:solidFill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System </a:t>
            </a:r>
            <a:r>
              <a:rPr lang="en-US" altLang="en-US" sz="1800"/>
              <a:t>C</a:t>
            </a:r>
          </a:p>
        </p:txBody>
      </p:sp>
      <p:sp>
        <p:nvSpPr>
          <p:cNvPr id="835614" name="Rectangle 30">
            <a:extLst>
              <a:ext uri="{FF2B5EF4-FFF2-40B4-BE49-F238E27FC236}">
                <a16:creationId xmlns:a16="http://schemas.microsoft.com/office/drawing/2014/main" id="{3EE54A3E-777D-4DB2-9630-2B0979F224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7550" y="2552700"/>
            <a:ext cx="1587500" cy="368300"/>
          </a:xfrm>
          <a:prstGeom prst="rect">
            <a:avLst/>
          </a:prstGeom>
          <a:noFill/>
          <a:ln w="12700">
            <a:solidFill>
              <a:srgbClr val="0033CC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5615" name="Line 31">
            <a:extLst>
              <a:ext uri="{FF2B5EF4-FFF2-40B4-BE49-F238E27FC236}">
                <a16:creationId xmlns:a16="http://schemas.microsoft.com/office/drawing/2014/main" id="{C1DB5D46-0F08-49E5-A613-6798F10BA9C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38400" y="2165350"/>
            <a:ext cx="152400" cy="381000"/>
          </a:xfrm>
          <a:prstGeom prst="line">
            <a:avLst/>
          </a:prstGeom>
          <a:noFill/>
          <a:ln w="12700">
            <a:solidFill>
              <a:srgbClr val="0033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5616" name="Rectangle 32">
            <a:extLst>
              <a:ext uri="{FF2B5EF4-FFF2-40B4-BE49-F238E27FC236}">
                <a16:creationId xmlns:a16="http://schemas.microsoft.com/office/drawing/2014/main" id="{1E56E394-1DF4-4F71-8BD9-4DDEE12FF1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1750" y="1909763"/>
            <a:ext cx="1222375" cy="376237"/>
          </a:xfrm>
          <a:prstGeom prst="rect">
            <a:avLst/>
          </a:prstGeom>
          <a:solidFill>
            <a:schemeClr val="bg1"/>
          </a:solidFill>
          <a:ln w="12700">
            <a:solidFill>
              <a:srgbClr val="0033CC"/>
            </a:solidFill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System </a:t>
            </a:r>
            <a:r>
              <a:rPr lang="en-US" altLang="en-US" sz="1800"/>
              <a:t>A</a:t>
            </a:r>
          </a:p>
        </p:txBody>
      </p:sp>
      <p:sp>
        <p:nvSpPr>
          <p:cNvPr id="835617" name="Rectangle 33">
            <a:extLst>
              <a:ext uri="{FF2B5EF4-FFF2-40B4-BE49-F238E27FC236}">
                <a16:creationId xmlns:a16="http://schemas.microsoft.com/office/drawing/2014/main" id="{A3CED150-CC83-4D56-8283-859156BF09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1750" y="3738563"/>
            <a:ext cx="1222375" cy="37623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2"/>
            </a:solidFill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System </a:t>
            </a:r>
            <a:r>
              <a:rPr lang="en-US" altLang="en-US" sz="1800"/>
              <a:t>B</a:t>
            </a:r>
          </a:p>
        </p:txBody>
      </p:sp>
      <p:sp>
        <p:nvSpPr>
          <p:cNvPr id="23580" name="Line 34">
            <a:extLst>
              <a:ext uri="{FF2B5EF4-FFF2-40B4-BE49-F238E27FC236}">
                <a16:creationId xmlns:a16="http://schemas.microsoft.com/office/drawing/2014/main" id="{ECA1ADAE-3BF5-4BF2-8388-33FD34720DF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90800" y="2851150"/>
            <a:ext cx="3810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1" name="Rectangle 35">
            <a:extLst>
              <a:ext uri="{FF2B5EF4-FFF2-40B4-BE49-F238E27FC236}">
                <a16:creationId xmlns:a16="http://schemas.microsoft.com/office/drawing/2014/main" id="{4CB9A112-97E8-4BF6-AD7A-44ACB1B5B9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3525" y="2598738"/>
            <a:ext cx="3587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</a:p>
        </p:txBody>
      </p:sp>
      <p:sp>
        <p:nvSpPr>
          <p:cNvPr id="835620" name="Rectangle 36">
            <a:extLst>
              <a:ext uri="{FF2B5EF4-FFF2-40B4-BE49-F238E27FC236}">
                <a16:creationId xmlns:a16="http://schemas.microsoft.com/office/drawing/2014/main" id="{4BB77E8A-F301-49EC-9F65-3083E58388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4395788"/>
            <a:ext cx="1285875" cy="363537"/>
          </a:xfrm>
          <a:prstGeom prst="rect">
            <a:avLst/>
          </a:prstGeom>
          <a:noFill/>
          <a:ln w="12700">
            <a:solidFill>
              <a:srgbClr val="0033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System </a:t>
            </a:r>
            <a:r>
              <a:rPr lang="en-US" altLang="en-US" sz="1800"/>
              <a:t>A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grpSp>
        <p:nvGrpSpPr>
          <p:cNvPr id="5" name="Group 37">
            <a:extLst>
              <a:ext uri="{FF2B5EF4-FFF2-40B4-BE49-F238E27FC236}">
                <a16:creationId xmlns:a16="http://schemas.microsoft.com/office/drawing/2014/main" id="{4A5C4ACB-4151-4EDD-9E54-763DE87B61C0}"/>
              </a:ext>
            </a:extLst>
          </p:cNvPr>
          <p:cNvGrpSpPr>
            <a:grpSpLocks/>
          </p:cNvGrpSpPr>
          <p:nvPr/>
        </p:nvGrpSpPr>
        <p:grpSpPr bwMode="auto">
          <a:xfrm>
            <a:off x="2438400" y="4387850"/>
            <a:ext cx="2403475" cy="371475"/>
            <a:chOff x="1536" y="2764"/>
            <a:chExt cx="1514" cy="234"/>
          </a:xfrm>
        </p:grpSpPr>
        <p:sp>
          <p:nvSpPr>
            <p:cNvPr id="23601" name="Rectangle 38">
              <a:extLst>
                <a:ext uri="{FF2B5EF4-FFF2-40B4-BE49-F238E27FC236}">
                  <a16:creationId xmlns:a16="http://schemas.microsoft.com/office/drawing/2014/main" id="{A822F661-25FB-4549-A387-40CA9F1489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" y="2769"/>
              <a:ext cx="1514" cy="229"/>
            </a:xfrm>
            <a:prstGeom prst="rect">
              <a:avLst/>
            </a:prstGeom>
            <a:noFill/>
            <a:ln w="12700">
              <a:solidFill>
                <a:srgbClr val="0033CC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Q</a:t>
              </a:r>
              <a:r>
                <a:rPr lang="en-US" altLang="en-US" baseline="-25000"/>
                <a:t>A</a:t>
              </a:r>
              <a:r>
                <a:rPr lang="en-US" altLang="en-US" sz="1800"/>
                <a:t> = m</a:t>
              </a:r>
              <a:r>
                <a:rPr lang="en-US" altLang="en-US" baseline="-25000"/>
                <a:t>A</a:t>
              </a:r>
              <a:r>
                <a:rPr lang="en-US" altLang="en-US" sz="1800"/>
                <a:t> (h</a:t>
              </a:r>
              <a:r>
                <a:rPr lang="en-US" altLang="en-US" baseline="-25000"/>
                <a:t>Aout</a:t>
              </a:r>
              <a:r>
                <a:rPr lang="en-US" altLang="en-US" sz="1800"/>
                <a:t> - h</a:t>
              </a:r>
              <a:r>
                <a:rPr lang="en-US" altLang="en-US" baseline="-25000"/>
                <a:t>Ain</a:t>
              </a:r>
              <a:r>
                <a:rPr lang="en-US" altLang="en-US" sz="1800"/>
                <a:t>)</a:t>
              </a:r>
            </a:p>
          </p:txBody>
        </p:sp>
        <p:sp>
          <p:nvSpPr>
            <p:cNvPr id="23602" name="Oval 39">
              <a:extLst>
                <a:ext uri="{FF2B5EF4-FFF2-40B4-BE49-F238E27FC236}">
                  <a16:creationId xmlns:a16="http://schemas.microsoft.com/office/drawing/2014/main" id="{39117DA8-90F5-475D-BE4F-2523C82051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8" y="2766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603" name="Oval 40">
              <a:extLst>
                <a:ext uri="{FF2B5EF4-FFF2-40B4-BE49-F238E27FC236}">
                  <a16:creationId xmlns:a16="http://schemas.microsoft.com/office/drawing/2014/main" id="{CDB2F6F1-3FA2-45C4-A617-E15E6C2E07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2" y="2764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35625" name="Rectangle 41">
            <a:extLst>
              <a:ext uri="{FF2B5EF4-FFF2-40B4-BE49-F238E27FC236}">
                <a16:creationId xmlns:a16="http://schemas.microsoft.com/office/drawing/2014/main" id="{763D3AC9-C267-4E1E-B5CA-47E8D16266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5005388"/>
            <a:ext cx="1285875" cy="363537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System </a:t>
            </a:r>
            <a:r>
              <a:rPr lang="en-US" altLang="en-US" sz="1800"/>
              <a:t>B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grpSp>
        <p:nvGrpSpPr>
          <p:cNvPr id="6" name="Group 42">
            <a:extLst>
              <a:ext uri="{FF2B5EF4-FFF2-40B4-BE49-F238E27FC236}">
                <a16:creationId xmlns:a16="http://schemas.microsoft.com/office/drawing/2014/main" id="{1DE8C2E9-8A4C-4DAC-B843-22021878F3EE}"/>
              </a:ext>
            </a:extLst>
          </p:cNvPr>
          <p:cNvGrpSpPr>
            <a:grpSpLocks/>
          </p:cNvGrpSpPr>
          <p:nvPr/>
        </p:nvGrpSpPr>
        <p:grpSpPr bwMode="auto">
          <a:xfrm>
            <a:off x="2438400" y="4997450"/>
            <a:ext cx="2403475" cy="371475"/>
            <a:chOff x="1536" y="3148"/>
            <a:chExt cx="1514" cy="234"/>
          </a:xfrm>
        </p:grpSpPr>
        <p:sp>
          <p:nvSpPr>
            <p:cNvPr id="23598" name="Rectangle 43">
              <a:extLst>
                <a:ext uri="{FF2B5EF4-FFF2-40B4-BE49-F238E27FC236}">
                  <a16:creationId xmlns:a16="http://schemas.microsoft.com/office/drawing/2014/main" id="{F8AD4519-02D2-41A3-AA4A-7636E0805D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" y="3153"/>
              <a:ext cx="1514" cy="229"/>
            </a:xfrm>
            <a:prstGeom prst="rect">
              <a:avLst/>
            </a:prstGeom>
            <a:noFill/>
            <a:ln w="12700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Q</a:t>
              </a:r>
              <a:r>
                <a:rPr lang="en-US" altLang="en-US" baseline="-25000"/>
                <a:t>B</a:t>
              </a:r>
              <a:r>
                <a:rPr lang="en-US" altLang="en-US" sz="1800"/>
                <a:t> = m</a:t>
              </a:r>
              <a:r>
                <a:rPr lang="en-US" altLang="en-US" baseline="-25000"/>
                <a:t>B</a:t>
              </a:r>
              <a:r>
                <a:rPr lang="en-US" altLang="en-US" sz="1800"/>
                <a:t> (h</a:t>
              </a:r>
              <a:r>
                <a:rPr lang="en-US" altLang="en-US" baseline="-25000"/>
                <a:t>Bout</a:t>
              </a:r>
              <a:r>
                <a:rPr lang="en-US" altLang="en-US" sz="1800"/>
                <a:t> - h</a:t>
              </a:r>
              <a:r>
                <a:rPr lang="en-US" altLang="en-US" baseline="-25000"/>
                <a:t>Bin</a:t>
              </a:r>
              <a:r>
                <a:rPr lang="en-US" altLang="en-US" sz="1800"/>
                <a:t>)</a:t>
              </a:r>
            </a:p>
          </p:txBody>
        </p:sp>
        <p:sp>
          <p:nvSpPr>
            <p:cNvPr id="23599" name="Oval 44">
              <a:extLst>
                <a:ext uri="{FF2B5EF4-FFF2-40B4-BE49-F238E27FC236}">
                  <a16:creationId xmlns:a16="http://schemas.microsoft.com/office/drawing/2014/main" id="{F1C43A51-C009-49BD-856A-82658D116C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8" y="3150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600" name="Oval 45">
              <a:extLst>
                <a:ext uri="{FF2B5EF4-FFF2-40B4-BE49-F238E27FC236}">
                  <a16:creationId xmlns:a16="http://schemas.microsoft.com/office/drawing/2014/main" id="{4A6E4497-9437-43C9-AB03-BC366CB835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2" y="3148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35630" name="Rectangle 46">
            <a:extLst>
              <a:ext uri="{FF2B5EF4-FFF2-40B4-BE49-F238E27FC236}">
                <a16:creationId xmlns:a16="http://schemas.microsoft.com/office/drawing/2014/main" id="{CEB7C12B-B346-4686-9716-31F071DCA1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5538788"/>
            <a:ext cx="1285875" cy="363537"/>
          </a:xfrm>
          <a:prstGeom prst="rect">
            <a:avLst/>
          </a:prstGeom>
          <a:noFill/>
          <a:ln w="12700">
            <a:solidFill>
              <a:srgbClr val="FC0128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System </a:t>
            </a:r>
            <a:r>
              <a:rPr lang="en-US" altLang="en-US" sz="1800"/>
              <a:t>C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grpSp>
        <p:nvGrpSpPr>
          <p:cNvPr id="7" name="Group 47">
            <a:extLst>
              <a:ext uri="{FF2B5EF4-FFF2-40B4-BE49-F238E27FC236}">
                <a16:creationId xmlns:a16="http://schemas.microsoft.com/office/drawing/2014/main" id="{74225FB3-AF3A-4414-87C4-E4A55C8CEA9E}"/>
              </a:ext>
            </a:extLst>
          </p:cNvPr>
          <p:cNvGrpSpPr>
            <a:grpSpLocks/>
          </p:cNvGrpSpPr>
          <p:nvPr/>
        </p:nvGrpSpPr>
        <p:grpSpPr bwMode="auto">
          <a:xfrm>
            <a:off x="2438400" y="5534025"/>
            <a:ext cx="3914775" cy="368300"/>
            <a:chOff x="1536" y="3486"/>
            <a:chExt cx="2466" cy="232"/>
          </a:xfrm>
        </p:grpSpPr>
        <p:sp>
          <p:nvSpPr>
            <p:cNvPr id="23595" name="Rectangle 48">
              <a:extLst>
                <a:ext uri="{FF2B5EF4-FFF2-40B4-BE49-F238E27FC236}">
                  <a16:creationId xmlns:a16="http://schemas.microsoft.com/office/drawing/2014/main" id="{5A5E0669-5E8F-4C3A-BF00-EDE8C927FC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" y="3489"/>
              <a:ext cx="2466" cy="229"/>
            </a:xfrm>
            <a:prstGeom prst="rect">
              <a:avLst/>
            </a:prstGeom>
            <a:noFill/>
            <a:ln w="12700">
              <a:solidFill>
                <a:srgbClr val="FC0128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m</a:t>
              </a:r>
              <a:r>
                <a:rPr lang="en-US" altLang="en-US" baseline="-25000"/>
                <a:t>A</a:t>
              </a:r>
              <a:r>
                <a:rPr lang="en-US" altLang="en-US" sz="1800"/>
                <a:t> (h</a:t>
              </a:r>
              <a:r>
                <a:rPr lang="en-US" altLang="en-US" baseline="-25000"/>
                <a:t>Aout</a:t>
              </a:r>
              <a:r>
                <a:rPr lang="en-US" altLang="en-US" sz="1800"/>
                <a:t> - h</a:t>
              </a:r>
              <a:r>
                <a:rPr lang="en-US" altLang="en-US" baseline="-25000"/>
                <a:t>Ain</a:t>
              </a:r>
              <a:r>
                <a:rPr lang="en-US" altLang="en-US" sz="1800"/>
                <a:t>) = - m</a:t>
              </a:r>
              <a:r>
                <a:rPr lang="en-US" altLang="en-US" baseline="-25000"/>
                <a:t>B</a:t>
              </a:r>
              <a:r>
                <a:rPr lang="en-US" altLang="en-US" sz="1800"/>
                <a:t> (h</a:t>
              </a:r>
              <a:r>
                <a:rPr lang="en-US" altLang="en-US" baseline="-25000"/>
                <a:t>Bout</a:t>
              </a:r>
              <a:r>
                <a:rPr lang="en-US" altLang="en-US" sz="1800"/>
                <a:t> - h</a:t>
              </a:r>
              <a:r>
                <a:rPr lang="en-US" altLang="en-US" baseline="-25000"/>
                <a:t>Bin</a:t>
              </a:r>
              <a:r>
                <a:rPr lang="en-US" altLang="en-US" sz="1800"/>
                <a:t>)</a:t>
              </a:r>
            </a:p>
          </p:txBody>
        </p:sp>
        <p:sp>
          <p:nvSpPr>
            <p:cNvPr id="23596" name="Oval 49">
              <a:extLst>
                <a:ext uri="{FF2B5EF4-FFF2-40B4-BE49-F238E27FC236}">
                  <a16:creationId xmlns:a16="http://schemas.microsoft.com/office/drawing/2014/main" id="{A9EDAC71-40F4-40C8-81F4-76D8177EE5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8" y="3486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597" name="Oval 50">
              <a:extLst>
                <a:ext uri="{FF2B5EF4-FFF2-40B4-BE49-F238E27FC236}">
                  <a16:creationId xmlns:a16="http://schemas.microsoft.com/office/drawing/2014/main" id="{C3F00BA8-5E22-4DD4-9366-3CD024C6E0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8" y="3512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up 51">
            <a:extLst>
              <a:ext uri="{FF2B5EF4-FFF2-40B4-BE49-F238E27FC236}">
                <a16:creationId xmlns:a16="http://schemas.microsoft.com/office/drawing/2014/main" id="{CB4456AE-797E-43C5-B908-08183F615AA5}"/>
              </a:ext>
            </a:extLst>
          </p:cNvPr>
          <p:cNvGrpSpPr>
            <a:grpSpLocks/>
          </p:cNvGrpSpPr>
          <p:nvPr/>
        </p:nvGrpSpPr>
        <p:grpSpPr bwMode="auto">
          <a:xfrm>
            <a:off x="6384925" y="4400550"/>
            <a:ext cx="1216025" cy="434975"/>
            <a:chOff x="4022" y="2772"/>
            <a:chExt cx="766" cy="274"/>
          </a:xfrm>
        </p:grpSpPr>
        <p:sp>
          <p:nvSpPr>
            <p:cNvPr id="23592" name="Rectangle 52">
              <a:extLst>
                <a:ext uri="{FF2B5EF4-FFF2-40B4-BE49-F238E27FC236}">
                  <a16:creationId xmlns:a16="http://schemas.microsoft.com/office/drawing/2014/main" id="{DBF349DB-D8B7-4C3D-AE54-F9BC32CD47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22" y="2817"/>
              <a:ext cx="766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Q</a:t>
              </a:r>
              <a:r>
                <a:rPr lang="en-US" altLang="en-US" baseline="-25000"/>
                <a:t>A</a:t>
              </a:r>
              <a:r>
                <a:rPr lang="en-US" altLang="en-US" sz="1800"/>
                <a:t> = -  Q</a:t>
              </a:r>
              <a:r>
                <a:rPr lang="en-US" altLang="en-US" baseline="-25000"/>
                <a:t>B</a:t>
              </a:r>
            </a:p>
          </p:txBody>
        </p:sp>
        <p:sp>
          <p:nvSpPr>
            <p:cNvPr id="23593" name="Oval 53">
              <a:extLst>
                <a:ext uri="{FF2B5EF4-FFF2-40B4-BE49-F238E27FC236}">
                  <a16:creationId xmlns:a16="http://schemas.microsoft.com/office/drawing/2014/main" id="{26FB12E7-1FF0-4042-BD2A-04562E537F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4" y="2772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594" name="Oval 54">
              <a:extLst>
                <a:ext uri="{FF2B5EF4-FFF2-40B4-BE49-F238E27FC236}">
                  <a16:creationId xmlns:a16="http://schemas.microsoft.com/office/drawing/2014/main" id="{49954DFA-83D8-4C5E-B045-9EE6BDDCDE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94" y="2772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3590" name="Oval 56">
            <a:extLst>
              <a:ext uri="{FF2B5EF4-FFF2-40B4-BE49-F238E27FC236}">
                <a16:creationId xmlns:a16="http://schemas.microsoft.com/office/drawing/2014/main" id="{FFC6347D-D72A-4233-9BC9-BB40E343F3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228600"/>
            <a:ext cx="76200" cy="76200"/>
          </a:xfrm>
          <a:prstGeom prst="ellipse">
            <a:avLst/>
          </a:prstGeom>
          <a:solidFill>
            <a:srgbClr val="00006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91" name="Oval 57">
            <a:extLst>
              <a:ext uri="{FF2B5EF4-FFF2-40B4-BE49-F238E27FC236}">
                <a16:creationId xmlns:a16="http://schemas.microsoft.com/office/drawing/2014/main" id="{09C88123-F2BA-46B0-A01C-AC7A23F2A3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6400" y="2600325"/>
            <a:ext cx="63500" cy="635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Oval 56">
            <a:extLst>
              <a:ext uri="{FF2B5EF4-FFF2-40B4-BE49-F238E27FC236}">
                <a16:creationId xmlns:a16="http://schemas.microsoft.com/office/drawing/2014/main" id="{1BD155E9-328B-4B9C-8B41-708C7537D2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228600"/>
            <a:ext cx="76200" cy="76200"/>
          </a:xfrm>
          <a:prstGeom prst="ellipse">
            <a:avLst/>
          </a:prstGeom>
          <a:solidFill>
            <a:srgbClr val="00006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3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835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3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35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35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3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835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835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835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83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83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835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5601" grpId="0" animBg="1"/>
      <p:bldP spid="835610" grpId="0" animBg="1"/>
      <p:bldP spid="835613" grpId="0" animBg="1"/>
      <p:bldP spid="835614" grpId="0" animBg="1"/>
      <p:bldP spid="835616" grpId="0" animBg="1"/>
      <p:bldP spid="835617" grpId="0" animBg="1"/>
      <p:bldP spid="835620" grpId="0" animBg="1"/>
      <p:bldP spid="835625" grpId="0" animBg="1"/>
      <p:bldP spid="83563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1F380A7F-493D-4271-B3E4-0367A5CC4C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01618" y="276523"/>
            <a:ext cx="7899599" cy="588366"/>
          </a:xfrm>
          <a:ln w="12700" cap="flat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/>
              <a:t>SSSF: Case III: Fluid machines: </a:t>
            </a:r>
            <a:r>
              <a:rPr lang="en-US" altLang="en-US" i="1" dirty="0"/>
              <a:t>W </a:t>
            </a:r>
            <a:r>
              <a:rPr lang="en-US" altLang="en-US" i="1" dirty="0">
                <a:sym typeface="Symbol" panose="05050102010706020507" pitchFamily="18" charset="2"/>
              </a:rPr>
              <a:t></a:t>
            </a:r>
            <a:r>
              <a:rPr lang="en-US" altLang="en-US" i="1" dirty="0"/>
              <a:t> 0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E41B8BB5-6D52-444C-B6A2-8869CF3887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4575" y="990600"/>
            <a:ext cx="1152525" cy="3762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i="0">
                <a:solidFill>
                  <a:schemeClr val="tx1"/>
                </a:solidFill>
              </a:rPr>
              <a:t>Work &gt; 0</a:t>
            </a:r>
          </a:p>
        </p:txBody>
      </p:sp>
      <p:sp>
        <p:nvSpPr>
          <p:cNvPr id="25604" name="Rectangle 4">
            <a:extLst>
              <a:ext uri="{FF2B5EF4-FFF2-40B4-BE49-F238E27FC236}">
                <a16:creationId xmlns:a16="http://schemas.microsoft.com/office/drawing/2014/main" id="{D2198AC8-0244-43E6-B722-86F7BEBC98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5175" y="990600"/>
            <a:ext cx="1152525" cy="3762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i="0">
                <a:solidFill>
                  <a:schemeClr val="tx1"/>
                </a:solidFill>
              </a:rPr>
              <a:t>Work &lt; 0</a:t>
            </a:r>
          </a:p>
        </p:txBody>
      </p:sp>
      <p:sp>
        <p:nvSpPr>
          <p:cNvPr id="25605" name="Rectangle 5">
            <a:extLst>
              <a:ext uri="{FF2B5EF4-FFF2-40B4-BE49-F238E27FC236}">
                <a16:creationId xmlns:a16="http://schemas.microsoft.com/office/drawing/2014/main" id="{87DBF881-5D9B-4BD7-8A3F-11C1AF0122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1600200"/>
            <a:ext cx="866775" cy="363538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prstShdw prst="shdw17" dist="17961" dir="2700000">
              <a:srgbClr val="7A7A99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Liquid</a:t>
            </a:r>
          </a:p>
        </p:txBody>
      </p:sp>
      <p:sp>
        <p:nvSpPr>
          <p:cNvPr id="25606" name="Rectangle 6">
            <a:extLst>
              <a:ext uri="{FF2B5EF4-FFF2-40B4-BE49-F238E27FC236}">
                <a16:creationId xmlns:a16="http://schemas.microsoft.com/office/drawing/2014/main" id="{57D96F96-FEC4-47F8-BE97-BF53017EA2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1600200"/>
            <a:ext cx="612775" cy="363538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prstShdw prst="shdw17" dist="17961" dir="2700000">
              <a:srgbClr val="7A7A99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Gas</a:t>
            </a:r>
          </a:p>
        </p:txBody>
      </p:sp>
      <p:grpSp>
        <p:nvGrpSpPr>
          <p:cNvPr id="25607" name="Group 7">
            <a:extLst>
              <a:ext uri="{FF2B5EF4-FFF2-40B4-BE49-F238E27FC236}">
                <a16:creationId xmlns:a16="http://schemas.microsoft.com/office/drawing/2014/main" id="{DE8A4812-FD4F-4083-98B5-E9A77DB68533}"/>
              </a:ext>
            </a:extLst>
          </p:cNvPr>
          <p:cNvGrpSpPr>
            <a:grpSpLocks/>
          </p:cNvGrpSpPr>
          <p:nvPr/>
        </p:nvGrpSpPr>
        <p:grpSpPr bwMode="auto">
          <a:xfrm>
            <a:off x="3943350" y="2743200"/>
            <a:ext cx="977900" cy="414338"/>
            <a:chOff x="2740" y="1600"/>
            <a:chExt cx="616" cy="261"/>
          </a:xfrm>
        </p:grpSpPr>
        <p:sp>
          <p:nvSpPr>
            <p:cNvPr id="25658" name="Freeform 8">
              <a:extLst>
                <a:ext uri="{FF2B5EF4-FFF2-40B4-BE49-F238E27FC236}">
                  <a16:creationId xmlns:a16="http://schemas.microsoft.com/office/drawing/2014/main" id="{5F0AB790-F80C-4B79-A5BC-7A471D674A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8" y="1812"/>
              <a:ext cx="289" cy="49"/>
            </a:xfrm>
            <a:custGeom>
              <a:avLst/>
              <a:gdLst>
                <a:gd name="T0" fmla="*/ 48 w 289"/>
                <a:gd name="T1" fmla="*/ 0 h 49"/>
                <a:gd name="T2" fmla="*/ 0 w 289"/>
                <a:gd name="T3" fmla="*/ 48 h 49"/>
                <a:gd name="T4" fmla="*/ 288 w 289"/>
                <a:gd name="T5" fmla="*/ 48 h 49"/>
                <a:gd name="T6" fmla="*/ 240 w 289"/>
                <a:gd name="T7" fmla="*/ 0 h 4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9"/>
                <a:gd name="T13" fmla="*/ 0 h 49"/>
                <a:gd name="T14" fmla="*/ 289 w 289"/>
                <a:gd name="T15" fmla="*/ 49 h 4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9" h="49">
                  <a:moveTo>
                    <a:pt x="48" y="0"/>
                  </a:moveTo>
                  <a:lnTo>
                    <a:pt x="0" y="48"/>
                  </a:lnTo>
                  <a:lnTo>
                    <a:pt x="288" y="48"/>
                  </a:lnTo>
                  <a:lnTo>
                    <a:pt x="240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9" name="AutoShape 9">
              <a:extLst>
                <a:ext uri="{FF2B5EF4-FFF2-40B4-BE49-F238E27FC236}">
                  <a16:creationId xmlns:a16="http://schemas.microsoft.com/office/drawing/2014/main" id="{6C861739-91D2-429E-A772-49B7FD0414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8" y="1600"/>
              <a:ext cx="328" cy="40"/>
            </a:xfrm>
            <a:prstGeom prst="roundRect">
              <a:avLst>
                <a:gd name="adj" fmla="val 1874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660" name="Oval 10">
              <a:extLst>
                <a:ext uri="{FF2B5EF4-FFF2-40B4-BE49-F238E27FC236}">
                  <a16:creationId xmlns:a16="http://schemas.microsoft.com/office/drawing/2014/main" id="{ED4E928B-6CA3-442C-93C0-6D612AC10E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2" y="1600"/>
              <a:ext cx="280" cy="23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661" name="AutoShape 11">
              <a:extLst>
                <a:ext uri="{FF2B5EF4-FFF2-40B4-BE49-F238E27FC236}">
                  <a16:creationId xmlns:a16="http://schemas.microsoft.com/office/drawing/2014/main" id="{B96E6C5E-72AA-475C-8E34-710A6203BC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0" y="1696"/>
              <a:ext cx="328" cy="40"/>
            </a:xfrm>
            <a:prstGeom prst="roundRect">
              <a:avLst>
                <a:gd name="adj" fmla="val 49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5608" name="Rectangle 12">
            <a:extLst>
              <a:ext uri="{FF2B5EF4-FFF2-40B4-BE49-F238E27FC236}">
                <a16:creationId xmlns:a16="http://schemas.microsoft.com/office/drawing/2014/main" id="{DAF23F45-98A7-4657-9E42-217E13D13E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3375" y="3279775"/>
            <a:ext cx="8159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Pump</a:t>
            </a:r>
          </a:p>
        </p:txBody>
      </p:sp>
      <p:sp>
        <p:nvSpPr>
          <p:cNvPr id="25609" name="Rectangle 13">
            <a:extLst>
              <a:ext uri="{FF2B5EF4-FFF2-40B4-BE49-F238E27FC236}">
                <a16:creationId xmlns:a16="http://schemas.microsoft.com/office/drawing/2014/main" id="{0E3FD866-5D55-44BA-AE97-D3D2DAC987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7550" y="3511550"/>
            <a:ext cx="5873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Fan</a:t>
            </a:r>
          </a:p>
        </p:txBody>
      </p:sp>
      <p:sp>
        <p:nvSpPr>
          <p:cNvPr id="25610" name="Rectangle 14">
            <a:extLst>
              <a:ext uri="{FF2B5EF4-FFF2-40B4-BE49-F238E27FC236}">
                <a16:creationId xmlns:a16="http://schemas.microsoft.com/office/drawing/2014/main" id="{0ECA7CB3-BA76-4A75-98E2-FFBFF43FBE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85125" y="3675063"/>
            <a:ext cx="15271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Compressor</a:t>
            </a:r>
          </a:p>
        </p:txBody>
      </p:sp>
      <p:sp>
        <p:nvSpPr>
          <p:cNvPr id="837647" name="Rectangle 15">
            <a:extLst>
              <a:ext uri="{FF2B5EF4-FFF2-40B4-BE49-F238E27FC236}">
                <a16:creationId xmlns:a16="http://schemas.microsoft.com/office/drawing/2014/main" id="{C985AF84-83DA-4182-8EE6-BE48920B7E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4725" y="4090988"/>
            <a:ext cx="23018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Usually we neglect: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0033CC"/>
              </a:buClr>
              <a:buSzTx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   Heat 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0033CC"/>
              </a:buClr>
              <a:buSzTx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   KE + PE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wrt work</a:t>
            </a:r>
          </a:p>
        </p:txBody>
      </p:sp>
      <p:sp>
        <p:nvSpPr>
          <p:cNvPr id="837648" name="AutoShape 16">
            <a:extLst>
              <a:ext uri="{FF2B5EF4-FFF2-40B4-BE49-F238E27FC236}">
                <a16:creationId xmlns:a16="http://schemas.microsoft.com/office/drawing/2014/main" id="{D8B460FD-194D-4B24-9BF9-57F06B3E62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6350" y="4959350"/>
            <a:ext cx="673100" cy="215900"/>
          </a:xfrm>
          <a:prstGeom prst="rightArrow">
            <a:avLst>
              <a:gd name="adj1" fmla="val 50000"/>
              <a:gd name="adj2" fmla="val 155897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7649" name="Rectangle 17">
            <a:extLst>
              <a:ext uri="{FF2B5EF4-FFF2-40B4-BE49-F238E27FC236}">
                <a16:creationId xmlns:a16="http://schemas.microsoft.com/office/drawing/2014/main" id="{F8ADC0F9-87A7-4CC3-833D-C489B4FE50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1750" y="5691188"/>
            <a:ext cx="15779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q - w</a:t>
            </a:r>
            <a:r>
              <a:rPr lang="en-US" altLang="en-US" baseline="-25000"/>
              <a:t> </a:t>
            </a:r>
            <a:r>
              <a:rPr lang="en-US" altLang="en-US" sz="1800"/>
              <a:t>= h</a:t>
            </a:r>
            <a:r>
              <a:rPr lang="en-US" altLang="en-US" baseline="-25000"/>
              <a:t>2</a:t>
            </a:r>
            <a:r>
              <a:rPr lang="en-US" altLang="en-US" sz="1800"/>
              <a:t> - h</a:t>
            </a:r>
            <a:r>
              <a:rPr lang="en-US" altLang="en-US" baseline="-25000"/>
              <a:t>1</a:t>
            </a:r>
          </a:p>
        </p:txBody>
      </p:sp>
      <p:sp>
        <p:nvSpPr>
          <p:cNvPr id="837650" name="Rectangle 18">
            <a:extLst>
              <a:ext uri="{FF2B5EF4-FFF2-40B4-BE49-F238E27FC236}">
                <a16:creationId xmlns:a16="http://schemas.microsoft.com/office/drawing/2014/main" id="{3B3CEAB1-AFC6-4FC7-ADE9-956A868A5A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7775" y="5995988"/>
            <a:ext cx="21510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- w</a:t>
            </a:r>
            <a:r>
              <a:rPr lang="en-US" altLang="en-US" baseline="-25000"/>
              <a:t> </a:t>
            </a:r>
            <a:r>
              <a:rPr lang="en-US" altLang="en-US" sz="1800"/>
              <a:t>= h</a:t>
            </a:r>
            <a:r>
              <a:rPr lang="en-US" altLang="en-US" baseline="-25000"/>
              <a:t>2</a:t>
            </a:r>
            <a:r>
              <a:rPr lang="en-US" altLang="en-US" sz="1800"/>
              <a:t> - h</a:t>
            </a:r>
            <a:r>
              <a:rPr lang="en-US" altLang="en-US" baseline="-25000"/>
              <a:t>1 </a:t>
            </a:r>
            <a:r>
              <a:rPr lang="en-US" altLang="en-US" sz="1800"/>
              <a:t>+ </a:t>
            </a:r>
            <a:r>
              <a:rPr lang="en-US" altLang="en-US" sz="1800">
                <a:latin typeface="Symbol" panose="05050102010706020507" pitchFamily="18" charset="2"/>
              </a:rPr>
              <a:t>D</a:t>
            </a:r>
            <a:r>
              <a:rPr lang="en-US" altLang="en-US" sz="1800"/>
              <a:t> KE</a:t>
            </a:r>
          </a:p>
        </p:txBody>
      </p:sp>
      <p:sp>
        <p:nvSpPr>
          <p:cNvPr id="25615" name="Rectangle 19">
            <a:extLst>
              <a:ext uri="{FF2B5EF4-FFF2-40B4-BE49-F238E27FC236}">
                <a16:creationId xmlns:a16="http://schemas.microsoft.com/office/drawing/2014/main" id="{B4D2BD3A-70BA-4F66-A023-65E1112605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8800" y="3549650"/>
            <a:ext cx="946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Blower</a:t>
            </a:r>
          </a:p>
        </p:txBody>
      </p:sp>
      <p:sp>
        <p:nvSpPr>
          <p:cNvPr id="25616" name="Oval 20">
            <a:extLst>
              <a:ext uri="{FF2B5EF4-FFF2-40B4-BE49-F238E27FC236}">
                <a16:creationId xmlns:a16="http://schemas.microsoft.com/office/drawing/2014/main" id="{5F001738-BF94-405A-949A-BBCE68F35B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8600" y="295275"/>
            <a:ext cx="76200" cy="76200"/>
          </a:xfrm>
          <a:prstGeom prst="ellipse">
            <a:avLst/>
          </a:prstGeom>
          <a:solidFill>
            <a:srgbClr val="00006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5617" name="Group 21">
            <a:extLst>
              <a:ext uri="{FF2B5EF4-FFF2-40B4-BE49-F238E27FC236}">
                <a16:creationId xmlns:a16="http://schemas.microsoft.com/office/drawing/2014/main" id="{D5CE95A3-A692-4DBB-A552-31E90686FC09}"/>
              </a:ext>
            </a:extLst>
          </p:cNvPr>
          <p:cNvGrpSpPr>
            <a:grpSpLocks/>
          </p:cNvGrpSpPr>
          <p:nvPr/>
        </p:nvGrpSpPr>
        <p:grpSpPr bwMode="auto">
          <a:xfrm>
            <a:off x="63500" y="1631950"/>
            <a:ext cx="3289300" cy="2236788"/>
            <a:chOff x="40" y="1028"/>
            <a:chExt cx="2072" cy="1409"/>
          </a:xfrm>
        </p:grpSpPr>
        <p:sp>
          <p:nvSpPr>
            <p:cNvPr id="25650" name="Freeform 22">
              <a:extLst>
                <a:ext uri="{FF2B5EF4-FFF2-40B4-BE49-F238E27FC236}">
                  <a16:creationId xmlns:a16="http://schemas.microsoft.com/office/drawing/2014/main" id="{979E8C2E-F739-4344-AAF8-79B9BEC2D5DF}"/>
                </a:ext>
              </a:extLst>
            </p:cNvPr>
            <p:cNvSpPr>
              <a:spLocks/>
            </p:cNvSpPr>
            <p:nvPr/>
          </p:nvSpPr>
          <p:spPr bwMode="auto">
            <a:xfrm>
              <a:off x="709" y="1344"/>
              <a:ext cx="337" cy="289"/>
            </a:xfrm>
            <a:custGeom>
              <a:avLst/>
              <a:gdLst>
                <a:gd name="T0" fmla="*/ 336 w 337"/>
                <a:gd name="T1" fmla="*/ 288 h 289"/>
                <a:gd name="T2" fmla="*/ 336 w 337"/>
                <a:gd name="T3" fmla="*/ 0 h 289"/>
                <a:gd name="T4" fmla="*/ 0 w 337"/>
                <a:gd name="T5" fmla="*/ 0 h 289"/>
                <a:gd name="T6" fmla="*/ 0 60000 65536"/>
                <a:gd name="T7" fmla="*/ 0 60000 65536"/>
                <a:gd name="T8" fmla="*/ 0 60000 65536"/>
                <a:gd name="T9" fmla="*/ 0 w 337"/>
                <a:gd name="T10" fmla="*/ 0 h 289"/>
                <a:gd name="T11" fmla="*/ 337 w 337"/>
                <a:gd name="T12" fmla="*/ 289 h 28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7" h="289">
                  <a:moveTo>
                    <a:pt x="336" y="288"/>
                  </a:moveTo>
                  <a:lnTo>
                    <a:pt x="336" y="0"/>
                  </a:lnTo>
                  <a:lnTo>
                    <a:pt x="0" y="0"/>
                  </a:lnTo>
                </a:path>
              </a:pathLst>
            </a:custGeom>
            <a:noFill/>
            <a:ln w="28575" cap="rnd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1" name="Freeform 23">
              <a:extLst>
                <a:ext uri="{FF2B5EF4-FFF2-40B4-BE49-F238E27FC236}">
                  <a16:creationId xmlns:a16="http://schemas.microsoft.com/office/drawing/2014/main" id="{D971EB3D-E254-48C1-BA7B-51319D12D47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37" y="1368"/>
              <a:ext cx="289" cy="145"/>
            </a:xfrm>
            <a:custGeom>
              <a:avLst/>
              <a:gdLst>
                <a:gd name="T0" fmla="*/ 0 w 289"/>
                <a:gd name="T1" fmla="*/ 144 h 145"/>
                <a:gd name="T2" fmla="*/ 0 w 289"/>
                <a:gd name="T3" fmla="*/ 0 h 145"/>
                <a:gd name="T4" fmla="*/ 288 w 289"/>
                <a:gd name="T5" fmla="*/ 0 h 145"/>
                <a:gd name="T6" fmla="*/ 0 60000 65536"/>
                <a:gd name="T7" fmla="*/ 0 60000 65536"/>
                <a:gd name="T8" fmla="*/ 0 60000 65536"/>
                <a:gd name="T9" fmla="*/ 0 w 289"/>
                <a:gd name="T10" fmla="*/ 0 h 145"/>
                <a:gd name="T11" fmla="*/ 289 w 289"/>
                <a:gd name="T12" fmla="*/ 145 h 14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9" h="145">
                  <a:moveTo>
                    <a:pt x="0" y="144"/>
                  </a:moveTo>
                  <a:lnTo>
                    <a:pt x="0" y="0"/>
                  </a:lnTo>
                  <a:lnTo>
                    <a:pt x="288" y="0"/>
                  </a:lnTo>
                </a:path>
              </a:pathLst>
            </a:custGeom>
            <a:noFill/>
            <a:ln w="28575" cap="rnd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2" name="Rectangle 24">
              <a:extLst>
                <a:ext uri="{FF2B5EF4-FFF2-40B4-BE49-F238E27FC236}">
                  <a16:creationId xmlns:a16="http://schemas.microsoft.com/office/drawing/2014/main" id="{E38B338E-4465-4584-8D10-C256617B1F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8" y="2208"/>
              <a:ext cx="642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Turbine</a:t>
              </a:r>
            </a:p>
          </p:txBody>
        </p:sp>
        <p:sp>
          <p:nvSpPr>
            <p:cNvPr id="837657" name="Rectangle 25">
              <a:extLst>
                <a:ext uri="{FF2B5EF4-FFF2-40B4-BE49-F238E27FC236}">
                  <a16:creationId xmlns:a16="http://schemas.microsoft.com/office/drawing/2014/main" id="{4B8D6715-064B-46FD-A191-586DC6A6B2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4" y="1776"/>
              <a:ext cx="576" cy="48"/>
            </a:xfrm>
            <a:prstGeom prst="rect">
              <a:avLst/>
            </a:prstGeom>
            <a:gradFill rotWithShape="1">
              <a:gsLst>
                <a:gs pos="0">
                  <a:schemeClr val="bg2">
                    <a:gamma/>
                    <a:shade val="46275"/>
                    <a:invGamma/>
                  </a:schemeClr>
                </a:gs>
                <a:gs pos="5000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90488" tIns="44450" rIns="90488" bIns="44450" anchor="ctr">
              <a:spAutoFit/>
            </a:bodyPr>
            <a:lstStyle/>
            <a:p>
              <a:pPr>
                <a:lnSpc>
                  <a:spcPct val="90000"/>
                </a:lnSpc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5654" name="Freeform 26">
              <a:extLst>
                <a:ext uri="{FF2B5EF4-FFF2-40B4-BE49-F238E27FC236}">
                  <a16:creationId xmlns:a16="http://schemas.microsoft.com/office/drawing/2014/main" id="{B2FF3B9B-1FD8-4298-97EE-9427F840BE0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6" y="1512"/>
              <a:ext cx="192" cy="577"/>
            </a:xfrm>
            <a:custGeom>
              <a:avLst/>
              <a:gdLst>
                <a:gd name="T0" fmla="*/ 0 w 145"/>
                <a:gd name="T1" fmla="*/ 432 h 577"/>
                <a:gd name="T2" fmla="*/ 0 w 145"/>
                <a:gd name="T3" fmla="*/ 144 h 577"/>
                <a:gd name="T4" fmla="*/ 1367 w 145"/>
                <a:gd name="T5" fmla="*/ 0 h 577"/>
                <a:gd name="T6" fmla="*/ 1367 w 145"/>
                <a:gd name="T7" fmla="*/ 576 h 577"/>
                <a:gd name="T8" fmla="*/ 0 w 145"/>
                <a:gd name="T9" fmla="*/ 432 h 57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577"/>
                <a:gd name="T17" fmla="*/ 145 w 145"/>
                <a:gd name="T18" fmla="*/ 577 h 57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577">
                  <a:moveTo>
                    <a:pt x="0" y="432"/>
                  </a:moveTo>
                  <a:lnTo>
                    <a:pt x="0" y="144"/>
                  </a:lnTo>
                  <a:lnTo>
                    <a:pt x="144" y="0"/>
                  </a:lnTo>
                  <a:lnTo>
                    <a:pt x="144" y="576"/>
                  </a:lnTo>
                  <a:lnTo>
                    <a:pt x="0" y="432"/>
                  </a:lnTo>
                </a:path>
              </a:pathLst>
            </a:custGeom>
            <a:gradFill rotWithShape="1">
              <a:gsLst>
                <a:gs pos="0">
                  <a:srgbClr val="525252"/>
                </a:gs>
                <a:gs pos="50000">
                  <a:srgbClr val="B2B2B2"/>
                </a:gs>
                <a:gs pos="100000">
                  <a:srgbClr val="525252"/>
                </a:gs>
              </a:gsLst>
              <a:lin ang="5400000" scaled="1"/>
            </a:gradFill>
            <a:ln w="28575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55" name="Rectangle 27">
              <a:extLst>
                <a:ext uri="{FF2B5EF4-FFF2-40B4-BE49-F238E27FC236}">
                  <a16:creationId xmlns:a16="http://schemas.microsoft.com/office/drawing/2014/main" id="{31AE7FE0-B45D-4E8E-91B9-DE96D82B9E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" y="1028"/>
              <a:ext cx="722" cy="7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Fluid </a:t>
              </a:r>
            </a:p>
            <a:p>
              <a:pPr algn="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entering </a:t>
              </a:r>
            </a:p>
            <a:p>
              <a:pPr algn="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at high </a:t>
              </a:r>
            </a:p>
            <a:p>
              <a:pPr algn="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pressure</a:t>
              </a:r>
            </a:p>
          </p:txBody>
        </p:sp>
        <p:sp>
          <p:nvSpPr>
            <p:cNvPr id="25656" name="Rectangle 28">
              <a:extLst>
                <a:ext uri="{FF2B5EF4-FFF2-40B4-BE49-F238E27FC236}">
                  <a16:creationId xmlns:a16="http://schemas.microsoft.com/office/drawing/2014/main" id="{8E02CFC5-C010-4CF6-AE61-426658E228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0" y="1056"/>
              <a:ext cx="722" cy="7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 dirty="0">
                  <a:latin typeface="Arial" panose="020B0604020202020204" pitchFamily="34" charset="0"/>
                  <a:cs typeface="Arial" panose="020B0604020202020204" pitchFamily="34" charset="0"/>
                </a:rPr>
                <a:t>Fluid </a:t>
              </a:r>
            </a:p>
            <a:p>
              <a:pPr algn="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 dirty="0">
                  <a:latin typeface="Arial" panose="020B0604020202020204" pitchFamily="34" charset="0"/>
                  <a:cs typeface="Arial" panose="020B0604020202020204" pitchFamily="34" charset="0"/>
                </a:rPr>
                <a:t>leaving </a:t>
              </a:r>
            </a:p>
            <a:p>
              <a:pPr algn="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 dirty="0">
                  <a:latin typeface="Arial" panose="020B0604020202020204" pitchFamily="34" charset="0"/>
                  <a:cs typeface="Arial" panose="020B0604020202020204" pitchFamily="34" charset="0"/>
                </a:rPr>
                <a:t>at low </a:t>
              </a:r>
            </a:p>
            <a:p>
              <a:pPr algn="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 dirty="0">
                  <a:latin typeface="Arial" panose="020B0604020202020204" pitchFamily="34" charset="0"/>
                  <a:cs typeface="Arial" panose="020B0604020202020204" pitchFamily="34" charset="0"/>
                </a:rPr>
                <a:t>pressure</a:t>
              </a:r>
            </a:p>
          </p:txBody>
        </p:sp>
        <p:sp>
          <p:nvSpPr>
            <p:cNvPr id="25657" name="Arc 29">
              <a:extLst>
                <a:ext uri="{FF2B5EF4-FFF2-40B4-BE49-F238E27FC236}">
                  <a16:creationId xmlns:a16="http://schemas.microsoft.com/office/drawing/2014/main" id="{8E36CBDF-6417-46E5-A2BD-E8159A9CF807}"/>
                </a:ext>
              </a:extLst>
            </p:cNvPr>
            <p:cNvSpPr>
              <a:spLocks/>
            </p:cNvSpPr>
            <p:nvPr/>
          </p:nvSpPr>
          <p:spPr bwMode="auto">
            <a:xfrm>
              <a:off x="816" y="1728"/>
              <a:ext cx="96" cy="192"/>
            </a:xfrm>
            <a:custGeom>
              <a:avLst/>
              <a:gdLst>
                <a:gd name="T0" fmla="*/ 0 w 43200"/>
                <a:gd name="T1" fmla="*/ 0 h 43200"/>
                <a:gd name="T2" fmla="*/ 0 w 43200"/>
                <a:gd name="T3" fmla="*/ 0 h 43200"/>
                <a:gd name="T4" fmla="*/ 0 w 43200"/>
                <a:gd name="T5" fmla="*/ 0 h 43200"/>
                <a:gd name="T6" fmla="*/ 0 60000 65536"/>
                <a:gd name="T7" fmla="*/ 0 60000 65536"/>
                <a:gd name="T8" fmla="*/ 0 60000 65536"/>
                <a:gd name="T9" fmla="*/ 0 w 43200"/>
                <a:gd name="T10" fmla="*/ 0 h 43200"/>
                <a:gd name="T11" fmla="*/ 43200 w 432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3200" fill="none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19797"/>
                    <a:pt x="225" y="18003"/>
                    <a:pt x="671" y="16257"/>
                  </a:cubicBezTo>
                </a:path>
                <a:path w="43200" h="43200" stroke="0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19797"/>
                    <a:pt x="225" y="18003"/>
                    <a:pt x="671" y="16257"/>
                  </a:cubicBezTo>
                  <a:lnTo>
                    <a:pt x="21600" y="21600"/>
                  </a:lnTo>
                  <a:lnTo>
                    <a:pt x="21599" y="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25618" name="Group 30">
            <a:extLst>
              <a:ext uri="{FF2B5EF4-FFF2-40B4-BE49-F238E27FC236}">
                <a16:creationId xmlns:a16="http://schemas.microsoft.com/office/drawing/2014/main" id="{0DE21A2D-F2EC-4639-8BD9-36C612F6D404}"/>
              </a:ext>
            </a:extLst>
          </p:cNvPr>
          <p:cNvGrpSpPr>
            <a:grpSpLocks/>
          </p:cNvGrpSpPr>
          <p:nvPr/>
        </p:nvGrpSpPr>
        <p:grpSpPr bwMode="auto">
          <a:xfrm>
            <a:off x="5737225" y="2640013"/>
            <a:ext cx="520700" cy="977900"/>
            <a:chOff x="3988" y="1420"/>
            <a:chExt cx="328" cy="616"/>
          </a:xfrm>
        </p:grpSpPr>
        <p:sp>
          <p:nvSpPr>
            <p:cNvPr id="25646" name="Oval 31">
              <a:extLst>
                <a:ext uri="{FF2B5EF4-FFF2-40B4-BE49-F238E27FC236}">
                  <a16:creationId xmlns:a16="http://schemas.microsoft.com/office/drawing/2014/main" id="{F6DED37B-9B9E-4FE5-87BB-28517D6BE8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6" y="1420"/>
              <a:ext cx="40" cy="280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647" name="Oval 32">
              <a:extLst>
                <a:ext uri="{FF2B5EF4-FFF2-40B4-BE49-F238E27FC236}">
                  <a16:creationId xmlns:a16="http://schemas.microsoft.com/office/drawing/2014/main" id="{6D058B07-37FB-41E6-9B75-DD97E1B3EA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6" y="1756"/>
              <a:ext cx="40" cy="280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648" name="AutoShape 33">
              <a:extLst>
                <a:ext uri="{FF2B5EF4-FFF2-40B4-BE49-F238E27FC236}">
                  <a16:creationId xmlns:a16="http://schemas.microsoft.com/office/drawing/2014/main" id="{6B0A7473-D32D-4BDB-8F47-E6564DD702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8" y="1708"/>
              <a:ext cx="328" cy="40"/>
            </a:xfrm>
            <a:prstGeom prst="roundRect">
              <a:avLst>
                <a:gd name="adj" fmla="val 49995"/>
              </a:avLst>
            </a:prstGeom>
            <a:gradFill rotWithShape="1">
              <a:gsLst>
                <a:gs pos="0">
                  <a:srgbClr val="525252"/>
                </a:gs>
                <a:gs pos="50000">
                  <a:srgbClr val="B2B2B2"/>
                </a:gs>
                <a:gs pos="100000">
                  <a:srgbClr val="525252"/>
                </a:gs>
              </a:gsLst>
              <a:lin ang="54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649" name="Arc 34">
              <a:extLst>
                <a:ext uri="{FF2B5EF4-FFF2-40B4-BE49-F238E27FC236}">
                  <a16:creationId xmlns:a16="http://schemas.microsoft.com/office/drawing/2014/main" id="{84275E58-EF74-439F-A173-EBFBD6C9580C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2" y="1680"/>
              <a:ext cx="96" cy="192"/>
            </a:xfrm>
            <a:custGeom>
              <a:avLst/>
              <a:gdLst>
                <a:gd name="T0" fmla="*/ 0 w 43200"/>
                <a:gd name="T1" fmla="*/ 0 h 43200"/>
                <a:gd name="T2" fmla="*/ 0 w 43200"/>
                <a:gd name="T3" fmla="*/ 0 h 43200"/>
                <a:gd name="T4" fmla="*/ 0 w 43200"/>
                <a:gd name="T5" fmla="*/ 0 h 43200"/>
                <a:gd name="T6" fmla="*/ 0 60000 65536"/>
                <a:gd name="T7" fmla="*/ 0 60000 65536"/>
                <a:gd name="T8" fmla="*/ 0 60000 65536"/>
                <a:gd name="T9" fmla="*/ 0 w 43200"/>
                <a:gd name="T10" fmla="*/ 0 h 43200"/>
                <a:gd name="T11" fmla="*/ 43200 w 432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3200" fill="none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19797"/>
                    <a:pt x="225" y="18003"/>
                    <a:pt x="671" y="16257"/>
                  </a:cubicBezTo>
                </a:path>
                <a:path w="43200" h="43200" stroke="0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19797"/>
                    <a:pt x="225" y="18003"/>
                    <a:pt x="671" y="16257"/>
                  </a:cubicBezTo>
                  <a:lnTo>
                    <a:pt x="21600" y="21600"/>
                  </a:lnTo>
                  <a:lnTo>
                    <a:pt x="21599" y="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837667" name="Rectangle 35">
            <a:extLst>
              <a:ext uri="{FF2B5EF4-FFF2-40B4-BE49-F238E27FC236}">
                <a16:creationId xmlns:a16="http://schemas.microsoft.com/office/drawing/2014/main" id="{F6EB324B-5331-4579-BF55-888EDD2AEF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7875" y="3284538"/>
            <a:ext cx="914400" cy="76200"/>
          </a:xfrm>
          <a:prstGeom prst="rect">
            <a:avLst/>
          </a:prstGeom>
          <a:gradFill rotWithShape="1">
            <a:gsLst>
              <a:gs pos="0">
                <a:schemeClr val="bg2">
                  <a:gamma/>
                  <a:shade val="46275"/>
                  <a:invGamma/>
                </a:schemeClr>
              </a:gs>
              <a:gs pos="50000">
                <a:schemeClr val="bg2"/>
              </a:gs>
              <a:gs pos="100000">
                <a:schemeClr val="bg2">
                  <a:gamma/>
                  <a:shade val="46275"/>
                  <a:invGamma/>
                </a:schemeClr>
              </a:gs>
            </a:gsLst>
            <a:lin ang="5400000" scaled="1"/>
          </a:gra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8" tIns="44450" rIns="90488" bIns="44450" anchor="ctr">
            <a:spAutoFit/>
          </a:bodyPr>
          <a:lstStyle/>
          <a:p>
            <a:pPr>
              <a:lnSpc>
                <a:spcPct val="90000"/>
              </a:lnSpc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grpSp>
        <p:nvGrpSpPr>
          <p:cNvPr id="25620" name="Group 36">
            <a:extLst>
              <a:ext uri="{FF2B5EF4-FFF2-40B4-BE49-F238E27FC236}">
                <a16:creationId xmlns:a16="http://schemas.microsoft.com/office/drawing/2014/main" id="{EB95513A-A28C-47D6-9470-CA79A781C751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8212138" y="2598738"/>
            <a:ext cx="1296987" cy="1182687"/>
            <a:chOff x="4885" y="1324"/>
            <a:chExt cx="817" cy="745"/>
          </a:xfrm>
        </p:grpSpPr>
        <p:sp>
          <p:nvSpPr>
            <p:cNvPr id="25643" name="Freeform 37">
              <a:extLst>
                <a:ext uri="{FF2B5EF4-FFF2-40B4-BE49-F238E27FC236}">
                  <a16:creationId xmlns:a16="http://schemas.microsoft.com/office/drawing/2014/main" id="{824E134C-5F7A-4CBA-AAB0-B5DDFD55A232}"/>
                </a:ext>
              </a:extLst>
            </p:cNvPr>
            <p:cNvSpPr>
              <a:spLocks/>
            </p:cNvSpPr>
            <p:nvPr/>
          </p:nvSpPr>
          <p:spPr bwMode="auto">
            <a:xfrm>
              <a:off x="4885" y="1324"/>
              <a:ext cx="337" cy="289"/>
            </a:xfrm>
            <a:custGeom>
              <a:avLst/>
              <a:gdLst>
                <a:gd name="T0" fmla="*/ 336 w 337"/>
                <a:gd name="T1" fmla="*/ 288 h 289"/>
                <a:gd name="T2" fmla="*/ 336 w 337"/>
                <a:gd name="T3" fmla="*/ 0 h 289"/>
                <a:gd name="T4" fmla="*/ 0 w 337"/>
                <a:gd name="T5" fmla="*/ 0 h 289"/>
                <a:gd name="T6" fmla="*/ 0 60000 65536"/>
                <a:gd name="T7" fmla="*/ 0 60000 65536"/>
                <a:gd name="T8" fmla="*/ 0 60000 65536"/>
                <a:gd name="T9" fmla="*/ 0 w 337"/>
                <a:gd name="T10" fmla="*/ 0 h 289"/>
                <a:gd name="T11" fmla="*/ 337 w 337"/>
                <a:gd name="T12" fmla="*/ 289 h 28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7" h="289">
                  <a:moveTo>
                    <a:pt x="336" y="288"/>
                  </a:moveTo>
                  <a:lnTo>
                    <a:pt x="336" y="0"/>
                  </a:lnTo>
                  <a:lnTo>
                    <a:pt x="0" y="0"/>
                  </a:lnTo>
                </a:path>
              </a:pathLst>
            </a:custGeom>
            <a:noFill/>
            <a:ln w="28575" cap="rnd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44" name="Freeform 38">
              <a:extLst>
                <a:ext uri="{FF2B5EF4-FFF2-40B4-BE49-F238E27FC236}">
                  <a16:creationId xmlns:a16="http://schemas.microsoft.com/office/drawing/2014/main" id="{22AA3236-8407-4345-A570-2D703E2BAAE4}"/>
                </a:ext>
              </a:extLst>
            </p:cNvPr>
            <p:cNvSpPr>
              <a:spLocks/>
            </p:cNvSpPr>
            <p:nvPr/>
          </p:nvSpPr>
          <p:spPr bwMode="auto">
            <a:xfrm>
              <a:off x="5413" y="1348"/>
              <a:ext cx="289" cy="145"/>
            </a:xfrm>
            <a:custGeom>
              <a:avLst/>
              <a:gdLst>
                <a:gd name="T0" fmla="*/ 0 w 289"/>
                <a:gd name="T1" fmla="*/ 144 h 145"/>
                <a:gd name="T2" fmla="*/ 0 w 289"/>
                <a:gd name="T3" fmla="*/ 0 h 145"/>
                <a:gd name="T4" fmla="*/ 288 w 289"/>
                <a:gd name="T5" fmla="*/ 0 h 145"/>
                <a:gd name="T6" fmla="*/ 0 60000 65536"/>
                <a:gd name="T7" fmla="*/ 0 60000 65536"/>
                <a:gd name="T8" fmla="*/ 0 60000 65536"/>
                <a:gd name="T9" fmla="*/ 0 w 289"/>
                <a:gd name="T10" fmla="*/ 0 h 145"/>
                <a:gd name="T11" fmla="*/ 289 w 289"/>
                <a:gd name="T12" fmla="*/ 145 h 14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9" h="145">
                  <a:moveTo>
                    <a:pt x="0" y="144"/>
                  </a:moveTo>
                  <a:lnTo>
                    <a:pt x="0" y="0"/>
                  </a:lnTo>
                  <a:lnTo>
                    <a:pt x="288" y="0"/>
                  </a:lnTo>
                </a:path>
              </a:pathLst>
            </a:custGeom>
            <a:noFill/>
            <a:ln w="28575" cap="rnd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45" name="Freeform 39">
              <a:extLst>
                <a:ext uri="{FF2B5EF4-FFF2-40B4-BE49-F238E27FC236}">
                  <a16:creationId xmlns:a16="http://schemas.microsoft.com/office/drawing/2014/main" id="{E8B2C45D-8025-479C-88B0-526B32B1BAEB}"/>
                </a:ext>
              </a:extLst>
            </p:cNvPr>
            <p:cNvSpPr>
              <a:spLocks/>
            </p:cNvSpPr>
            <p:nvPr/>
          </p:nvSpPr>
          <p:spPr bwMode="auto">
            <a:xfrm>
              <a:off x="5222" y="1492"/>
              <a:ext cx="192" cy="577"/>
            </a:xfrm>
            <a:custGeom>
              <a:avLst/>
              <a:gdLst>
                <a:gd name="T0" fmla="*/ 0 w 145"/>
                <a:gd name="T1" fmla="*/ 432 h 577"/>
                <a:gd name="T2" fmla="*/ 0 w 145"/>
                <a:gd name="T3" fmla="*/ 144 h 577"/>
                <a:gd name="T4" fmla="*/ 1367 w 145"/>
                <a:gd name="T5" fmla="*/ 0 h 577"/>
                <a:gd name="T6" fmla="*/ 1367 w 145"/>
                <a:gd name="T7" fmla="*/ 576 h 577"/>
                <a:gd name="T8" fmla="*/ 0 w 145"/>
                <a:gd name="T9" fmla="*/ 432 h 57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577"/>
                <a:gd name="T17" fmla="*/ 145 w 145"/>
                <a:gd name="T18" fmla="*/ 577 h 57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577">
                  <a:moveTo>
                    <a:pt x="0" y="432"/>
                  </a:moveTo>
                  <a:lnTo>
                    <a:pt x="0" y="144"/>
                  </a:lnTo>
                  <a:lnTo>
                    <a:pt x="144" y="0"/>
                  </a:lnTo>
                  <a:lnTo>
                    <a:pt x="144" y="576"/>
                  </a:lnTo>
                  <a:lnTo>
                    <a:pt x="0" y="432"/>
                  </a:lnTo>
                </a:path>
              </a:pathLst>
            </a:custGeom>
            <a:gradFill rotWithShape="1">
              <a:gsLst>
                <a:gs pos="0">
                  <a:srgbClr val="525252"/>
                </a:gs>
                <a:gs pos="50000">
                  <a:srgbClr val="B2B2B2"/>
                </a:gs>
                <a:gs pos="100000">
                  <a:srgbClr val="525252"/>
                </a:gs>
              </a:gsLst>
              <a:lin ang="5400000" scaled="1"/>
            </a:gradFill>
            <a:ln w="28575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621" name="Arc 40">
            <a:extLst>
              <a:ext uri="{FF2B5EF4-FFF2-40B4-BE49-F238E27FC236}">
                <a16:creationId xmlns:a16="http://schemas.microsoft.com/office/drawing/2014/main" id="{EFD4BBFF-9A33-4375-9364-73231010430F}"/>
              </a:ext>
            </a:extLst>
          </p:cNvPr>
          <p:cNvSpPr>
            <a:spLocks/>
          </p:cNvSpPr>
          <p:nvPr/>
        </p:nvSpPr>
        <p:spPr bwMode="auto">
          <a:xfrm>
            <a:off x="8337550" y="3208338"/>
            <a:ext cx="152400" cy="304800"/>
          </a:xfrm>
          <a:custGeom>
            <a:avLst/>
            <a:gdLst>
              <a:gd name="T0" fmla="*/ 1827954057 w 43200"/>
              <a:gd name="T1" fmla="*/ 0 h 43200"/>
              <a:gd name="T2" fmla="*/ 56780240 w 43200"/>
              <a:gd name="T3" fmla="*/ 2147483646 h 43200"/>
              <a:gd name="T4" fmla="*/ 1827954057 w 43200"/>
              <a:gd name="T5" fmla="*/ 2147483646 h 43200"/>
              <a:gd name="T6" fmla="*/ 0 60000 65536"/>
              <a:gd name="T7" fmla="*/ 0 60000 65536"/>
              <a:gd name="T8" fmla="*/ 0 60000 65536"/>
              <a:gd name="T9" fmla="*/ 0 w 43200"/>
              <a:gd name="T10" fmla="*/ 0 h 43200"/>
              <a:gd name="T11" fmla="*/ 43200 w 43200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43200" fill="none" extrusionOk="0">
                <a:moveTo>
                  <a:pt x="21599" y="0"/>
                </a:moveTo>
                <a:cubicBezTo>
                  <a:pt x="33529" y="0"/>
                  <a:pt x="43200" y="9670"/>
                  <a:pt x="43200" y="21600"/>
                </a:cubicBezTo>
                <a:cubicBezTo>
                  <a:pt x="43200" y="33529"/>
                  <a:pt x="33529" y="43200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-1" y="19797"/>
                  <a:pt x="225" y="18003"/>
                  <a:pt x="671" y="16257"/>
                </a:cubicBezTo>
              </a:path>
              <a:path w="43200" h="43200" stroke="0" extrusionOk="0">
                <a:moveTo>
                  <a:pt x="21599" y="0"/>
                </a:moveTo>
                <a:cubicBezTo>
                  <a:pt x="33529" y="0"/>
                  <a:pt x="43200" y="9670"/>
                  <a:pt x="43200" y="21600"/>
                </a:cubicBezTo>
                <a:cubicBezTo>
                  <a:pt x="43200" y="33529"/>
                  <a:pt x="33529" y="43200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-1" y="19797"/>
                  <a:pt x="225" y="18003"/>
                  <a:pt x="671" y="16257"/>
                </a:cubicBezTo>
                <a:lnTo>
                  <a:pt x="21600" y="21600"/>
                </a:lnTo>
                <a:lnTo>
                  <a:pt x="21599" y="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25622" name="Rectangle 41">
            <a:extLst>
              <a:ext uri="{FF2B5EF4-FFF2-40B4-BE49-F238E27FC236}">
                <a16:creationId xmlns:a16="http://schemas.microsoft.com/office/drawing/2014/main" id="{D8ED1644-F10E-4CB6-BABD-EDE9401EF5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08650" y="2057400"/>
            <a:ext cx="34448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Classification according to </a:t>
            </a:r>
            <a:r>
              <a:rPr lang="en-US" altLang="en-US" sz="1800">
                <a:latin typeface="Symbol" panose="05050102010706020507" pitchFamily="18" charset="2"/>
                <a:cs typeface="Arial" panose="020B0604020202020204" pitchFamily="34" charset="0"/>
              </a:rPr>
              <a:t>D</a:t>
            </a:r>
            <a:r>
              <a:rPr lang="en-US" altLang="en-US" sz="1800"/>
              <a:t>P</a:t>
            </a:r>
          </a:p>
        </p:txBody>
      </p:sp>
      <p:sp>
        <p:nvSpPr>
          <p:cNvPr id="25623" name="Rectangle 42">
            <a:extLst>
              <a:ext uri="{FF2B5EF4-FFF2-40B4-BE49-F238E27FC236}">
                <a16:creationId xmlns:a16="http://schemas.microsoft.com/office/drawing/2014/main" id="{091E22B4-8441-4290-AE7D-E1253C040D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00713" y="4038600"/>
            <a:ext cx="852487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P</a:t>
            </a:r>
            <a:r>
              <a:rPr lang="en-US" altLang="en-US" sz="1800" baseline="-25000"/>
              <a:t>2</a:t>
            </a:r>
            <a:r>
              <a:rPr lang="en-US" altLang="en-US" sz="1800"/>
              <a:t> </a:t>
            </a:r>
            <a:r>
              <a:rPr lang="en-US" altLang="en-US" sz="1800">
                <a:sym typeface="Symbol" panose="05050102010706020507" pitchFamily="18" charset="2"/>
              </a:rPr>
              <a:t></a:t>
            </a:r>
            <a:r>
              <a:rPr lang="en-US" altLang="en-US" sz="1800"/>
              <a:t> P</a:t>
            </a:r>
            <a:r>
              <a:rPr lang="en-US" altLang="en-US" sz="1800" baseline="-25000"/>
              <a:t>1</a:t>
            </a:r>
          </a:p>
        </p:txBody>
      </p:sp>
      <p:sp>
        <p:nvSpPr>
          <p:cNvPr id="25624" name="Rectangle 43">
            <a:extLst>
              <a:ext uri="{FF2B5EF4-FFF2-40B4-BE49-F238E27FC236}">
                <a16:creationId xmlns:a16="http://schemas.microsoft.com/office/drawing/2014/main" id="{108090E1-FF30-4CAF-9DEB-CC32786E21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18325" y="4038600"/>
            <a:ext cx="85725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P</a:t>
            </a:r>
            <a:r>
              <a:rPr lang="en-US" altLang="en-US" sz="1800" baseline="-25000"/>
              <a:t>2</a:t>
            </a:r>
            <a:r>
              <a:rPr lang="en-US" altLang="en-US" sz="1800"/>
              <a:t> </a:t>
            </a:r>
            <a:r>
              <a:rPr lang="en-US" altLang="en-US" sz="1800">
                <a:sym typeface="Symbol" panose="05050102010706020507" pitchFamily="18" charset="2"/>
              </a:rPr>
              <a:t>&gt;</a:t>
            </a:r>
            <a:r>
              <a:rPr lang="en-US" altLang="en-US" sz="1800"/>
              <a:t> P</a:t>
            </a:r>
            <a:r>
              <a:rPr lang="en-US" altLang="en-US" sz="1800" baseline="-25000"/>
              <a:t>1</a:t>
            </a:r>
          </a:p>
        </p:txBody>
      </p:sp>
      <p:sp>
        <p:nvSpPr>
          <p:cNvPr id="25625" name="Rectangle 44">
            <a:extLst>
              <a:ext uri="{FF2B5EF4-FFF2-40B4-BE49-F238E27FC236}">
                <a16:creationId xmlns:a16="http://schemas.microsoft.com/office/drawing/2014/main" id="{2DD2D366-F9DA-4E81-9EAB-53077D2831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4838" y="4038600"/>
            <a:ext cx="98742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P</a:t>
            </a:r>
            <a:r>
              <a:rPr lang="en-US" altLang="en-US" sz="1800" baseline="-25000"/>
              <a:t>2</a:t>
            </a:r>
            <a:r>
              <a:rPr lang="en-US" altLang="en-US" sz="1800"/>
              <a:t> </a:t>
            </a:r>
            <a:r>
              <a:rPr lang="en-US" altLang="en-US" sz="1800">
                <a:sym typeface="Symbol" panose="05050102010706020507" pitchFamily="18" charset="2"/>
              </a:rPr>
              <a:t>&gt;&gt;</a:t>
            </a:r>
            <a:r>
              <a:rPr lang="en-US" altLang="en-US" sz="1800"/>
              <a:t> P</a:t>
            </a:r>
            <a:r>
              <a:rPr lang="en-US" altLang="en-US" sz="1800" baseline="-25000"/>
              <a:t>1</a:t>
            </a:r>
          </a:p>
        </p:txBody>
      </p:sp>
      <p:grpSp>
        <p:nvGrpSpPr>
          <p:cNvPr id="25626" name="Group 45">
            <a:extLst>
              <a:ext uri="{FF2B5EF4-FFF2-40B4-BE49-F238E27FC236}">
                <a16:creationId xmlns:a16="http://schemas.microsoft.com/office/drawing/2014/main" id="{1DEFFA03-643A-42C0-9A4A-F2AEEBB7E44C}"/>
              </a:ext>
            </a:extLst>
          </p:cNvPr>
          <p:cNvGrpSpPr>
            <a:grpSpLocks/>
          </p:cNvGrpSpPr>
          <p:nvPr/>
        </p:nvGrpSpPr>
        <p:grpSpPr bwMode="auto">
          <a:xfrm>
            <a:off x="6934200" y="2905125"/>
            <a:ext cx="914400" cy="600075"/>
            <a:chOff x="4560" y="2886"/>
            <a:chExt cx="576" cy="378"/>
          </a:xfrm>
        </p:grpSpPr>
        <p:sp>
          <p:nvSpPr>
            <p:cNvPr id="25634" name="Oval 46">
              <a:extLst>
                <a:ext uri="{FF2B5EF4-FFF2-40B4-BE49-F238E27FC236}">
                  <a16:creationId xmlns:a16="http://schemas.microsoft.com/office/drawing/2014/main" id="{074550AB-9208-40F8-BA67-8CF601809E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928"/>
              <a:ext cx="336" cy="336"/>
            </a:xfrm>
            <a:prstGeom prst="ellipse">
              <a:avLst/>
            </a:prstGeom>
            <a:solidFill>
              <a:srgbClr val="B2B2B2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635" name="AutoShape 47">
              <a:extLst>
                <a:ext uri="{FF2B5EF4-FFF2-40B4-BE49-F238E27FC236}">
                  <a16:creationId xmlns:a16="http://schemas.microsoft.com/office/drawing/2014/main" id="{FC70ABEE-AE73-40FA-99FC-08022EDAE78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4872" y="2862"/>
              <a:ext cx="144" cy="19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25636" name="Freeform 48">
              <a:extLst>
                <a:ext uri="{FF2B5EF4-FFF2-40B4-BE49-F238E27FC236}">
                  <a16:creationId xmlns:a16="http://schemas.microsoft.com/office/drawing/2014/main" id="{607653F0-2538-4661-969D-3485149399F3}"/>
                </a:ext>
              </a:extLst>
            </p:cNvPr>
            <p:cNvSpPr>
              <a:spLocks/>
            </p:cNvSpPr>
            <p:nvPr/>
          </p:nvSpPr>
          <p:spPr bwMode="auto">
            <a:xfrm>
              <a:off x="4842" y="2888"/>
              <a:ext cx="198" cy="144"/>
            </a:xfrm>
            <a:custGeom>
              <a:avLst/>
              <a:gdLst>
                <a:gd name="T0" fmla="*/ 0 w 198"/>
                <a:gd name="T1" fmla="*/ 40 h 144"/>
                <a:gd name="T2" fmla="*/ 198 w 198"/>
                <a:gd name="T3" fmla="*/ 0 h 144"/>
                <a:gd name="T4" fmla="*/ 198 w 198"/>
                <a:gd name="T5" fmla="*/ 144 h 144"/>
                <a:gd name="T6" fmla="*/ 51 w 198"/>
                <a:gd name="T7" fmla="*/ 114 h 14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98"/>
                <a:gd name="T13" fmla="*/ 0 h 144"/>
                <a:gd name="T14" fmla="*/ 198 w 198"/>
                <a:gd name="T15" fmla="*/ 144 h 14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98" h="144">
                  <a:moveTo>
                    <a:pt x="0" y="40"/>
                  </a:moveTo>
                  <a:lnTo>
                    <a:pt x="198" y="0"/>
                  </a:lnTo>
                  <a:lnTo>
                    <a:pt x="198" y="144"/>
                  </a:lnTo>
                  <a:lnTo>
                    <a:pt x="51" y="114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25637" name="Arc 49">
              <a:extLst>
                <a:ext uri="{FF2B5EF4-FFF2-40B4-BE49-F238E27FC236}">
                  <a16:creationId xmlns:a16="http://schemas.microsoft.com/office/drawing/2014/main" id="{A4870F80-4560-4251-941B-084D7F5FC1C8}"/>
                </a:ext>
              </a:extLst>
            </p:cNvPr>
            <p:cNvSpPr>
              <a:spLocks/>
            </p:cNvSpPr>
            <p:nvPr/>
          </p:nvSpPr>
          <p:spPr bwMode="auto">
            <a:xfrm>
              <a:off x="4848" y="3046"/>
              <a:ext cx="48" cy="96"/>
            </a:xfrm>
            <a:custGeom>
              <a:avLst/>
              <a:gdLst>
                <a:gd name="T0" fmla="*/ 0 w 21600"/>
                <a:gd name="T1" fmla="*/ 0 h 43181"/>
                <a:gd name="T2" fmla="*/ 0 w 21600"/>
                <a:gd name="T3" fmla="*/ 0 h 43181"/>
                <a:gd name="T4" fmla="*/ 0 w 21600"/>
                <a:gd name="T5" fmla="*/ 0 h 43181"/>
                <a:gd name="T6" fmla="*/ 0 60000 65536"/>
                <a:gd name="T7" fmla="*/ 0 60000 65536"/>
                <a:gd name="T8" fmla="*/ 0 60000 65536"/>
                <a:gd name="T9" fmla="*/ 0 w 21600"/>
                <a:gd name="T10" fmla="*/ 0 h 43181"/>
                <a:gd name="T11" fmla="*/ 21600 w 21600"/>
                <a:gd name="T12" fmla="*/ 43181 h 4318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43181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179"/>
                    <a:pt x="12468" y="42699"/>
                    <a:pt x="899" y="43181"/>
                  </a:cubicBezTo>
                </a:path>
                <a:path w="21600" h="43181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179"/>
                    <a:pt x="12468" y="42699"/>
                    <a:pt x="899" y="43181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B2B2B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25638" name="Rectangle 50">
              <a:extLst>
                <a:ext uri="{FF2B5EF4-FFF2-40B4-BE49-F238E27FC236}">
                  <a16:creationId xmlns:a16="http://schemas.microsoft.com/office/drawing/2014/main" id="{AED338E1-0770-42E5-9649-F11ECB75E6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8" y="3046"/>
              <a:ext cx="240" cy="96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639" name="Line 51">
              <a:extLst>
                <a:ext uri="{FF2B5EF4-FFF2-40B4-BE49-F238E27FC236}">
                  <a16:creationId xmlns:a16="http://schemas.microsoft.com/office/drawing/2014/main" id="{B92805F4-BC80-4962-BA2F-329721E51B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3048"/>
              <a:ext cx="2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25640" name="Line 52">
              <a:extLst>
                <a:ext uri="{FF2B5EF4-FFF2-40B4-BE49-F238E27FC236}">
                  <a16:creationId xmlns:a16="http://schemas.microsoft.com/office/drawing/2014/main" id="{8E5D4143-1666-45F8-B604-92B2AF6A6D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3144"/>
              <a:ext cx="2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25641" name="Line 53">
              <a:extLst>
                <a:ext uri="{FF2B5EF4-FFF2-40B4-BE49-F238E27FC236}">
                  <a16:creationId xmlns:a16="http://schemas.microsoft.com/office/drawing/2014/main" id="{5B99C362-8FF6-4718-81C0-B53185CF66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60" y="3096"/>
              <a:ext cx="1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25642" name="Line 54">
              <a:extLst>
                <a:ext uri="{FF2B5EF4-FFF2-40B4-BE49-F238E27FC236}">
                  <a16:creationId xmlns:a16="http://schemas.microsoft.com/office/drawing/2014/main" id="{A5BC4CE0-C493-473F-BB2F-283D3C8FBE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92" y="2958"/>
              <a:ext cx="1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25627" name="Line 55">
            <a:extLst>
              <a:ext uri="{FF2B5EF4-FFF2-40B4-BE49-F238E27FC236}">
                <a16:creationId xmlns:a16="http://schemas.microsoft.com/office/drawing/2014/main" id="{8A1C60EA-B24D-441B-8C3F-CB784097A262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1371600"/>
            <a:ext cx="0" cy="27432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25628" name="Line 56">
            <a:extLst>
              <a:ext uri="{FF2B5EF4-FFF2-40B4-BE49-F238E27FC236}">
                <a16:creationId xmlns:a16="http://schemas.microsoft.com/office/drawing/2014/main" id="{E43BD910-60C7-4158-9FB8-42E876650629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2133600"/>
            <a:ext cx="0" cy="1981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grpSp>
        <p:nvGrpSpPr>
          <p:cNvPr id="7" name="Group 57">
            <a:extLst>
              <a:ext uri="{FF2B5EF4-FFF2-40B4-BE49-F238E27FC236}">
                <a16:creationId xmlns:a16="http://schemas.microsoft.com/office/drawing/2014/main" id="{9789216B-3B9C-4100-960B-D01CD86AA46D}"/>
              </a:ext>
            </a:extLst>
          </p:cNvPr>
          <p:cNvGrpSpPr>
            <a:grpSpLocks/>
          </p:cNvGrpSpPr>
          <p:nvPr/>
        </p:nvGrpSpPr>
        <p:grpSpPr bwMode="auto">
          <a:xfrm>
            <a:off x="4835525" y="4692650"/>
            <a:ext cx="2181225" cy="523875"/>
            <a:chOff x="3046" y="2956"/>
            <a:chExt cx="1374" cy="330"/>
          </a:xfrm>
        </p:grpSpPr>
        <p:sp>
          <p:nvSpPr>
            <p:cNvPr id="25631" name="Rectangle 58">
              <a:extLst>
                <a:ext uri="{FF2B5EF4-FFF2-40B4-BE49-F238E27FC236}">
                  <a16:creationId xmlns:a16="http://schemas.microsoft.com/office/drawing/2014/main" id="{DFFBE91F-52B6-402C-94B8-465AD231F6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6" y="3055"/>
              <a:ext cx="1374" cy="23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W / m = w</a:t>
              </a:r>
              <a:r>
                <a:rPr lang="en-US" altLang="en-US" sz="2400" baseline="-25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 h</a:t>
              </a:r>
              <a:r>
                <a:rPr lang="en-US" altLang="en-US" sz="2400" baseline="-25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n-US" altLang="en-US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– h</a:t>
              </a:r>
              <a:r>
                <a:rPr lang="en-US" altLang="en-US" sz="2400" baseline="-25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25632" name="Text Box 59">
              <a:extLst>
                <a:ext uri="{FF2B5EF4-FFF2-40B4-BE49-F238E27FC236}">
                  <a16:creationId xmlns:a16="http://schemas.microsoft.com/office/drawing/2014/main" id="{E72D2A9E-7327-410B-AC3A-DC5CA961B6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50" y="2956"/>
              <a:ext cx="15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/>
                <a:t>.</a:t>
              </a:r>
            </a:p>
          </p:txBody>
        </p:sp>
        <p:sp>
          <p:nvSpPr>
            <p:cNvPr id="25633" name="Text Box 60">
              <a:extLst>
                <a:ext uri="{FF2B5EF4-FFF2-40B4-BE49-F238E27FC236}">
                  <a16:creationId xmlns:a16="http://schemas.microsoft.com/office/drawing/2014/main" id="{D81A1BFA-997E-46D4-B5AF-5BEBD79B0F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6" y="2986"/>
              <a:ext cx="15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/>
                <a:t>.</a:t>
              </a:r>
            </a:p>
          </p:txBody>
        </p:sp>
      </p:grpSp>
      <p:sp>
        <p:nvSpPr>
          <p:cNvPr id="837693" name="Rectangle 61">
            <a:extLst>
              <a:ext uri="{FF2B5EF4-FFF2-40B4-BE49-F238E27FC236}">
                <a16:creationId xmlns:a16="http://schemas.microsoft.com/office/drawing/2014/main" id="{1F6C41E9-9F14-46AA-B7B8-222F464D2B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5486400"/>
            <a:ext cx="2596866" cy="920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u="sng" dirty="0">
                <a:latin typeface="Arial" panose="020B0604020202020204" pitchFamily="34" charset="0"/>
                <a:cs typeface="Arial" panose="020B0604020202020204" pitchFamily="34" charset="0"/>
              </a:rPr>
              <a:t>Except for</a:t>
            </a: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chemeClr val="hlink"/>
              </a:buClr>
              <a:buSzTx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  Cooled Compressor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chemeClr val="hlink"/>
              </a:buClr>
              <a:buSzTx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  KE for a fan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837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" dur="500"/>
                                        <p:tgtEl>
                                          <p:spTgt spid="837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9" dur="500"/>
                                        <p:tgtEl>
                                          <p:spTgt spid="837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3" dur="500"/>
                                        <p:tgtEl>
                                          <p:spTgt spid="837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7" dur="500"/>
                                        <p:tgtEl>
                                          <p:spTgt spid="83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7647" grpId="0"/>
      <p:bldP spid="837648" grpId="0" animBg="1"/>
      <p:bldP spid="837649" grpId="0"/>
      <p:bldP spid="837650" grpId="0"/>
      <p:bldP spid="83769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45BDB-A452-4597-AEA2-2AFA97A52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5340" y="276524"/>
            <a:ext cx="6492164" cy="588366"/>
          </a:xfrm>
        </p:spPr>
        <p:txBody>
          <a:bodyPr/>
          <a:lstStyle/>
          <a:p>
            <a:r>
              <a:rPr lang="en-US" dirty="0"/>
              <a:t>Non-Steady Flow: Filling a tank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76E0F646-D3E5-4C2E-8894-B467DA5F235C}"/>
              </a:ext>
            </a:extLst>
          </p:cNvPr>
          <p:cNvGrpSpPr/>
          <p:nvPr/>
        </p:nvGrpSpPr>
        <p:grpSpPr>
          <a:xfrm>
            <a:off x="838200" y="1143000"/>
            <a:ext cx="2819400" cy="2632765"/>
            <a:chOff x="457200" y="720032"/>
            <a:chExt cx="2819400" cy="2632765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7D41F271-D2F4-4FAE-BD47-F2AE31F3AF78}"/>
                </a:ext>
              </a:extLst>
            </p:cNvPr>
            <p:cNvSpPr/>
            <p:nvPr/>
          </p:nvSpPr>
          <p:spPr bwMode="auto">
            <a:xfrm>
              <a:off x="990606" y="2133600"/>
              <a:ext cx="1752562" cy="121919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 dirty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21C3B46-E617-456E-A234-3A7771AA9334}"/>
                </a:ext>
              </a:extLst>
            </p:cNvPr>
            <p:cNvSpPr/>
            <p:nvPr/>
          </p:nvSpPr>
          <p:spPr bwMode="auto">
            <a:xfrm>
              <a:off x="722672" y="1219200"/>
              <a:ext cx="2286000" cy="2286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48BDBA0E-C2F1-4514-8944-7C39F90DD686}"/>
                </a:ext>
              </a:extLst>
            </p:cNvPr>
            <p:cNvGrpSpPr/>
            <p:nvPr/>
          </p:nvGrpSpPr>
          <p:grpSpPr>
            <a:xfrm>
              <a:off x="1600200" y="1333500"/>
              <a:ext cx="381000" cy="914400"/>
              <a:chOff x="1295400" y="2133600"/>
              <a:chExt cx="381000" cy="914400"/>
            </a:xfrm>
          </p:grpSpPr>
          <p:sp>
            <p:nvSpPr>
              <p:cNvPr id="9" name="Arrow: Up 8">
                <a:extLst>
                  <a:ext uri="{FF2B5EF4-FFF2-40B4-BE49-F238E27FC236}">
                    <a16:creationId xmlns:a16="http://schemas.microsoft.com/office/drawing/2014/main" id="{D4590052-26A2-431F-B122-1C97D035097A}"/>
                  </a:ext>
                </a:extLst>
              </p:cNvPr>
              <p:cNvSpPr/>
              <p:nvPr/>
            </p:nvSpPr>
            <p:spPr bwMode="auto">
              <a:xfrm>
                <a:off x="1447800" y="2590800"/>
                <a:ext cx="228600" cy="457200"/>
              </a:xfrm>
              <a:prstGeom prst="upArrow">
                <a:avLst>
                  <a:gd name="adj1" fmla="val 50000"/>
                  <a:gd name="adj2" fmla="val 93333"/>
                </a:avLst>
              </a:prstGeom>
              <a:solidFill>
                <a:schemeClr val="bg1">
                  <a:lumMod val="75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  <p:sp>
            <p:nvSpPr>
              <p:cNvPr id="10" name="Arrow: Up 9">
                <a:extLst>
                  <a:ext uri="{FF2B5EF4-FFF2-40B4-BE49-F238E27FC236}">
                    <a16:creationId xmlns:a16="http://schemas.microsoft.com/office/drawing/2014/main" id="{C71EC8C7-64DB-44A4-9191-C11699395024}"/>
                  </a:ext>
                </a:extLst>
              </p:cNvPr>
              <p:cNvSpPr/>
              <p:nvPr/>
            </p:nvSpPr>
            <p:spPr bwMode="auto">
              <a:xfrm flipV="1">
                <a:off x="1447800" y="2133600"/>
                <a:ext cx="228600" cy="457200"/>
              </a:xfrm>
              <a:prstGeom prst="upArrow">
                <a:avLst>
                  <a:gd name="adj1" fmla="val 50000"/>
                  <a:gd name="adj2" fmla="val 93333"/>
                </a:avLst>
              </a:prstGeom>
              <a:solidFill>
                <a:schemeClr val="tx1">
                  <a:lumMod val="50000"/>
                  <a:lumOff val="5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D622AA40-8D98-4464-87DB-D49AA5D4B431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1295400" y="2590800"/>
                <a:ext cx="381000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E084D075-8509-44AB-953D-5D12B3E30A0D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1295400" y="2377441"/>
                <a:ext cx="0" cy="426718"/>
              </a:xfrm>
              <a:prstGeom prst="line">
                <a:avLst/>
              </a:prstGeom>
              <a:noFill/>
              <a:ln w="381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4814B5D3-45DE-4068-9902-5A915DD6F65E}"/>
                </a:ext>
              </a:extLst>
            </p:cNvPr>
            <p:cNvSpPr txBox="1"/>
            <p:nvPr/>
          </p:nvSpPr>
          <p:spPr>
            <a:xfrm>
              <a:off x="792301" y="720032"/>
              <a:ext cx="214674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tx1"/>
                  </a:solidFill>
                  <a:latin typeface="+mn-lt"/>
                </a:rPr>
                <a:t>High pressure line</a:t>
              </a:r>
            </a:p>
          </p:txBody>
        </p: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A314963B-1471-4C02-9455-6B1539903468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457200" y="1333500"/>
              <a:ext cx="354095" cy="0"/>
            </a:xfrm>
            <a:prstGeom prst="straightConnector1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53B38124-ABE9-423C-A756-2D7000B9C9FA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922505" y="1332272"/>
              <a:ext cx="354095" cy="0"/>
            </a:xfrm>
            <a:prstGeom prst="straightConnector1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A03A0618-7137-4B42-A36C-00A06B7B440F}"/>
              </a:ext>
            </a:extLst>
          </p:cNvPr>
          <p:cNvGrpSpPr/>
          <p:nvPr/>
        </p:nvGrpSpPr>
        <p:grpSpPr>
          <a:xfrm>
            <a:off x="5106630" y="1143000"/>
            <a:ext cx="2819400" cy="2632765"/>
            <a:chOff x="457200" y="720032"/>
            <a:chExt cx="2819400" cy="2632765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9F6E0A68-3FCC-4A5D-BB14-6D899009C28F}"/>
                </a:ext>
              </a:extLst>
            </p:cNvPr>
            <p:cNvSpPr/>
            <p:nvPr/>
          </p:nvSpPr>
          <p:spPr bwMode="auto">
            <a:xfrm>
              <a:off x="990606" y="2133600"/>
              <a:ext cx="1752562" cy="121919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554EAFCF-B3A2-449A-A90A-492069F7FE9F}"/>
                </a:ext>
              </a:extLst>
            </p:cNvPr>
            <p:cNvSpPr/>
            <p:nvPr/>
          </p:nvSpPr>
          <p:spPr bwMode="auto">
            <a:xfrm>
              <a:off x="722672" y="1219200"/>
              <a:ext cx="2286000" cy="2286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A9312B0E-1314-49C5-AAE2-BCC86D57098D}"/>
                </a:ext>
              </a:extLst>
            </p:cNvPr>
            <p:cNvGrpSpPr/>
            <p:nvPr/>
          </p:nvGrpSpPr>
          <p:grpSpPr>
            <a:xfrm>
              <a:off x="1600200" y="1333500"/>
              <a:ext cx="381000" cy="914400"/>
              <a:chOff x="1295400" y="2133600"/>
              <a:chExt cx="381000" cy="914400"/>
            </a:xfrm>
          </p:grpSpPr>
          <p:sp>
            <p:nvSpPr>
              <p:cNvPr id="32" name="Arrow: Up 31">
                <a:extLst>
                  <a:ext uri="{FF2B5EF4-FFF2-40B4-BE49-F238E27FC236}">
                    <a16:creationId xmlns:a16="http://schemas.microsoft.com/office/drawing/2014/main" id="{D86B8B45-E8F9-4DE4-BEB9-3EF293A726D3}"/>
                  </a:ext>
                </a:extLst>
              </p:cNvPr>
              <p:cNvSpPr/>
              <p:nvPr/>
            </p:nvSpPr>
            <p:spPr bwMode="auto">
              <a:xfrm>
                <a:off x="1447800" y="2590800"/>
                <a:ext cx="228600" cy="457200"/>
              </a:xfrm>
              <a:prstGeom prst="upArrow">
                <a:avLst>
                  <a:gd name="adj1" fmla="val 50000"/>
                  <a:gd name="adj2" fmla="val 93333"/>
                </a:avLst>
              </a:prstGeom>
              <a:solidFill>
                <a:schemeClr val="bg1">
                  <a:lumMod val="75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  <p:sp>
            <p:nvSpPr>
              <p:cNvPr id="33" name="Arrow: Up 32">
                <a:extLst>
                  <a:ext uri="{FF2B5EF4-FFF2-40B4-BE49-F238E27FC236}">
                    <a16:creationId xmlns:a16="http://schemas.microsoft.com/office/drawing/2014/main" id="{88CCCDED-54EF-499F-9867-46DDCB6F6FB8}"/>
                  </a:ext>
                </a:extLst>
              </p:cNvPr>
              <p:cNvSpPr/>
              <p:nvPr/>
            </p:nvSpPr>
            <p:spPr bwMode="auto">
              <a:xfrm flipV="1">
                <a:off x="1447800" y="2133600"/>
                <a:ext cx="228600" cy="457200"/>
              </a:xfrm>
              <a:prstGeom prst="upArrow">
                <a:avLst>
                  <a:gd name="adj1" fmla="val 50000"/>
                  <a:gd name="adj2" fmla="val 93333"/>
                </a:avLst>
              </a:prstGeom>
              <a:solidFill>
                <a:schemeClr val="tx1">
                  <a:lumMod val="50000"/>
                  <a:lumOff val="50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EDF14E9E-E099-4C0B-AD58-5D9C3AFCB965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1295400" y="2590800"/>
                <a:ext cx="381000" cy="0"/>
              </a:xfrm>
              <a:prstGeom prst="line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1B51A4BD-2699-446A-BA2E-197A4E48B4D9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1295400" y="2377441"/>
                <a:ext cx="0" cy="426718"/>
              </a:xfrm>
              <a:prstGeom prst="line">
                <a:avLst/>
              </a:prstGeom>
              <a:noFill/>
              <a:ln w="381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098F3960-86F0-4135-AD68-3AA7D9191AAE}"/>
                </a:ext>
              </a:extLst>
            </p:cNvPr>
            <p:cNvSpPr txBox="1"/>
            <p:nvPr/>
          </p:nvSpPr>
          <p:spPr>
            <a:xfrm>
              <a:off x="792301" y="720032"/>
              <a:ext cx="214674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tx1"/>
                  </a:solidFill>
                  <a:latin typeface="+mn-lt"/>
                </a:rPr>
                <a:t>High pressure line</a:t>
              </a:r>
            </a:p>
          </p:txBody>
        </p: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963270B2-5A6E-45C2-A712-ECAFB2971C3B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457200" y="1333500"/>
              <a:ext cx="354095" cy="0"/>
            </a:xfrm>
            <a:prstGeom prst="straightConnector1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3A3C8A9A-F7CB-444B-AB94-3D90C403AD54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922505" y="1332272"/>
              <a:ext cx="354095" cy="0"/>
            </a:xfrm>
            <a:prstGeom prst="straightConnector1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EE491AFC-B0EB-4DFD-8F9B-D9E654D8C949}"/>
              </a:ext>
            </a:extLst>
          </p:cNvPr>
          <p:cNvSpPr txBox="1"/>
          <p:nvPr/>
        </p:nvSpPr>
        <p:spPr>
          <a:xfrm>
            <a:off x="1372442" y="836266"/>
            <a:ext cx="15985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  <a:latin typeface="+mn-lt"/>
              </a:rPr>
              <a:t>Before filling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52AB5FD-C4E4-41D6-A9FD-132C63641536}"/>
              </a:ext>
            </a:extLst>
          </p:cNvPr>
          <p:cNvSpPr txBox="1"/>
          <p:nvPr/>
        </p:nvSpPr>
        <p:spPr>
          <a:xfrm>
            <a:off x="5716685" y="838200"/>
            <a:ext cx="14269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  <a:latin typeface="+mn-lt"/>
              </a:rPr>
              <a:t>After filling</a:t>
            </a: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3F028D83-60FD-4FBE-A713-6BF0C1E1FEB4}"/>
              </a:ext>
            </a:extLst>
          </p:cNvPr>
          <p:cNvGrpSpPr/>
          <p:nvPr/>
        </p:nvGrpSpPr>
        <p:grpSpPr>
          <a:xfrm>
            <a:off x="5638800" y="2209800"/>
            <a:ext cx="1752562" cy="1562097"/>
            <a:chOff x="5638800" y="2209800"/>
            <a:chExt cx="1752562" cy="1562097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2C165FD0-2942-4C37-AA9A-5B847A36A33A}"/>
                </a:ext>
              </a:extLst>
            </p:cNvPr>
            <p:cNvSpPr/>
            <p:nvPr/>
          </p:nvSpPr>
          <p:spPr bwMode="auto">
            <a:xfrm>
              <a:off x="5638800" y="2552700"/>
              <a:ext cx="1752562" cy="121919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40" name="Arrow: Up 39">
              <a:extLst>
                <a:ext uri="{FF2B5EF4-FFF2-40B4-BE49-F238E27FC236}">
                  <a16:creationId xmlns:a16="http://schemas.microsoft.com/office/drawing/2014/main" id="{8CB93F5A-20D7-4CF9-AEE7-AF352CF41FB8}"/>
                </a:ext>
              </a:extLst>
            </p:cNvPr>
            <p:cNvSpPr/>
            <p:nvPr/>
          </p:nvSpPr>
          <p:spPr bwMode="auto">
            <a:xfrm>
              <a:off x="6400794" y="2209800"/>
              <a:ext cx="228600" cy="457200"/>
            </a:xfrm>
            <a:prstGeom prst="upArrow">
              <a:avLst>
                <a:gd name="adj1" fmla="val 50000"/>
                <a:gd name="adj2" fmla="val 93333"/>
              </a:avLst>
            </a:prstGeom>
            <a:solidFill>
              <a:schemeClr val="tx1">
                <a:lumMod val="50000"/>
                <a:lumOff val="50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</p:grp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896E20B0-7C76-4838-B64C-BA07CECC09EE}"/>
              </a:ext>
            </a:extLst>
          </p:cNvPr>
          <p:cNvCxnSpPr>
            <a:cxnSpLocks/>
          </p:cNvCxnSpPr>
          <p:nvPr/>
        </p:nvCxnSpPr>
        <p:spPr bwMode="auto">
          <a:xfrm rot="5400000">
            <a:off x="6329449" y="2207272"/>
            <a:ext cx="354095" cy="0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E188738D-A4FD-4541-9C2E-498E3F358C27}"/>
              </a:ext>
            </a:extLst>
          </p:cNvPr>
          <p:cNvSpPr txBox="1"/>
          <p:nvPr/>
        </p:nvSpPr>
        <p:spPr>
          <a:xfrm>
            <a:off x="1608068" y="2895600"/>
            <a:ext cx="12875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  <a:latin typeface="+mn-lt"/>
              </a:rPr>
              <a:t>Rigid tank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097ED478-88F8-4054-84BB-23C1EC569FB2}"/>
              </a:ext>
            </a:extLst>
          </p:cNvPr>
          <p:cNvSpPr txBox="1"/>
          <p:nvPr/>
        </p:nvSpPr>
        <p:spPr>
          <a:xfrm>
            <a:off x="1150819" y="1981200"/>
            <a:ext cx="7541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  <a:latin typeface="+mn-lt"/>
              </a:rPr>
              <a:t>Valve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73B7B2CD-8416-4381-8437-683D82D76D00}"/>
              </a:ext>
            </a:extLst>
          </p:cNvPr>
          <p:cNvSpPr txBox="1"/>
          <p:nvPr/>
        </p:nvSpPr>
        <p:spPr>
          <a:xfrm>
            <a:off x="483625" y="3951023"/>
            <a:ext cx="35260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chemeClr val="tx1"/>
                </a:solidFill>
                <a:latin typeface="+mn-lt"/>
              </a:rPr>
              <a:t>Iff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 rigid tank: V is const., W = 0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63B6A11-074C-4105-A832-1E10F9D7FAD9}"/>
              </a:ext>
            </a:extLst>
          </p:cNvPr>
          <p:cNvSpPr txBox="1"/>
          <p:nvPr/>
        </p:nvSpPr>
        <p:spPr>
          <a:xfrm>
            <a:off x="1146562" y="4331526"/>
            <a:ext cx="73518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>
                <a:solidFill>
                  <a:schemeClr val="tx1"/>
                </a:solidFill>
                <a:latin typeface="+mn-lt"/>
              </a:rPr>
              <a:t>Energy balance: Q – </a:t>
            </a:r>
            <a:r>
              <a:rPr lang="en-US" sz="2000" b="0" i="0" dirty="0">
                <a:solidFill>
                  <a:schemeClr val="tx1"/>
                </a:solidFill>
                <a:latin typeface="+mn-lt"/>
              </a:rPr>
              <a:t>0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 + m</a:t>
            </a:r>
            <a:r>
              <a:rPr lang="en-US" sz="2000" b="0" baseline="-25000" dirty="0">
                <a:solidFill>
                  <a:schemeClr val="tx1"/>
                </a:solidFill>
                <a:latin typeface="+mn-lt"/>
              </a:rPr>
              <a:t>in</a:t>
            </a:r>
            <a:r>
              <a:rPr lang="en-US" sz="2000" b="0" i="0" dirty="0">
                <a:solidFill>
                  <a:schemeClr val="tx1"/>
                </a:solidFill>
                <a:latin typeface="+mn-lt"/>
              </a:rPr>
              <a:t>(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h</a:t>
            </a:r>
            <a:r>
              <a:rPr lang="en-US" sz="2000" b="0" baseline="-25000" dirty="0" err="1">
                <a:solidFill>
                  <a:schemeClr val="tx1"/>
                </a:solidFill>
                <a:latin typeface="+mn-lt"/>
              </a:rPr>
              <a:t>line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 + ½ </a:t>
            </a:r>
            <a:r>
              <a:rPr lang="en-US" sz="2000" b="0" i="0" dirty="0">
                <a:solidFill>
                  <a:schemeClr val="tx1"/>
                </a:solidFill>
                <a:latin typeface="+mn-lt"/>
              </a:rPr>
              <a:t>v</a:t>
            </a:r>
            <a:r>
              <a:rPr lang="en-US" sz="2000" b="0" i="0" baseline="30000" dirty="0">
                <a:solidFill>
                  <a:schemeClr val="tx1"/>
                </a:solidFill>
                <a:latin typeface="+mn-lt"/>
              </a:rPr>
              <a:t>2</a:t>
            </a:r>
            <a:r>
              <a:rPr lang="en-US" sz="2000" b="0" i="0" dirty="0">
                <a:solidFill>
                  <a:schemeClr val="tx1"/>
                </a:solidFill>
                <a:latin typeface="+mn-lt"/>
              </a:rPr>
              <a:t>)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  – </a:t>
            </a:r>
            <a:r>
              <a:rPr lang="en-US" sz="2000" b="0" i="0" dirty="0">
                <a:solidFill>
                  <a:schemeClr val="tx1"/>
                </a:solidFill>
                <a:latin typeface="+mn-lt"/>
              </a:rPr>
              <a:t>0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 = </a:t>
            </a:r>
            <a:r>
              <a:rPr lang="en-US" sz="2000" b="0" i="0" dirty="0">
                <a:solidFill>
                  <a:schemeClr val="tx1"/>
                </a:solidFill>
                <a:latin typeface="+mn-lt"/>
              </a:rPr>
              <a:t>(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m u</a:t>
            </a:r>
            <a:r>
              <a:rPr lang="en-US" sz="2000" b="0" i="0" dirty="0">
                <a:solidFill>
                  <a:schemeClr val="tx1"/>
                </a:solidFill>
                <a:latin typeface="+mn-lt"/>
              </a:rPr>
              <a:t>)|</a:t>
            </a:r>
            <a:r>
              <a:rPr lang="en-US" sz="2000" b="0" baseline="-25000" dirty="0">
                <a:solidFill>
                  <a:schemeClr val="tx1"/>
                </a:solidFill>
                <a:latin typeface="+mn-lt"/>
              </a:rPr>
              <a:t>after</a:t>
            </a:r>
            <a:r>
              <a:rPr lang="en-US" sz="2000" b="0" i="0" dirty="0">
                <a:solidFill>
                  <a:schemeClr val="tx1"/>
                </a:solidFill>
                <a:latin typeface="+mn-lt"/>
              </a:rPr>
              <a:t> – (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m u</a:t>
            </a:r>
            <a:r>
              <a:rPr lang="en-US" sz="2000" b="0" i="0" dirty="0">
                <a:solidFill>
                  <a:schemeClr val="tx1"/>
                </a:solidFill>
                <a:latin typeface="+mn-lt"/>
              </a:rPr>
              <a:t>)|</a:t>
            </a:r>
            <a:r>
              <a:rPr lang="en-US" sz="2000" b="0" baseline="-25000" dirty="0">
                <a:solidFill>
                  <a:schemeClr val="tx1"/>
                </a:solidFill>
                <a:latin typeface="+mn-lt"/>
              </a:rPr>
              <a:t>before</a:t>
            </a:r>
            <a:endParaRPr lang="en-US" sz="2000" b="0" i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26AEFD4B-4A49-444C-BC46-B123FFF87430}"/>
              </a:ext>
            </a:extLst>
          </p:cNvPr>
          <p:cNvSpPr txBox="1"/>
          <p:nvPr/>
        </p:nvSpPr>
        <p:spPr>
          <a:xfrm>
            <a:off x="1143000" y="4705290"/>
            <a:ext cx="36872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>
                <a:solidFill>
                  <a:schemeClr val="tx1"/>
                </a:solidFill>
                <a:latin typeface="+mn-lt"/>
              </a:rPr>
              <a:t>Mass balance: m</a:t>
            </a:r>
            <a:r>
              <a:rPr lang="en-US" sz="2000" b="0" baseline="-25000" dirty="0">
                <a:solidFill>
                  <a:schemeClr val="tx1"/>
                </a:solidFill>
                <a:latin typeface="+mn-lt"/>
              </a:rPr>
              <a:t>in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= 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m</a:t>
            </a:r>
            <a:r>
              <a:rPr lang="en-US" sz="2000" b="0" baseline="-25000" dirty="0" err="1">
                <a:solidFill>
                  <a:schemeClr val="tx1"/>
                </a:solidFill>
                <a:latin typeface="+mn-lt"/>
              </a:rPr>
              <a:t>after</a:t>
            </a:r>
            <a:r>
              <a:rPr lang="en-US" sz="2000" b="0" i="0" dirty="0">
                <a:solidFill>
                  <a:schemeClr val="tx1"/>
                </a:solidFill>
                <a:latin typeface="+mn-lt"/>
              </a:rPr>
              <a:t> – 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m</a:t>
            </a:r>
            <a:r>
              <a:rPr lang="en-US" sz="2000" b="0" baseline="-25000" dirty="0" err="1">
                <a:solidFill>
                  <a:schemeClr val="tx1"/>
                </a:solidFill>
                <a:latin typeface="+mn-lt"/>
              </a:rPr>
              <a:t>before</a:t>
            </a:r>
            <a:endParaRPr lang="en-US" sz="2000" b="0" i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6C65FDE-9FA4-4E9A-A95F-8DCB5426A5A6}"/>
              </a:ext>
            </a:extLst>
          </p:cNvPr>
          <p:cNvSpPr txBox="1"/>
          <p:nvPr/>
        </p:nvSpPr>
        <p:spPr>
          <a:xfrm>
            <a:off x="1146562" y="5175910"/>
            <a:ext cx="41172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>
                <a:solidFill>
                  <a:schemeClr val="tx1"/>
                </a:solidFill>
                <a:latin typeface="+mn-lt"/>
              </a:rPr>
              <a:t>Rigid tank: </a:t>
            </a:r>
            <a:r>
              <a:rPr lang="en-US" sz="2000" b="0" i="0" dirty="0">
                <a:solidFill>
                  <a:schemeClr val="tx1"/>
                </a:solidFill>
                <a:latin typeface="+mn-lt"/>
              </a:rPr>
              <a:t>(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m v</a:t>
            </a:r>
            <a:r>
              <a:rPr lang="en-US" sz="2000" b="0" i="0" dirty="0">
                <a:solidFill>
                  <a:schemeClr val="tx1"/>
                </a:solidFill>
                <a:latin typeface="+mn-lt"/>
              </a:rPr>
              <a:t>)|</a:t>
            </a:r>
            <a:r>
              <a:rPr lang="en-US" sz="2000" b="0" baseline="-25000" dirty="0">
                <a:solidFill>
                  <a:schemeClr val="tx1"/>
                </a:solidFill>
                <a:latin typeface="+mn-lt"/>
              </a:rPr>
              <a:t>after</a:t>
            </a:r>
            <a:r>
              <a:rPr lang="en-US" sz="2000" b="0" i="0" dirty="0">
                <a:solidFill>
                  <a:schemeClr val="tx1"/>
                </a:solidFill>
                <a:latin typeface="+mn-lt"/>
              </a:rPr>
              <a:t> = 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V</a:t>
            </a:r>
            <a:r>
              <a:rPr lang="en-US" sz="2000" b="0" i="0" dirty="0">
                <a:solidFill>
                  <a:schemeClr val="tx1"/>
                </a:solidFill>
                <a:latin typeface="+mn-lt"/>
              </a:rPr>
              <a:t> = (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m v</a:t>
            </a:r>
            <a:r>
              <a:rPr lang="en-US" sz="2000" b="0" i="0" dirty="0">
                <a:solidFill>
                  <a:schemeClr val="tx1"/>
                </a:solidFill>
                <a:latin typeface="+mn-lt"/>
              </a:rPr>
              <a:t>)|</a:t>
            </a:r>
            <a:r>
              <a:rPr lang="en-US" sz="2000" b="0" baseline="-25000" dirty="0">
                <a:solidFill>
                  <a:schemeClr val="tx1"/>
                </a:solidFill>
                <a:latin typeface="+mn-lt"/>
              </a:rPr>
              <a:t>before</a:t>
            </a:r>
            <a:endParaRPr lang="en-US" sz="2000" b="0" i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B5F1BBB-ADB2-4228-93FC-DFE051E743DB}"/>
              </a:ext>
            </a:extLst>
          </p:cNvPr>
          <p:cNvSpPr txBox="1"/>
          <p:nvPr/>
        </p:nvSpPr>
        <p:spPr>
          <a:xfrm>
            <a:off x="1143000" y="5619690"/>
            <a:ext cx="55210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>
                <a:solidFill>
                  <a:schemeClr val="tx1"/>
                </a:solidFill>
                <a:latin typeface="+mn-lt"/>
              </a:rPr>
              <a:t>+ model: thermal eq. of state + calorific eq. of state</a:t>
            </a:r>
            <a:endParaRPr lang="en-US" sz="2000" b="0" i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D44EE584-2440-4B50-AB61-789D37C075EB}"/>
              </a:ext>
            </a:extLst>
          </p:cNvPr>
          <p:cNvSpPr txBox="1"/>
          <p:nvPr/>
        </p:nvSpPr>
        <p:spPr>
          <a:xfrm>
            <a:off x="6858000" y="4975855"/>
            <a:ext cx="24273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i="0" dirty="0">
                <a:solidFill>
                  <a:schemeClr val="tx1"/>
                </a:solidFill>
                <a:latin typeface="+mn-lt"/>
                <a:sym typeface="Symbol" panose="05050102010706020507" pitchFamily="18" charset="2"/>
              </a:rPr>
              <a:t>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 Solve the problem!</a:t>
            </a:r>
            <a:endParaRPr lang="en-US" sz="2000" b="0" i="0" dirty="0">
              <a:solidFill>
                <a:schemeClr val="tx1"/>
              </a:solidFill>
              <a:latin typeface="+mn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04162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1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8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44" grpId="0"/>
      <p:bldP spid="45" grpId="0"/>
      <p:bldP spid="46" grpId="0"/>
      <p:bldP spid="47" grpId="0"/>
      <p:bldP spid="48" grpId="0"/>
      <p:bldP spid="4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B02B5064-4F0E-41F4-AB49-66995DD3BF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86200" y="276225"/>
            <a:ext cx="2130425" cy="588963"/>
          </a:xfrm>
        </p:spPr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4532C80-4EE8-4571-BFC5-FD6F4EB9A9D5}"/>
              </a:ext>
            </a:extLst>
          </p:cNvPr>
          <p:cNvSpPr txBox="1"/>
          <p:nvPr/>
        </p:nvSpPr>
        <p:spPr>
          <a:xfrm>
            <a:off x="157355" y="3840222"/>
            <a:ext cx="4424609" cy="57958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en-US" sz="2400" dirty="0"/>
              <a:t>Unsteady flow: Filling tank</a:t>
            </a:r>
            <a:endParaRPr lang="en-US" sz="24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DF406FDB-02A8-473E-94B9-F048670660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5757" y="793341"/>
            <a:ext cx="4337727" cy="520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800" i="0" dirty="0">
                <a:solidFill>
                  <a:schemeClr val="tx1"/>
                </a:solidFill>
              </a:rPr>
              <a:t>For an open system – B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5A9B052-8007-4639-A3E0-215FC6907180}"/>
              </a:ext>
            </a:extLst>
          </p:cNvPr>
          <p:cNvGrpSpPr/>
          <p:nvPr/>
        </p:nvGrpSpPr>
        <p:grpSpPr>
          <a:xfrm>
            <a:off x="528156" y="1524000"/>
            <a:ext cx="4955203" cy="668073"/>
            <a:chOff x="528156" y="1676400"/>
            <a:chExt cx="4955203" cy="668073"/>
          </a:xfrm>
        </p:grpSpPr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DCEB85E0-E966-4A81-A67D-6392901AA137}"/>
                </a:ext>
              </a:extLst>
            </p:cNvPr>
            <p:cNvSpPr txBox="1"/>
            <p:nvPr/>
          </p:nvSpPr>
          <p:spPr>
            <a:xfrm>
              <a:off x="528156" y="1764891"/>
              <a:ext cx="4955203" cy="57958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457200" indent="-457200">
                <a:lnSpc>
                  <a:spcPct val="150000"/>
                </a:lnSpc>
                <a:buClr>
                  <a:srgbClr val="FF0000"/>
                </a:buClr>
                <a:buFont typeface="Wingdings" panose="05000000000000000000" pitchFamily="2" charset="2"/>
                <a:buChar char="q"/>
                <a:defRPr/>
              </a:pPr>
              <a:r>
                <a:rPr lang="en-US" sz="2400" dirty="0">
                  <a:solidFill>
                    <a:schemeClr val="tx1"/>
                  </a:solidFill>
                </a:rPr>
                <a:t>Heat exchangers Q ≠ 0; W = 0</a:t>
              </a:r>
              <a:endParaRPr lang="en-US" sz="2400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36" name="Text Box 18">
              <a:extLst>
                <a:ext uri="{FF2B5EF4-FFF2-40B4-BE49-F238E27FC236}">
                  <a16:creationId xmlns:a16="http://schemas.microsoft.com/office/drawing/2014/main" id="{78544003-928E-4710-8967-6BE3AE7E98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1725" y="1693862"/>
              <a:ext cx="244475" cy="363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000" i="0" dirty="0"/>
                <a:t>.</a:t>
              </a:r>
            </a:p>
          </p:txBody>
        </p:sp>
        <p:sp>
          <p:nvSpPr>
            <p:cNvPr id="37" name="Text Box 18">
              <a:extLst>
                <a:ext uri="{FF2B5EF4-FFF2-40B4-BE49-F238E27FC236}">
                  <a16:creationId xmlns:a16="http://schemas.microsoft.com/office/drawing/2014/main" id="{520D3718-231A-4895-AC04-E4D9ADF54F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88080" y="1676400"/>
              <a:ext cx="212520" cy="363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000" i="0" dirty="0"/>
                <a:t>.</a:t>
              </a:r>
            </a:p>
          </p:txBody>
        </p:sp>
      </p:grpSp>
      <p:sp>
        <p:nvSpPr>
          <p:cNvPr id="38" name="Rectangle 4">
            <a:extLst>
              <a:ext uri="{FF2B5EF4-FFF2-40B4-BE49-F238E27FC236}">
                <a16:creationId xmlns:a16="http://schemas.microsoft.com/office/drawing/2014/main" id="{20565491-B09A-4722-AC4A-98EB41F031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8278" y="2209800"/>
            <a:ext cx="4004302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b="0" i="0" dirty="0">
                <a:solidFill>
                  <a:schemeClr val="tx1"/>
                </a:solidFill>
              </a:rPr>
              <a:t>Usually neglect </a:t>
            </a:r>
            <a:r>
              <a:rPr lang="en-US" altLang="en-US" b="0" dirty="0">
                <a:solidFill>
                  <a:schemeClr val="tx1"/>
                </a:solidFill>
                <a:latin typeface="+mn-lt"/>
              </a:rPr>
              <a:t>KE, PE, Q </a:t>
            </a:r>
            <a:r>
              <a:rPr lang="en-US" altLang="en-US" b="0" i="0" dirty="0">
                <a:solidFill>
                  <a:schemeClr val="tx1"/>
                </a:solidFill>
              </a:rPr>
              <a:t>to ambient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2C20F7D-7203-435E-8844-09A83A7B1A6C}"/>
              </a:ext>
            </a:extLst>
          </p:cNvPr>
          <p:cNvGrpSpPr/>
          <p:nvPr/>
        </p:nvGrpSpPr>
        <p:grpSpPr>
          <a:xfrm>
            <a:off x="542927" y="2514600"/>
            <a:ext cx="3932487" cy="650611"/>
            <a:chOff x="528156" y="1693862"/>
            <a:chExt cx="3932487" cy="650611"/>
          </a:xfrm>
        </p:grpSpPr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91BA823A-F17E-4C79-959A-620CDCC2DCB7}"/>
                </a:ext>
              </a:extLst>
            </p:cNvPr>
            <p:cNvSpPr txBox="1"/>
            <p:nvPr/>
          </p:nvSpPr>
          <p:spPr>
            <a:xfrm>
              <a:off x="528156" y="1764891"/>
              <a:ext cx="3932487" cy="57958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457200" indent="-457200">
                <a:lnSpc>
                  <a:spcPct val="150000"/>
                </a:lnSpc>
                <a:buClr>
                  <a:srgbClr val="FF0000"/>
                </a:buClr>
                <a:buFont typeface="Wingdings" panose="05000000000000000000" pitchFamily="2" charset="2"/>
                <a:buChar char="q"/>
                <a:defRPr/>
              </a:pPr>
              <a:r>
                <a:rPr lang="en-US" sz="2400" dirty="0">
                  <a:solidFill>
                    <a:schemeClr val="tx1"/>
                  </a:solidFill>
                </a:rPr>
                <a:t>Fluid Machines   W ≠ 0</a:t>
              </a:r>
              <a:endParaRPr lang="en-US" sz="2400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41" name="Text Box 18">
              <a:extLst>
                <a:ext uri="{FF2B5EF4-FFF2-40B4-BE49-F238E27FC236}">
                  <a16:creationId xmlns:a16="http://schemas.microsoft.com/office/drawing/2014/main" id="{5B5605D7-1472-4103-91B5-3E72C33A4E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1725" y="1693862"/>
              <a:ext cx="244475" cy="363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000" i="0" dirty="0"/>
                <a:t>.</a:t>
              </a:r>
            </a:p>
          </p:txBody>
        </p:sp>
      </p:grpSp>
      <p:sp>
        <p:nvSpPr>
          <p:cNvPr id="43" name="Rectangle 4">
            <a:extLst>
              <a:ext uri="{FF2B5EF4-FFF2-40B4-BE49-F238E27FC236}">
                <a16:creationId xmlns:a16="http://schemas.microsoft.com/office/drawing/2014/main" id="{A1ABAA0D-F0C6-4E14-92BF-522B24116F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3049" y="3171090"/>
            <a:ext cx="5137113" cy="643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b="0" i="0" dirty="0">
                <a:solidFill>
                  <a:schemeClr val="tx1"/>
                </a:solidFill>
              </a:rPr>
              <a:t>Usually neglect </a:t>
            </a:r>
            <a:r>
              <a:rPr lang="en-US" altLang="en-US" b="0" dirty="0">
                <a:solidFill>
                  <a:schemeClr val="tx1"/>
                </a:solidFill>
                <a:latin typeface="+mn-lt"/>
              </a:rPr>
              <a:t>KE, PE, Q</a:t>
            </a:r>
            <a:r>
              <a:rPr lang="en-US" altLang="en-US" b="0" i="0" dirty="0">
                <a:solidFill>
                  <a:schemeClr val="tx1"/>
                </a:solidFill>
                <a:latin typeface="+mn-lt"/>
              </a:rPr>
              <a:t>:</a:t>
            </a:r>
          </a:p>
          <a:p>
            <a:r>
              <a:rPr lang="en-US" altLang="en-US" b="0" i="0" dirty="0">
                <a:solidFill>
                  <a:schemeClr val="tx1"/>
                </a:solidFill>
              </a:rPr>
              <a:t>Turbine, pump, fan (</a:t>
            </a:r>
            <a:r>
              <a:rPr lang="en-US" altLang="en-US" b="0" dirty="0">
                <a:solidFill>
                  <a:schemeClr val="tx1"/>
                </a:solidFill>
                <a:latin typeface="+mn-lt"/>
              </a:rPr>
              <a:t>KE</a:t>
            </a:r>
            <a:r>
              <a:rPr lang="en-US" altLang="en-US" b="0" i="0" dirty="0">
                <a:solidFill>
                  <a:schemeClr val="tx1"/>
                </a:solidFill>
              </a:rPr>
              <a:t>), blower, compressor (</a:t>
            </a:r>
            <a:r>
              <a:rPr lang="en-US" altLang="en-US" b="0" dirty="0">
                <a:solidFill>
                  <a:schemeClr val="tx1"/>
                </a:solidFill>
                <a:latin typeface="+mn-lt"/>
              </a:rPr>
              <a:t>Q</a:t>
            </a:r>
            <a:r>
              <a:rPr lang="en-US" altLang="en-US" b="0" i="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44" name="Rectangle 4">
            <a:extLst>
              <a:ext uri="{FF2B5EF4-FFF2-40B4-BE49-F238E27FC236}">
                <a16:creationId xmlns:a16="http://schemas.microsoft.com/office/drawing/2014/main" id="{9CBFE011-066A-4F50-B692-3652EF779B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8960" y="5181600"/>
            <a:ext cx="3555462" cy="643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b="0" i="0" dirty="0">
                <a:solidFill>
                  <a:schemeClr val="tx1"/>
                </a:solidFill>
              </a:rPr>
              <a:t>Entering mass carries </a:t>
            </a:r>
            <a:r>
              <a:rPr lang="en-US" altLang="en-US" b="0" dirty="0">
                <a:solidFill>
                  <a:schemeClr val="tx1"/>
                </a:solidFill>
                <a:latin typeface="+mn-lt"/>
              </a:rPr>
              <a:t>h, KE</a:t>
            </a:r>
          </a:p>
          <a:p>
            <a:r>
              <a:rPr lang="en-US" altLang="en-US" b="0" i="0" dirty="0">
                <a:solidFill>
                  <a:schemeClr val="tx1"/>
                </a:solidFill>
              </a:rPr>
              <a:t>Both stored mass and </a:t>
            </a:r>
            <a:r>
              <a:rPr lang="en-US" altLang="en-US" b="0" dirty="0">
                <a:solidFill>
                  <a:schemeClr val="tx1"/>
                </a:solidFill>
                <a:latin typeface="+mn-lt"/>
              </a:rPr>
              <a:t>u</a:t>
            </a:r>
            <a:r>
              <a:rPr lang="en-US" altLang="en-US" b="0" i="0" dirty="0">
                <a:solidFill>
                  <a:schemeClr val="tx1"/>
                </a:solidFill>
              </a:rPr>
              <a:t> increase</a:t>
            </a:r>
          </a:p>
        </p:txBody>
      </p:sp>
      <p:sp>
        <p:nvSpPr>
          <p:cNvPr id="46" name="Rectangle 17">
            <a:extLst>
              <a:ext uri="{FF2B5EF4-FFF2-40B4-BE49-F238E27FC236}">
                <a16:creationId xmlns:a16="http://schemas.microsoft.com/office/drawing/2014/main" id="{BFACD22E-023A-4698-BC35-68522316D8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8917" y="4449882"/>
            <a:ext cx="1970090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>
                <a:schemeClr val="hlink"/>
              </a:buClr>
              <a:buSzTx/>
              <a:buFont typeface="Wingdings" panose="05000000000000000000" pitchFamily="2" charset="2"/>
              <a:buChar char="Ø"/>
            </a:pPr>
            <a:r>
              <a:rPr lang="en-US" altLang="en-US" sz="1800" dirty="0"/>
              <a:t> d/dt </a:t>
            </a:r>
            <a:r>
              <a:rPr lang="en-US" altLang="en-US" sz="1800" i="0" dirty="0"/>
              <a:t>(.)</a:t>
            </a:r>
            <a:r>
              <a:rPr lang="en-US" altLang="en-US" sz="1800" dirty="0"/>
              <a:t> ≠ 0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chemeClr val="hlink"/>
              </a:buClr>
              <a:buSzTx/>
              <a:buFont typeface="Wingdings" panose="05000000000000000000" pitchFamily="2" charset="2"/>
              <a:buChar char="Ø"/>
            </a:pPr>
            <a:r>
              <a:rPr lang="en-US" altLang="en-US" sz="1800" dirty="0">
                <a:latin typeface="Symbol" panose="05050102010706020507" pitchFamily="18" charset="2"/>
                <a:cs typeface="Arial" panose="020B0604020202020204" pitchFamily="34" charset="0"/>
              </a:rPr>
              <a:t> </a:t>
            </a:r>
            <a:r>
              <a:rPr lang="en-US" altLang="en-US" sz="1800" dirty="0"/>
              <a:t>m</a:t>
            </a:r>
            <a:r>
              <a:rPr lang="en-US" altLang="en-US" sz="1800" baseline="-25000" dirty="0"/>
              <a:t>in</a:t>
            </a:r>
            <a:r>
              <a:rPr lang="en-US" altLang="en-US" sz="1800" dirty="0"/>
              <a:t> ≠ </a:t>
            </a:r>
            <a:r>
              <a:rPr lang="en-US" altLang="en-US" sz="1800" i="0" dirty="0"/>
              <a:t>0</a:t>
            </a:r>
            <a:r>
              <a:rPr lang="en-US" altLang="en-US" sz="1800" dirty="0"/>
              <a:t>; </a:t>
            </a:r>
            <a:r>
              <a:rPr lang="en-US" altLang="en-US" sz="1800" dirty="0" err="1"/>
              <a:t>m</a:t>
            </a:r>
            <a:r>
              <a:rPr lang="en-US" altLang="en-US" sz="1800" baseline="-25000" dirty="0" err="1"/>
              <a:t>out</a:t>
            </a:r>
            <a:r>
              <a:rPr lang="en-US" altLang="en-US" sz="1800" dirty="0"/>
              <a:t> = </a:t>
            </a:r>
            <a:r>
              <a:rPr lang="en-US" altLang="en-US" sz="1800" i="0" dirty="0"/>
              <a:t>0</a:t>
            </a:r>
            <a:endParaRPr lang="en-US" altLang="en-US" sz="1800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5B44111-FC78-40D9-ABC4-6F5CEAC11209}"/>
              </a:ext>
            </a:extLst>
          </p:cNvPr>
          <p:cNvSpPr txBox="1"/>
          <p:nvPr/>
        </p:nvSpPr>
        <p:spPr>
          <a:xfrm>
            <a:off x="72928" y="1079224"/>
            <a:ext cx="3946914" cy="57958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en-US" sz="2400" dirty="0"/>
              <a:t>Steady flow: Continued</a:t>
            </a:r>
            <a:endParaRPr lang="en-US" sz="2400" b="0" dirty="0">
              <a:solidFill>
                <a:schemeClr val="tx1"/>
              </a:solidFill>
              <a:latin typeface="+mn-lt"/>
            </a:endParaRPr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38" grpId="0"/>
      <p:bldP spid="43" grpId="0"/>
      <p:bldP spid="44" grpId="0"/>
      <p:bldP spid="4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4.5|47.4|40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3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0.5|28.8|45.7|147.8|31.7|32.8|7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4|62|68.1"/>
</p:tagLst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21654</TotalTime>
  <Words>404</Words>
  <Application>Microsoft Office PowerPoint</Application>
  <PresentationFormat>A4 Paper (210x297 mm)</PresentationFormat>
  <Paragraphs>87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Symbol</vt:lpstr>
      <vt:lpstr>Times New Roman</vt:lpstr>
      <vt:lpstr>Wingdings</vt:lpstr>
      <vt:lpstr>Default Design</vt:lpstr>
      <vt:lpstr>PowerPoint Presentation</vt:lpstr>
      <vt:lpstr>SSSF: Case II: Heat exchangers: Q ≠ 0; W = 0</vt:lpstr>
      <vt:lpstr>SSSF: Case III: Fluid machines: W  0</vt:lpstr>
      <vt:lpstr>Non-Steady Flow: Filling a tank</vt:lpstr>
      <vt:lpstr>Summary</vt:lpstr>
    </vt:vector>
  </TitlesOfParts>
  <Company>MGE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Thermodynamics I :  364</dc:title>
  <dc:creator>nabil Sabry</dc:creator>
  <cp:lastModifiedBy>Mohamed Nabil Sabry</cp:lastModifiedBy>
  <cp:revision>865</cp:revision>
  <dcterms:created xsi:type="dcterms:W3CDTF">2002-03-24T06:41:14Z</dcterms:created>
  <dcterms:modified xsi:type="dcterms:W3CDTF">2024-09-30T07:12:12Z</dcterms:modified>
</cp:coreProperties>
</file>