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7" r:id="rId2"/>
    <p:sldId id="354" r:id="rId3"/>
    <p:sldId id="355" r:id="rId4"/>
    <p:sldId id="356" r:id="rId5"/>
    <p:sldId id="357" r:id="rId6"/>
    <p:sldId id="359" r:id="rId7"/>
    <p:sldId id="400" r:id="rId8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2" autoAdjust="0"/>
  </p:normalViewPr>
  <p:slideViewPr>
    <p:cSldViewPr>
      <p:cViewPr varScale="1">
        <p:scale>
          <a:sx n="83" d="100"/>
          <a:sy n="83" d="100"/>
        </p:scale>
        <p:origin x="312" y="7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7A3E609F-38A7-46FF-9812-3A3ED7EE8FE3}"/>
    <pc:docChg chg="modSld">
      <pc:chgData name="Mohamed Nabil Sabry" userId="63bbbcbf96592b02" providerId="LiveId" clId="{7A3E609F-38A7-46FF-9812-3A3ED7EE8FE3}" dt="2020-11-08T07:18:38.543" v="0"/>
      <pc:docMkLst>
        <pc:docMk/>
      </pc:docMkLst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0" sldId="317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0" sldId="317"/>
            <ac:picMk id="3" creationId="{86A7531E-1251-45C0-AE7E-6D3CD3E88EB1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3841736637" sldId="354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3841736637" sldId="354"/>
            <ac:picMk id="2" creationId="{5BC07CAF-2F05-49FD-AFB5-9EE057D92861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1848553999" sldId="355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1848553999" sldId="355"/>
            <ac:picMk id="2" creationId="{C95EADA6-E7D2-4D7E-A404-2A6BE53D7C5D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547695725" sldId="356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547695725" sldId="356"/>
            <ac:picMk id="3" creationId="{570DFE36-9009-42C6-AFBF-68EB41B799B3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2974915420" sldId="357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2974915420" sldId="357"/>
            <ac:picMk id="2" creationId="{7FAE48A3-BE69-4B4D-8457-02904EEABB27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2624023626" sldId="359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2624023626" sldId="359"/>
            <ac:picMk id="3" creationId="{7E90708E-0B9A-4463-9BB5-1EAD84B3AA1A}"/>
          </ac:picMkLst>
        </pc:picChg>
      </pc:sldChg>
      <pc:sldChg chg="delSp modTransition modAnim">
        <pc:chgData name="Mohamed Nabil Sabry" userId="63bbbcbf96592b02" providerId="LiveId" clId="{7A3E609F-38A7-46FF-9812-3A3ED7EE8FE3}" dt="2020-11-08T07:18:38.543" v="0"/>
        <pc:sldMkLst>
          <pc:docMk/>
          <pc:sldMk cId="1126675697" sldId="400"/>
        </pc:sldMkLst>
        <pc:picChg chg="del">
          <ac:chgData name="Mohamed Nabil Sabry" userId="63bbbcbf96592b02" providerId="LiveId" clId="{7A3E609F-38A7-46FF-9812-3A3ED7EE8FE3}" dt="2020-11-08T07:18:38.543" v="0"/>
          <ac:picMkLst>
            <pc:docMk/>
            <pc:sldMk cId="1126675697" sldId="400"/>
            <ac:picMk id="6" creationId="{737CD158-AFC6-403D-B0DE-3C8DE6AB20D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03B316-590F-42AC-9C3C-BAA92F1A2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6A4C796C-7134-4446-98EB-2BED44EB2D06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179D369-E81A-4C20-A714-42EEDECC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5765E3E-65E9-4AB3-9609-C7525510C964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/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8490DD7-77DC-4C43-8099-876C5C3C8F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6ABA613-501D-40C7-8F0A-9E3D1F34F73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FAED17A-E653-4F09-826C-7B17814578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C8215A5-EA24-4617-ACF7-99D105B3BA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2AAA2-96D2-4354-B6BB-C02ABCA552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2664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F3ECD-90BC-426C-91AA-6A6A1E1226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5012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388C8-D3E7-4AC5-A368-FED92F90ED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7264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2908C-50EC-4FCB-8155-3C72762DE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</a:t>
            </a:r>
            <a:r>
              <a:rPr lang="fr-FR" altLang="ar-SA" err="1"/>
              <a:t>Fluids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59581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17A97-092C-4209-82D4-74BE94B55C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463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77B7-1BD6-45C3-B808-96578413F5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7438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DA3A15-639F-4852-8795-6C39C6AF20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70946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560E6-D8FC-46C3-96F5-FBEBCC14D7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0059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174B777-0880-4359-B230-21E90B042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85175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7871-F6F8-4E6A-AB41-AFFAF0D260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3591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10F67-86F1-4A22-98D6-D3BE39A85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808288" cy="3079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01206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D9CC60-E1B0-484E-BFB5-23FE86E0A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37DED3-6193-4F54-ADB0-3BC1F17E73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4025DC5E-F560-4337-B750-DD0C84455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515100"/>
            <a:ext cx="144142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400" b="0" i="0" dirty="0">
                <a:solidFill>
                  <a:schemeClr val="tx1"/>
                </a:solidFill>
                <a:latin typeface="Times New Roman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EEB155AF-26AF-485A-99E9-50535746E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fld id="{0FD59246-A34B-4F97-AC49-BF15AD42DC0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lnSpc>
                  <a:spcPct val="100000"/>
                </a:lnSpc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0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FA54AB7-018C-4AF9-B8B1-02FCB6BB385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15292"/>
            <a:ext cx="5549900" cy="838200"/>
          </a:xfrm>
        </p:spPr>
        <p:txBody>
          <a:bodyPr/>
          <a:lstStyle/>
          <a:p>
            <a:r>
              <a:rPr lang="fr-FR" altLang="en-US" sz="5400" i="1" dirty="0"/>
              <a:t> </a:t>
            </a:r>
            <a:r>
              <a:rPr lang="fr-FR" altLang="en-US" sz="5400" i="1" dirty="0" err="1"/>
              <a:t>Thermodynamics</a:t>
            </a:r>
            <a:endParaRPr lang="en-US" altLang="en-US" sz="5400" i="1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CC7E712-B315-43D2-8D3F-8EC78B3C127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83547" y="1953492"/>
            <a:ext cx="8287526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Ch4 : Pure Substance &amp; </a:t>
            </a:r>
            <a:r>
              <a:rPr lang="en-US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Eqs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of state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6. Ideal Gas Mixtures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2979285-A91A-4C94-AC9A-76E339E27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498"/>
            <a:ext cx="4260783" cy="588366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en-US" dirty="0">
                <a:latin typeface="Arial" panose="020B0604020202020204" pitchFamily="34" charset="0"/>
              </a:rPr>
              <a:t>Ideal Gas Mixtures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90716A2-8FA5-416D-B3D4-78C5CD353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1539875"/>
            <a:ext cx="2093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Very Low Density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E537A0C7-384F-4F97-ABC8-5C8C6CD6B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1936750"/>
            <a:ext cx="392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Negligible Molecular Interactions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4BB9799A-A255-4504-925D-3F2AF2319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2286000"/>
            <a:ext cx="570989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Each component acts as an independent ideal gas</a:t>
            </a:r>
          </a:p>
        </p:txBody>
      </p:sp>
      <p:sp>
        <p:nvSpPr>
          <p:cNvPr id="28678" name="Freeform 6">
            <a:extLst>
              <a:ext uri="{FF2B5EF4-FFF2-40B4-BE49-F238E27FC236}">
                <a16:creationId xmlns:a16="http://schemas.microsoft.com/office/drawing/2014/main" id="{39C35BD1-71E1-408D-960F-EC9353B3771E}"/>
              </a:ext>
            </a:extLst>
          </p:cNvPr>
          <p:cNvSpPr>
            <a:spLocks/>
          </p:cNvSpPr>
          <p:nvPr/>
        </p:nvSpPr>
        <p:spPr bwMode="auto">
          <a:xfrm>
            <a:off x="1354138" y="1997075"/>
            <a:ext cx="382587" cy="230188"/>
          </a:xfrm>
          <a:custGeom>
            <a:avLst/>
            <a:gdLst>
              <a:gd name="T0" fmla="*/ 2147483647 w 241"/>
              <a:gd name="T1" fmla="*/ 0 h 145"/>
              <a:gd name="T2" fmla="*/ 2147483647 w 241"/>
              <a:gd name="T3" fmla="*/ 2147483647 h 145"/>
              <a:gd name="T4" fmla="*/ 0 w 241"/>
              <a:gd name="T5" fmla="*/ 2147483647 h 145"/>
              <a:gd name="T6" fmla="*/ 0 w 241"/>
              <a:gd name="T7" fmla="*/ 2147483647 h 145"/>
              <a:gd name="T8" fmla="*/ 2147483647 w 241"/>
              <a:gd name="T9" fmla="*/ 2147483647 h 145"/>
              <a:gd name="T10" fmla="*/ 2147483647 w 241"/>
              <a:gd name="T11" fmla="*/ 2147483647 h 145"/>
              <a:gd name="T12" fmla="*/ 2147483647 w 241"/>
              <a:gd name="T13" fmla="*/ 2147483647 h 145"/>
              <a:gd name="T14" fmla="*/ 2147483647 w 241"/>
              <a:gd name="T15" fmla="*/ 0 h 1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145"/>
              <a:gd name="T26" fmla="*/ 241 w 241"/>
              <a:gd name="T27" fmla="*/ 145 h 14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145">
                <a:moveTo>
                  <a:pt x="138" y="0"/>
                </a:moveTo>
                <a:lnTo>
                  <a:pt x="138" y="24"/>
                </a:lnTo>
                <a:lnTo>
                  <a:pt x="0" y="24"/>
                </a:lnTo>
                <a:lnTo>
                  <a:pt x="0" y="120"/>
                </a:lnTo>
                <a:lnTo>
                  <a:pt x="138" y="120"/>
                </a:lnTo>
                <a:lnTo>
                  <a:pt x="138" y="144"/>
                </a:lnTo>
                <a:lnTo>
                  <a:pt x="240" y="72"/>
                </a:lnTo>
                <a:lnTo>
                  <a:pt x="138" y="0"/>
                </a:lnTo>
              </a:path>
            </a:pathLst>
          </a:custGeom>
          <a:solidFill>
            <a:srgbClr val="DDDDDD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Freeform 7">
            <a:extLst>
              <a:ext uri="{FF2B5EF4-FFF2-40B4-BE49-F238E27FC236}">
                <a16:creationId xmlns:a16="http://schemas.microsoft.com/office/drawing/2014/main" id="{6CFA92CF-55F2-4230-8056-246FEED0DCCA}"/>
              </a:ext>
            </a:extLst>
          </p:cNvPr>
          <p:cNvSpPr>
            <a:spLocks/>
          </p:cNvSpPr>
          <p:nvPr/>
        </p:nvSpPr>
        <p:spPr bwMode="auto">
          <a:xfrm>
            <a:off x="1354138" y="2360613"/>
            <a:ext cx="382587" cy="230187"/>
          </a:xfrm>
          <a:custGeom>
            <a:avLst/>
            <a:gdLst>
              <a:gd name="T0" fmla="*/ 2147483647 w 241"/>
              <a:gd name="T1" fmla="*/ 0 h 145"/>
              <a:gd name="T2" fmla="*/ 2147483647 w 241"/>
              <a:gd name="T3" fmla="*/ 2147483647 h 145"/>
              <a:gd name="T4" fmla="*/ 0 w 241"/>
              <a:gd name="T5" fmla="*/ 2147483647 h 145"/>
              <a:gd name="T6" fmla="*/ 0 w 241"/>
              <a:gd name="T7" fmla="*/ 2147483647 h 145"/>
              <a:gd name="T8" fmla="*/ 2147483647 w 241"/>
              <a:gd name="T9" fmla="*/ 2147483647 h 145"/>
              <a:gd name="T10" fmla="*/ 2147483647 w 241"/>
              <a:gd name="T11" fmla="*/ 2147483647 h 145"/>
              <a:gd name="T12" fmla="*/ 2147483647 w 241"/>
              <a:gd name="T13" fmla="*/ 2147483647 h 145"/>
              <a:gd name="T14" fmla="*/ 2147483647 w 241"/>
              <a:gd name="T15" fmla="*/ 0 h 1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145"/>
              <a:gd name="T26" fmla="*/ 241 w 241"/>
              <a:gd name="T27" fmla="*/ 145 h 14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145">
                <a:moveTo>
                  <a:pt x="138" y="0"/>
                </a:moveTo>
                <a:lnTo>
                  <a:pt x="138" y="24"/>
                </a:lnTo>
                <a:lnTo>
                  <a:pt x="0" y="24"/>
                </a:lnTo>
                <a:lnTo>
                  <a:pt x="0" y="120"/>
                </a:lnTo>
                <a:lnTo>
                  <a:pt x="138" y="120"/>
                </a:lnTo>
                <a:lnTo>
                  <a:pt x="138" y="144"/>
                </a:lnTo>
                <a:lnTo>
                  <a:pt x="240" y="72"/>
                </a:lnTo>
                <a:lnTo>
                  <a:pt x="138" y="0"/>
                </a:lnTo>
              </a:path>
            </a:pathLst>
          </a:custGeom>
          <a:solidFill>
            <a:srgbClr val="DDDDDD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800B9EAB-690B-4A92-AAC1-62A5D148F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191000"/>
            <a:ext cx="1323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total mass</a:t>
            </a:r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D4D17118-515F-4E54-B4EA-F0E31CA0C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3738563"/>
            <a:ext cx="1360488" cy="366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m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11E2B6F0-7B0D-4D32-8A80-C777EA13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5799138"/>
            <a:ext cx="2593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total number of moles</a:t>
            </a:r>
          </a:p>
        </p:txBody>
      </p:sp>
      <p:sp>
        <p:nvSpPr>
          <p:cNvPr id="28683" name="Rectangle 12">
            <a:extLst>
              <a:ext uri="{FF2B5EF4-FFF2-40B4-BE49-F238E27FC236}">
                <a16:creationId xmlns:a16="http://schemas.microsoft.com/office/drawing/2014/main" id="{A134FFB0-5AA0-4D2D-95F0-31A030A0B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219200"/>
            <a:ext cx="1427163" cy="36671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Hypothesis</a:t>
            </a:r>
          </a:p>
        </p:txBody>
      </p:sp>
      <p:sp>
        <p:nvSpPr>
          <p:cNvPr id="28684" name="Rectangle 13">
            <a:extLst>
              <a:ext uri="{FF2B5EF4-FFF2-40B4-BE49-F238E27FC236}">
                <a16:creationId xmlns:a16="http://schemas.microsoft.com/office/drawing/2014/main" id="{A4ED9DA3-D9D0-4699-A638-81BB9AB84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17863"/>
            <a:ext cx="1374775" cy="36671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Definitions</a:t>
            </a:r>
          </a:p>
        </p:txBody>
      </p:sp>
      <p:sp>
        <p:nvSpPr>
          <p:cNvPr id="28685" name="Rectangle 14">
            <a:extLst>
              <a:ext uri="{FF2B5EF4-FFF2-40B4-BE49-F238E27FC236}">
                <a16:creationId xmlns:a16="http://schemas.microsoft.com/office/drawing/2014/main" id="{9B9218E0-0AB2-4A5D-90E9-FBF9A6A72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425" y="3276600"/>
            <a:ext cx="2478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mass of componant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en-US" i="0">
              <a:solidFill>
                <a:schemeClr val="tx1"/>
              </a:solidFill>
            </a:endParaRPr>
          </a:p>
        </p:txBody>
      </p:sp>
      <p:sp>
        <p:nvSpPr>
          <p:cNvPr id="28686" name="Rectangle 15">
            <a:extLst>
              <a:ext uri="{FF2B5EF4-FFF2-40B4-BE49-F238E27FC236}">
                <a16:creationId xmlns:a16="http://schemas.microsoft.com/office/drawing/2014/main" id="{16EFC486-6B81-4745-A936-B8ABE5E4C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733800"/>
            <a:ext cx="1735138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Mass Fraction</a:t>
            </a:r>
          </a:p>
        </p:txBody>
      </p:sp>
      <p:sp>
        <p:nvSpPr>
          <p:cNvPr id="28687" name="Rectangle 17">
            <a:extLst>
              <a:ext uri="{FF2B5EF4-FFF2-40B4-BE49-F238E27FC236}">
                <a16:creationId xmlns:a16="http://schemas.microsoft.com/office/drawing/2014/main" id="{E86190E1-EEB0-44D8-AF05-EDD90F2E1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733800"/>
            <a:ext cx="1235075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28688" name="Rectangle 18">
            <a:extLst>
              <a:ext uri="{FF2B5EF4-FFF2-40B4-BE49-F238E27FC236}">
                <a16:creationId xmlns:a16="http://schemas.microsoft.com/office/drawing/2014/main" id="{4643BDD1-9967-4E7A-8423-3011F9DD4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438" y="3733800"/>
            <a:ext cx="941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endParaRPr lang="en-US" altLang="en-US" baseline="-16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9" name="Line 19">
            <a:extLst>
              <a:ext uri="{FF2B5EF4-FFF2-40B4-BE49-F238E27FC236}">
                <a16:creationId xmlns:a16="http://schemas.microsoft.com/office/drawing/2014/main" id="{EA1B0FD6-8F58-4BE8-9499-C55A1C66C9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3581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8690" name="Line 20">
            <a:extLst>
              <a:ext uri="{FF2B5EF4-FFF2-40B4-BE49-F238E27FC236}">
                <a16:creationId xmlns:a16="http://schemas.microsoft.com/office/drawing/2014/main" id="{3109EB3B-E66C-48CE-8867-886EF13B07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40386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8691" name="Rectangle 21">
            <a:extLst>
              <a:ext uri="{FF2B5EF4-FFF2-40B4-BE49-F238E27FC236}">
                <a16:creationId xmlns:a16="http://schemas.microsoft.com/office/drawing/2014/main" id="{741AEB77-D554-41ED-A360-55889924E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5338763"/>
            <a:ext cx="1233488" cy="366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n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8692" name="Rectangle 22">
            <a:extLst>
              <a:ext uri="{FF2B5EF4-FFF2-40B4-BE49-F238E27FC236}">
                <a16:creationId xmlns:a16="http://schemas.microsoft.com/office/drawing/2014/main" id="{85DAD75C-1F8C-4013-B486-609715A4D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425" y="4876800"/>
            <a:ext cx="3748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number of moles of componant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en-US" i="0">
              <a:solidFill>
                <a:schemeClr val="tx1"/>
              </a:solidFill>
            </a:endParaRPr>
          </a:p>
        </p:txBody>
      </p:sp>
      <p:sp>
        <p:nvSpPr>
          <p:cNvPr id="28693" name="Rectangle 23">
            <a:extLst>
              <a:ext uri="{FF2B5EF4-FFF2-40B4-BE49-F238E27FC236}">
                <a16:creationId xmlns:a16="http://schemas.microsoft.com/office/drawing/2014/main" id="{31DAAFB9-6309-402C-899E-B2E64AEA7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334000"/>
            <a:ext cx="1773238" cy="366713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Molal Fraction</a:t>
            </a:r>
          </a:p>
        </p:txBody>
      </p:sp>
      <p:sp>
        <p:nvSpPr>
          <p:cNvPr id="28694" name="Rectangle 24">
            <a:extLst>
              <a:ext uri="{FF2B5EF4-FFF2-40B4-BE49-F238E27FC236}">
                <a16:creationId xmlns:a16="http://schemas.microsoft.com/office/drawing/2014/main" id="{08B63432-6A9C-4203-8278-A974FB5F6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5334000"/>
            <a:ext cx="110172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sz="240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28695" name="Rectangle 25">
            <a:extLst>
              <a:ext uri="{FF2B5EF4-FFF2-40B4-BE49-F238E27FC236}">
                <a16:creationId xmlns:a16="http://schemas.microsoft.com/office/drawing/2014/main" id="{8EC9CC4A-AFBE-45FF-A61B-9B5575E7E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9438" y="5334000"/>
            <a:ext cx="941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en-US" altLang="en-US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  <a:endParaRPr lang="en-US" altLang="en-US" baseline="-16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96" name="Line 26">
            <a:extLst>
              <a:ext uri="{FF2B5EF4-FFF2-40B4-BE49-F238E27FC236}">
                <a16:creationId xmlns:a16="http://schemas.microsoft.com/office/drawing/2014/main" id="{C1891CB7-0999-4C45-8714-A442C5E4B1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51816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8697" name="Line 27">
            <a:extLst>
              <a:ext uri="{FF2B5EF4-FFF2-40B4-BE49-F238E27FC236}">
                <a16:creationId xmlns:a16="http://schemas.microsoft.com/office/drawing/2014/main" id="{2BBD3A1F-7E9C-4D91-A627-80A2498D570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7200" y="5638800"/>
            <a:ext cx="228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3663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A60C671-D5D5-491D-ABED-9BC14BF49A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5389563" cy="588963"/>
          </a:xfrm>
          <a:noFill/>
        </p:spPr>
        <p:txBody>
          <a:bodyPr/>
          <a:lstStyle/>
          <a:p>
            <a:pPr algn="l"/>
            <a:r>
              <a:rPr lang="en-US" altLang="en-US">
                <a:latin typeface="Arial" panose="020B0604020202020204" pitchFamily="34" charset="0"/>
              </a:rPr>
              <a:t>Mixture Molecular Mass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070FAEA-91E2-4C60-9252-5E1458E12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725" y="17891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05F0C73F-6638-4D8C-AF01-C1F5C3BF3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788" y="4044950"/>
            <a:ext cx="5748337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BBB0875A-5F6B-4D10-98D7-5C549E381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4863" y="4578350"/>
            <a:ext cx="1587500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F32D0006-4B85-4853-8D07-92C10FBF3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988" y="1982788"/>
            <a:ext cx="4624387" cy="3667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n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n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en-US" altLang="en-US" b="0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F57FA960-4156-4011-BDB6-01F314FE5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1373188"/>
            <a:ext cx="5645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One can define an « equivalent » molecular mass:</a:t>
            </a:r>
          </a:p>
        </p:txBody>
      </p:sp>
      <p:sp>
        <p:nvSpPr>
          <p:cNvPr id="29704" name="Rectangle 8">
            <a:extLst>
              <a:ext uri="{FF2B5EF4-FFF2-40B4-BE49-F238E27FC236}">
                <a16:creationId xmlns:a16="http://schemas.microsoft.com/office/drawing/2014/main" id="{1D514DCB-A3FB-4239-9459-734F340F5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3521075"/>
            <a:ext cx="2222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Conversion Rules:</a:t>
            </a:r>
          </a:p>
        </p:txBody>
      </p:sp>
      <p:sp>
        <p:nvSpPr>
          <p:cNvPr id="29705" name="Rectangle 9">
            <a:extLst>
              <a:ext uri="{FF2B5EF4-FFF2-40B4-BE49-F238E27FC236}">
                <a16:creationId xmlns:a16="http://schemas.microsoft.com/office/drawing/2014/main" id="{50E78D73-5BC8-46C7-9D96-A7BF8F17A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988" y="2898775"/>
            <a:ext cx="5645150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n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9706" name="Rectangle 10">
            <a:extLst>
              <a:ext uri="{FF2B5EF4-FFF2-40B4-BE49-F238E27FC236}">
                <a16:creationId xmlns:a16="http://schemas.microsoft.com/office/drawing/2014/main" id="{373108BE-BA87-487E-85B4-8826971D8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2455863"/>
            <a:ext cx="760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Also:</a:t>
            </a:r>
          </a:p>
        </p:txBody>
      </p:sp>
    </p:spTree>
    <p:extLst>
      <p:ext uri="{BB962C8B-B14F-4D97-AF65-F5344CB8AC3E}">
        <p14:creationId xmlns:p14="http://schemas.microsoft.com/office/powerpoint/2010/main" val="184855399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B747502-B336-4D68-B287-4EB1263B5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457200"/>
            <a:ext cx="3465513" cy="588963"/>
          </a:xfrm>
          <a:noFill/>
        </p:spPr>
        <p:txBody>
          <a:bodyPr/>
          <a:lstStyle/>
          <a:p>
            <a:pPr algn="l"/>
            <a:r>
              <a:rPr lang="en-US" altLang="en-US">
                <a:latin typeface="Arial" panose="020B0604020202020204" pitchFamily="34" charset="0"/>
              </a:rPr>
              <a:t>Amagat Model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33DE41DF-10EC-455E-A02B-A93D5BF22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1222375"/>
            <a:ext cx="6119812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Every </a:t>
            </a:r>
            <a:r>
              <a:rPr lang="en-US" altLang="en-US" i="0" dirty="0" err="1">
                <a:solidFill>
                  <a:schemeClr val="tx1"/>
                </a:solidFill>
              </a:rPr>
              <a:t>componant</a:t>
            </a:r>
            <a:r>
              <a:rPr lang="en-US" altLang="en-US" i="0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i="0" dirty="0">
                <a:solidFill>
                  <a:schemeClr val="tx1"/>
                </a:solidFill>
              </a:rPr>
              <a:t>  behaves as a separate perfect gas</a:t>
            </a: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Having the following state properties:</a:t>
            </a: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-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T=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b="0" i="0" baseline="-250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-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i="0" dirty="0">
                <a:solidFill>
                  <a:schemeClr val="tx1"/>
                </a:solidFill>
              </a:rPr>
              <a:t> </a:t>
            </a:r>
            <a:r>
              <a:rPr lang="en-US" altLang="en-US" i="0" dirty="0">
                <a:solidFill>
                  <a:schemeClr val="tx1"/>
                </a:solidFill>
              </a:rPr>
              <a:t> is the ‘partial volume’ :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53F100AA-DD3E-4B76-8B07-A19B0335B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581400"/>
            <a:ext cx="609600" cy="9144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Gaz</a:t>
            </a:r>
          </a:p>
          <a:p>
            <a:pPr algn="ctr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E01E360D-43C9-4118-9CED-74801922D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1400"/>
            <a:ext cx="762000" cy="914400"/>
          </a:xfrm>
          <a:prstGeom prst="rect">
            <a:avLst/>
          </a:prstGeom>
          <a:solidFill>
            <a:srgbClr val="80808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C1610127-C648-4DE9-A88F-37D13C92C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581400"/>
            <a:ext cx="1219200" cy="914400"/>
          </a:xfrm>
          <a:prstGeom prst="rect">
            <a:avLst/>
          </a:prstGeom>
          <a:solidFill>
            <a:srgbClr val="4D4D4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DF2AF0EF-91AB-4BE3-B545-935F63839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88" y="3735388"/>
            <a:ext cx="6064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Gaz</a:t>
            </a:r>
          </a:p>
          <a:p>
            <a:pPr algn="ctr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0728" name="Rectangle 8">
            <a:extLst>
              <a:ext uri="{FF2B5EF4-FFF2-40B4-BE49-F238E27FC236}">
                <a16:creationId xmlns:a16="http://schemas.microsoft.com/office/drawing/2014/main" id="{127041CD-A432-44B5-9951-23703C054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3735388"/>
            <a:ext cx="60642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Gaz</a:t>
            </a:r>
          </a:p>
          <a:p>
            <a:pPr algn="ctr"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0729" name="Rectangle 9">
            <a:extLst>
              <a:ext uri="{FF2B5EF4-FFF2-40B4-BE49-F238E27FC236}">
                <a16:creationId xmlns:a16="http://schemas.microsoft.com/office/drawing/2014/main" id="{64892959-551B-422C-B7CC-95A37DCB3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4132263"/>
            <a:ext cx="117872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</a:p>
        </p:txBody>
      </p:sp>
      <p:sp>
        <p:nvSpPr>
          <p:cNvPr id="30730" name="Rectangle 10">
            <a:extLst>
              <a:ext uri="{FF2B5EF4-FFF2-40B4-BE49-F238E27FC236}">
                <a16:creationId xmlns:a16="http://schemas.microsoft.com/office/drawing/2014/main" id="{04E130C2-B4C2-4DB4-808F-985AA0FBA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075" y="2561432"/>
            <a:ext cx="2085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V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T      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731" name="Rectangle 11">
            <a:extLst>
              <a:ext uri="{FF2B5EF4-FFF2-40B4-BE49-F238E27FC236}">
                <a16:creationId xmlns:a16="http://schemas.microsoft.com/office/drawing/2014/main" id="{17BA9AD1-FF08-4CC8-B32F-A41B57093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1525" y="2913063"/>
            <a:ext cx="34401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Summing for all componants:</a:t>
            </a:r>
          </a:p>
        </p:txBody>
      </p:sp>
      <p:sp>
        <p:nvSpPr>
          <p:cNvPr id="30732" name="Rectangle 12">
            <a:extLst>
              <a:ext uri="{FF2B5EF4-FFF2-40B4-BE49-F238E27FC236}">
                <a16:creationId xmlns:a16="http://schemas.microsoft.com/office/drawing/2014/main" id="{26622AAC-547B-4CB1-B31A-4B2658610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075" y="3244057"/>
            <a:ext cx="2162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T   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0733" name="Rectangle 13">
            <a:extLst>
              <a:ext uri="{FF2B5EF4-FFF2-40B4-BE49-F238E27FC236}">
                <a16:creationId xmlns:a16="http://schemas.microsoft.com/office/drawing/2014/main" id="{49977DE1-2AEE-4442-9658-D6812A477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695700"/>
            <a:ext cx="344325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Comparing with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PV=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gives</a:t>
            </a:r>
          </a:p>
        </p:txBody>
      </p:sp>
      <p:sp>
        <p:nvSpPr>
          <p:cNvPr id="30734" name="Rectangle 14">
            <a:extLst>
              <a:ext uri="{FF2B5EF4-FFF2-40B4-BE49-F238E27FC236}">
                <a16:creationId xmlns:a16="http://schemas.microsoft.com/office/drawing/2014/main" id="{0440695B-C580-48D6-B924-3C5CD87D5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5025" y="4686300"/>
            <a:ext cx="311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Dividing equation 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i="0">
                <a:solidFill>
                  <a:schemeClr val="tx1"/>
                </a:solidFill>
              </a:rPr>
              <a:t> by 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35" name="Rectangle 15">
            <a:extLst>
              <a:ext uri="{FF2B5EF4-FFF2-40B4-BE49-F238E27FC236}">
                <a16:creationId xmlns:a16="http://schemas.microsoft.com/office/drawing/2014/main" id="{CDF68BD0-F305-41BA-BD8D-1C89E8CBA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5046663"/>
            <a:ext cx="1935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V =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y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0736" name="Line 16">
            <a:extLst>
              <a:ext uri="{FF2B5EF4-FFF2-40B4-BE49-F238E27FC236}">
                <a16:creationId xmlns:a16="http://schemas.microsoft.com/office/drawing/2014/main" id="{38231F69-FCA2-48CE-B14E-99F253C1C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5750" y="2590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0737" name="Line 17">
            <a:extLst>
              <a:ext uri="{FF2B5EF4-FFF2-40B4-BE49-F238E27FC236}">
                <a16:creationId xmlns:a16="http://schemas.microsoft.com/office/drawing/2014/main" id="{0DED065B-9E82-4480-91B3-D5A7E18D12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276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8" name="Line 16">
            <a:extLst>
              <a:ext uri="{FF2B5EF4-FFF2-40B4-BE49-F238E27FC236}">
                <a16:creationId xmlns:a16="http://schemas.microsoft.com/office/drawing/2014/main" id="{3E196E29-3B1E-4070-92B7-45171754C66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733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9572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reeform 2">
            <a:extLst>
              <a:ext uri="{FF2B5EF4-FFF2-40B4-BE49-F238E27FC236}">
                <a16:creationId xmlns:a16="http://schemas.microsoft.com/office/drawing/2014/main" id="{55076725-543E-4E4A-B894-D07DC1D3D76A}"/>
              </a:ext>
            </a:extLst>
          </p:cNvPr>
          <p:cNvSpPr>
            <a:spLocks/>
          </p:cNvSpPr>
          <p:nvPr/>
        </p:nvSpPr>
        <p:spPr bwMode="auto">
          <a:xfrm>
            <a:off x="4697413" y="4343400"/>
            <a:ext cx="153987" cy="763588"/>
          </a:xfrm>
          <a:custGeom>
            <a:avLst/>
            <a:gdLst>
              <a:gd name="T0" fmla="*/ 2147483647 w 97"/>
              <a:gd name="T1" fmla="*/ 0 h 481"/>
              <a:gd name="T2" fmla="*/ 2147483647 w 97"/>
              <a:gd name="T3" fmla="*/ 2147483647 h 481"/>
              <a:gd name="T4" fmla="*/ 2147483647 w 97"/>
              <a:gd name="T5" fmla="*/ 2147483647 h 481"/>
              <a:gd name="T6" fmla="*/ 2147483647 w 97"/>
              <a:gd name="T7" fmla="*/ 2147483647 h 481"/>
              <a:gd name="T8" fmla="*/ 2147483647 w 97"/>
              <a:gd name="T9" fmla="*/ 2147483647 h 481"/>
              <a:gd name="T10" fmla="*/ 2147483647 w 97"/>
              <a:gd name="T11" fmla="*/ 2147483647 h 481"/>
              <a:gd name="T12" fmla="*/ 0 w 97"/>
              <a:gd name="T13" fmla="*/ 2147483647 h 481"/>
              <a:gd name="T14" fmla="*/ 2147483647 w 97"/>
              <a:gd name="T15" fmla="*/ 2147483647 h 481"/>
              <a:gd name="T16" fmla="*/ 2147483647 w 97"/>
              <a:gd name="T17" fmla="*/ 2147483647 h 481"/>
              <a:gd name="T18" fmla="*/ 0 w 97"/>
              <a:gd name="T19" fmla="*/ 2147483647 h 481"/>
              <a:gd name="T20" fmla="*/ 2147483647 w 97"/>
              <a:gd name="T21" fmla="*/ 0 h 48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7"/>
              <a:gd name="T34" fmla="*/ 0 h 481"/>
              <a:gd name="T35" fmla="*/ 97 w 97"/>
              <a:gd name="T36" fmla="*/ 481 h 48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7" h="481">
                <a:moveTo>
                  <a:pt x="48" y="0"/>
                </a:moveTo>
                <a:lnTo>
                  <a:pt x="96" y="96"/>
                </a:lnTo>
                <a:lnTo>
                  <a:pt x="72" y="96"/>
                </a:lnTo>
                <a:lnTo>
                  <a:pt x="72" y="384"/>
                </a:lnTo>
                <a:lnTo>
                  <a:pt x="96" y="384"/>
                </a:lnTo>
                <a:lnTo>
                  <a:pt x="48" y="480"/>
                </a:lnTo>
                <a:lnTo>
                  <a:pt x="0" y="384"/>
                </a:lnTo>
                <a:lnTo>
                  <a:pt x="24" y="384"/>
                </a:lnTo>
                <a:lnTo>
                  <a:pt x="24" y="96"/>
                </a:lnTo>
                <a:lnTo>
                  <a:pt x="0" y="96"/>
                </a:lnTo>
                <a:lnTo>
                  <a:pt x="48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7" name="Freeform 3">
            <a:extLst>
              <a:ext uri="{FF2B5EF4-FFF2-40B4-BE49-F238E27FC236}">
                <a16:creationId xmlns:a16="http://schemas.microsoft.com/office/drawing/2014/main" id="{D0758C14-1A83-49AA-AA8D-96B21DD4D1D0}"/>
              </a:ext>
            </a:extLst>
          </p:cNvPr>
          <p:cNvSpPr>
            <a:spLocks/>
          </p:cNvSpPr>
          <p:nvPr/>
        </p:nvSpPr>
        <p:spPr bwMode="auto">
          <a:xfrm>
            <a:off x="3268663" y="4343400"/>
            <a:ext cx="153987" cy="763588"/>
          </a:xfrm>
          <a:custGeom>
            <a:avLst/>
            <a:gdLst>
              <a:gd name="T0" fmla="*/ 2147483647 w 97"/>
              <a:gd name="T1" fmla="*/ 0 h 481"/>
              <a:gd name="T2" fmla="*/ 2147483647 w 97"/>
              <a:gd name="T3" fmla="*/ 2147483647 h 481"/>
              <a:gd name="T4" fmla="*/ 2147483647 w 97"/>
              <a:gd name="T5" fmla="*/ 2147483647 h 481"/>
              <a:gd name="T6" fmla="*/ 2147483647 w 97"/>
              <a:gd name="T7" fmla="*/ 2147483647 h 481"/>
              <a:gd name="T8" fmla="*/ 2147483647 w 97"/>
              <a:gd name="T9" fmla="*/ 2147483647 h 481"/>
              <a:gd name="T10" fmla="*/ 2147483647 w 97"/>
              <a:gd name="T11" fmla="*/ 2147483647 h 481"/>
              <a:gd name="T12" fmla="*/ 0 w 97"/>
              <a:gd name="T13" fmla="*/ 2147483647 h 481"/>
              <a:gd name="T14" fmla="*/ 2147483647 w 97"/>
              <a:gd name="T15" fmla="*/ 2147483647 h 481"/>
              <a:gd name="T16" fmla="*/ 2147483647 w 97"/>
              <a:gd name="T17" fmla="*/ 2147483647 h 481"/>
              <a:gd name="T18" fmla="*/ 0 w 97"/>
              <a:gd name="T19" fmla="*/ 2147483647 h 481"/>
              <a:gd name="T20" fmla="*/ 2147483647 w 97"/>
              <a:gd name="T21" fmla="*/ 0 h 48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7"/>
              <a:gd name="T34" fmla="*/ 0 h 481"/>
              <a:gd name="T35" fmla="*/ 97 w 97"/>
              <a:gd name="T36" fmla="*/ 481 h 48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7" h="481">
                <a:moveTo>
                  <a:pt x="48" y="0"/>
                </a:moveTo>
                <a:lnTo>
                  <a:pt x="96" y="96"/>
                </a:lnTo>
                <a:lnTo>
                  <a:pt x="72" y="96"/>
                </a:lnTo>
                <a:lnTo>
                  <a:pt x="72" y="384"/>
                </a:lnTo>
                <a:lnTo>
                  <a:pt x="96" y="384"/>
                </a:lnTo>
                <a:lnTo>
                  <a:pt x="48" y="480"/>
                </a:lnTo>
                <a:lnTo>
                  <a:pt x="0" y="384"/>
                </a:lnTo>
                <a:lnTo>
                  <a:pt x="24" y="384"/>
                </a:lnTo>
                <a:lnTo>
                  <a:pt x="24" y="96"/>
                </a:lnTo>
                <a:lnTo>
                  <a:pt x="0" y="96"/>
                </a:lnTo>
                <a:lnTo>
                  <a:pt x="48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Freeform 4">
            <a:extLst>
              <a:ext uri="{FF2B5EF4-FFF2-40B4-BE49-F238E27FC236}">
                <a16:creationId xmlns:a16="http://schemas.microsoft.com/office/drawing/2014/main" id="{0FD91F27-06F9-4985-B0FF-16B77978180D}"/>
              </a:ext>
            </a:extLst>
          </p:cNvPr>
          <p:cNvSpPr>
            <a:spLocks/>
          </p:cNvSpPr>
          <p:nvPr/>
        </p:nvSpPr>
        <p:spPr bwMode="auto">
          <a:xfrm>
            <a:off x="2125663" y="4343400"/>
            <a:ext cx="153987" cy="763588"/>
          </a:xfrm>
          <a:custGeom>
            <a:avLst/>
            <a:gdLst>
              <a:gd name="T0" fmla="*/ 2147483647 w 97"/>
              <a:gd name="T1" fmla="*/ 0 h 481"/>
              <a:gd name="T2" fmla="*/ 2147483647 w 97"/>
              <a:gd name="T3" fmla="*/ 2147483647 h 481"/>
              <a:gd name="T4" fmla="*/ 2147483647 w 97"/>
              <a:gd name="T5" fmla="*/ 2147483647 h 481"/>
              <a:gd name="T6" fmla="*/ 2147483647 w 97"/>
              <a:gd name="T7" fmla="*/ 2147483647 h 481"/>
              <a:gd name="T8" fmla="*/ 2147483647 w 97"/>
              <a:gd name="T9" fmla="*/ 2147483647 h 481"/>
              <a:gd name="T10" fmla="*/ 2147483647 w 97"/>
              <a:gd name="T11" fmla="*/ 2147483647 h 481"/>
              <a:gd name="T12" fmla="*/ 0 w 97"/>
              <a:gd name="T13" fmla="*/ 2147483647 h 481"/>
              <a:gd name="T14" fmla="*/ 2147483647 w 97"/>
              <a:gd name="T15" fmla="*/ 2147483647 h 481"/>
              <a:gd name="T16" fmla="*/ 2147483647 w 97"/>
              <a:gd name="T17" fmla="*/ 2147483647 h 481"/>
              <a:gd name="T18" fmla="*/ 0 w 97"/>
              <a:gd name="T19" fmla="*/ 2147483647 h 481"/>
              <a:gd name="T20" fmla="*/ 2147483647 w 97"/>
              <a:gd name="T21" fmla="*/ 0 h 48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7"/>
              <a:gd name="T34" fmla="*/ 0 h 481"/>
              <a:gd name="T35" fmla="*/ 97 w 97"/>
              <a:gd name="T36" fmla="*/ 481 h 48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7" h="481">
                <a:moveTo>
                  <a:pt x="48" y="0"/>
                </a:moveTo>
                <a:lnTo>
                  <a:pt x="96" y="96"/>
                </a:lnTo>
                <a:lnTo>
                  <a:pt x="72" y="96"/>
                </a:lnTo>
                <a:lnTo>
                  <a:pt x="72" y="384"/>
                </a:lnTo>
                <a:lnTo>
                  <a:pt x="96" y="384"/>
                </a:lnTo>
                <a:lnTo>
                  <a:pt x="48" y="480"/>
                </a:lnTo>
                <a:lnTo>
                  <a:pt x="0" y="384"/>
                </a:lnTo>
                <a:lnTo>
                  <a:pt x="24" y="384"/>
                </a:lnTo>
                <a:lnTo>
                  <a:pt x="24" y="96"/>
                </a:lnTo>
                <a:lnTo>
                  <a:pt x="0" y="96"/>
                </a:lnTo>
                <a:lnTo>
                  <a:pt x="48" y="0"/>
                </a:lnTo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951371C-C5E5-4CCA-A1E4-D80DFC1E6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5625" y="533400"/>
            <a:ext cx="3081338" cy="588963"/>
          </a:xfrm>
          <a:noFill/>
        </p:spPr>
        <p:txBody>
          <a:bodyPr/>
          <a:lstStyle/>
          <a:p>
            <a:pPr algn="l"/>
            <a:r>
              <a:rPr lang="en-US" altLang="en-US">
                <a:latin typeface="Arial" panose="020B0604020202020204" pitchFamily="34" charset="0"/>
              </a:rPr>
              <a:t>Dalton Model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EF233E96-EA78-406E-9E9F-9AB8090B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588" y="1296988"/>
            <a:ext cx="6248400" cy="175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Every </a:t>
            </a:r>
            <a:r>
              <a:rPr lang="en-US" altLang="en-US" i="0" dirty="0" err="1">
                <a:solidFill>
                  <a:schemeClr val="tx1"/>
                </a:solidFill>
              </a:rPr>
              <a:t>componant</a:t>
            </a:r>
            <a:r>
              <a:rPr lang="en-US" altLang="en-US" i="0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i="0" dirty="0">
                <a:solidFill>
                  <a:schemeClr val="tx1"/>
                </a:solidFill>
              </a:rPr>
              <a:t> behaves as a separate perfect gas </a:t>
            </a: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Having the following state properties:</a:t>
            </a: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-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V=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T=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 baseline="-2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b="0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-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i="0" dirty="0">
                <a:solidFill>
                  <a:schemeClr val="tx1"/>
                </a:solidFill>
              </a:rPr>
              <a:t>is the ‘partial pressure’ :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16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AAF4D91F-0FC7-45BC-B2B8-0F79EC9A2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3912394"/>
            <a:ext cx="11969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P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</a:p>
        </p:txBody>
      </p:sp>
      <p:sp>
        <p:nvSpPr>
          <p:cNvPr id="31752" name="Rectangle 8">
            <a:extLst>
              <a:ext uri="{FF2B5EF4-FFF2-40B4-BE49-F238E27FC236}">
                <a16:creationId xmlns:a16="http://schemas.microsoft.com/office/drawing/2014/main" id="{225E2376-A212-45F6-AB77-583826123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788" y="2312194"/>
            <a:ext cx="2101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=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T      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753" name="Rectangle 9">
            <a:extLst>
              <a:ext uri="{FF2B5EF4-FFF2-40B4-BE49-F238E27FC236}">
                <a16:creationId xmlns:a16="http://schemas.microsoft.com/office/drawing/2014/main" id="{1EE06B98-3DFF-4F33-B828-484CBE3D9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713" y="2684463"/>
            <a:ext cx="3427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Summing for all components </a:t>
            </a:r>
          </a:p>
        </p:txBody>
      </p:sp>
      <p:sp>
        <p:nvSpPr>
          <p:cNvPr id="31754" name="Rectangle 10">
            <a:extLst>
              <a:ext uri="{FF2B5EF4-FFF2-40B4-BE49-F238E27FC236}">
                <a16:creationId xmlns:a16="http://schemas.microsoft.com/office/drawing/2014/main" id="{6F75BC69-23BE-4EBF-ACE8-A3208EFD4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788" y="2994819"/>
            <a:ext cx="2179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i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=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 T    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altLang="en-US" b="0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5" name="Rectangle 13">
            <a:extLst>
              <a:ext uri="{FF2B5EF4-FFF2-40B4-BE49-F238E27FC236}">
                <a16:creationId xmlns:a16="http://schemas.microsoft.com/office/drawing/2014/main" id="{D6403F83-E937-4525-9654-A1E1D5AA4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4591050"/>
            <a:ext cx="18875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P =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n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y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1756" name="Rectangle 14">
            <a:extLst>
              <a:ext uri="{FF2B5EF4-FFF2-40B4-BE49-F238E27FC236}">
                <a16:creationId xmlns:a16="http://schemas.microsoft.com/office/drawing/2014/main" id="{49A28A3A-B40A-4120-BFEC-910F2FC93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63" y="4191000"/>
            <a:ext cx="4275137" cy="1905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57" name="AutoShape 15">
            <a:extLst>
              <a:ext uri="{FF2B5EF4-FFF2-40B4-BE49-F238E27FC236}">
                <a16:creationId xmlns:a16="http://schemas.microsoft.com/office/drawing/2014/main" id="{61BB5821-AB57-469D-92DB-24A0AE6E5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63" y="4572000"/>
            <a:ext cx="304800" cy="304800"/>
          </a:xfrm>
          <a:prstGeom prst="cube">
            <a:avLst>
              <a:gd name="adj" fmla="val 24991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31758" name="Picture 16">
            <a:extLst>
              <a:ext uri="{FF2B5EF4-FFF2-40B4-BE49-F238E27FC236}">
                <a16:creationId xmlns:a16="http://schemas.microsoft.com/office/drawing/2014/main" id="{05659367-CEAF-426F-85C5-15066EF9E1F8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738" y="4486275"/>
            <a:ext cx="4953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9" name="Freeform 17">
            <a:extLst>
              <a:ext uri="{FF2B5EF4-FFF2-40B4-BE49-F238E27FC236}">
                <a16:creationId xmlns:a16="http://schemas.microsoft.com/office/drawing/2014/main" id="{5B33B121-6176-4D7E-83E3-089A04B46468}"/>
              </a:ext>
            </a:extLst>
          </p:cNvPr>
          <p:cNvSpPr>
            <a:spLocks/>
          </p:cNvSpPr>
          <p:nvPr/>
        </p:nvSpPr>
        <p:spPr bwMode="auto">
          <a:xfrm>
            <a:off x="4656138" y="4570413"/>
            <a:ext cx="231775" cy="309562"/>
          </a:xfrm>
          <a:custGeom>
            <a:avLst/>
            <a:gdLst>
              <a:gd name="T0" fmla="*/ 2147483647 w 146"/>
              <a:gd name="T1" fmla="*/ 0 h 195"/>
              <a:gd name="T2" fmla="*/ 2147483647 w 146"/>
              <a:gd name="T3" fmla="*/ 2147483647 h 195"/>
              <a:gd name="T4" fmla="*/ 2147483647 w 146"/>
              <a:gd name="T5" fmla="*/ 2147483647 h 195"/>
              <a:gd name="T6" fmla="*/ 2147483647 w 146"/>
              <a:gd name="T7" fmla="*/ 2147483647 h 195"/>
              <a:gd name="T8" fmla="*/ 2147483647 w 146"/>
              <a:gd name="T9" fmla="*/ 2147483647 h 195"/>
              <a:gd name="T10" fmla="*/ 2147483647 w 146"/>
              <a:gd name="T11" fmla="*/ 2147483647 h 195"/>
              <a:gd name="T12" fmla="*/ 2147483647 w 146"/>
              <a:gd name="T13" fmla="*/ 2147483647 h 195"/>
              <a:gd name="T14" fmla="*/ 0 w 146"/>
              <a:gd name="T15" fmla="*/ 2147483647 h 195"/>
              <a:gd name="T16" fmla="*/ 2147483647 w 146"/>
              <a:gd name="T17" fmla="*/ 2147483647 h 195"/>
              <a:gd name="T18" fmla="*/ 2147483647 w 146"/>
              <a:gd name="T19" fmla="*/ 2147483647 h 195"/>
              <a:gd name="T20" fmla="*/ 2147483647 w 146"/>
              <a:gd name="T21" fmla="*/ 2147483647 h 195"/>
              <a:gd name="T22" fmla="*/ 2147483647 w 146"/>
              <a:gd name="T23" fmla="*/ 2147483647 h 195"/>
              <a:gd name="T24" fmla="*/ 2147483647 w 146"/>
              <a:gd name="T25" fmla="*/ 2147483647 h 195"/>
              <a:gd name="T26" fmla="*/ 2147483647 w 146"/>
              <a:gd name="T27" fmla="*/ 2147483647 h 195"/>
              <a:gd name="T28" fmla="*/ 2147483647 w 146"/>
              <a:gd name="T29" fmla="*/ 2147483647 h 195"/>
              <a:gd name="T30" fmla="*/ 2147483647 w 146"/>
              <a:gd name="T31" fmla="*/ 2147483647 h 195"/>
              <a:gd name="T32" fmla="*/ 2147483647 w 146"/>
              <a:gd name="T33" fmla="*/ 2147483647 h 195"/>
              <a:gd name="T34" fmla="*/ 2147483647 w 146"/>
              <a:gd name="T35" fmla="*/ 2147483647 h 195"/>
              <a:gd name="T36" fmla="*/ 2147483647 w 146"/>
              <a:gd name="T37" fmla="*/ 2147483647 h 195"/>
              <a:gd name="T38" fmla="*/ 2147483647 w 146"/>
              <a:gd name="T39" fmla="*/ 2147483647 h 195"/>
              <a:gd name="T40" fmla="*/ 2147483647 w 146"/>
              <a:gd name="T41" fmla="*/ 2147483647 h 195"/>
              <a:gd name="T42" fmla="*/ 2147483647 w 146"/>
              <a:gd name="T43" fmla="*/ 0 h 195"/>
              <a:gd name="T44" fmla="*/ 2147483647 w 146"/>
              <a:gd name="T45" fmla="*/ 0 h 1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6"/>
              <a:gd name="T70" fmla="*/ 0 h 195"/>
              <a:gd name="T71" fmla="*/ 146 w 146"/>
              <a:gd name="T72" fmla="*/ 195 h 1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6" h="195">
                <a:moveTo>
                  <a:pt x="145" y="0"/>
                </a:moveTo>
                <a:lnTo>
                  <a:pt x="114" y="4"/>
                </a:lnTo>
                <a:lnTo>
                  <a:pt x="88" y="8"/>
                </a:lnTo>
                <a:lnTo>
                  <a:pt x="44" y="29"/>
                </a:lnTo>
                <a:lnTo>
                  <a:pt x="27" y="42"/>
                </a:lnTo>
                <a:lnTo>
                  <a:pt x="14" y="59"/>
                </a:lnTo>
                <a:lnTo>
                  <a:pt x="5" y="80"/>
                </a:lnTo>
                <a:lnTo>
                  <a:pt x="0" y="97"/>
                </a:lnTo>
                <a:lnTo>
                  <a:pt x="5" y="118"/>
                </a:lnTo>
                <a:lnTo>
                  <a:pt x="14" y="135"/>
                </a:lnTo>
                <a:lnTo>
                  <a:pt x="27" y="152"/>
                </a:lnTo>
                <a:lnTo>
                  <a:pt x="44" y="164"/>
                </a:lnTo>
                <a:lnTo>
                  <a:pt x="88" y="186"/>
                </a:lnTo>
                <a:lnTo>
                  <a:pt x="145" y="194"/>
                </a:lnTo>
                <a:lnTo>
                  <a:pt x="114" y="173"/>
                </a:lnTo>
                <a:lnTo>
                  <a:pt x="88" y="152"/>
                </a:lnTo>
                <a:lnTo>
                  <a:pt x="75" y="126"/>
                </a:lnTo>
                <a:lnTo>
                  <a:pt x="71" y="97"/>
                </a:lnTo>
                <a:lnTo>
                  <a:pt x="75" y="67"/>
                </a:lnTo>
                <a:lnTo>
                  <a:pt x="88" y="42"/>
                </a:lnTo>
                <a:lnTo>
                  <a:pt x="114" y="21"/>
                </a:lnTo>
                <a:lnTo>
                  <a:pt x="145" y="0"/>
                </a:lnTo>
              </a:path>
            </a:pathLst>
          </a:custGeom>
          <a:solidFill>
            <a:srgbClr val="C0C0C0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0" name="Rectangle 18">
            <a:extLst>
              <a:ext uri="{FF2B5EF4-FFF2-40B4-BE49-F238E27FC236}">
                <a16:creationId xmlns:a16="http://schemas.microsoft.com/office/drawing/2014/main" id="{1D890833-86FF-4C03-913A-AD631E394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063" y="5105400"/>
            <a:ext cx="11699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Molecule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of Gas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1761" name="Rectangle 19">
            <a:extLst>
              <a:ext uri="{FF2B5EF4-FFF2-40B4-BE49-F238E27FC236}">
                <a16:creationId xmlns:a16="http://schemas.microsoft.com/office/drawing/2014/main" id="{C0203A6C-4AC7-4B6D-B636-AA66D7622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588" y="5105400"/>
            <a:ext cx="11699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Molecule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of Gas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31762" name="Rectangle 20">
            <a:extLst>
              <a:ext uri="{FF2B5EF4-FFF2-40B4-BE49-F238E27FC236}">
                <a16:creationId xmlns:a16="http://schemas.microsoft.com/office/drawing/2014/main" id="{EE7C8E9F-777A-4C66-8E57-A1066FE9A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5106988"/>
            <a:ext cx="11699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Molecule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of Gas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1763" name="Rectangle 21">
            <a:extLst>
              <a:ext uri="{FF2B5EF4-FFF2-40B4-BE49-F238E27FC236}">
                <a16:creationId xmlns:a16="http://schemas.microsoft.com/office/drawing/2014/main" id="{7E34DF3D-AF04-49C5-933F-EFF2C09C6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175" y="3811588"/>
            <a:ext cx="4222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1764" name="Rectangle 22">
            <a:extLst>
              <a:ext uri="{FF2B5EF4-FFF2-40B4-BE49-F238E27FC236}">
                <a16:creationId xmlns:a16="http://schemas.microsoft.com/office/drawing/2014/main" id="{32625289-DF89-4F6B-9CAE-97CE1A680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886200"/>
            <a:ext cx="427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1765" name="Rectangle 23">
            <a:extLst>
              <a:ext uri="{FF2B5EF4-FFF2-40B4-BE49-F238E27FC236}">
                <a16:creationId xmlns:a16="http://schemas.microsoft.com/office/drawing/2014/main" id="{1A7E6076-A590-48D7-B084-337CA9577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8862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baseline="-1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1766" name="Rectangle 24">
            <a:extLst>
              <a:ext uri="{FF2B5EF4-FFF2-40B4-BE49-F238E27FC236}">
                <a16:creationId xmlns:a16="http://schemas.microsoft.com/office/drawing/2014/main" id="{E55B3AB9-A092-4DC0-9CFF-818947815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22663"/>
            <a:ext cx="287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Comparing with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PV=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nRT</a:t>
            </a:r>
            <a:endParaRPr lang="en-US" altLang="en-US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7" name="Rectangle 25">
            <a:extLst>
              <a:ext uri="{FF2B5EF4-FFF2-40B4-BE49-F238E27FC236}">
                <a16:creationId xmlns:a16="http://schemas.microsoft.com/office/drawing/2014/main" id="{9181F81A-FBB4-4677-9DCD-007A240A6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5025" y="4343400"/>
            <a:ext cx="311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Dividing equation 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i="0">
                <a:solidFill>
                  <a:schemeClr val="tx1"/>
                </a:solidFill>
              </a:rPr>
              <a:t> by 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68" name="Line 26">
            <a:extLst>
              <a:ext uri="{FF2B5EF4-FFF2-40B4-BE49-F238E27FC236}">
                <a16:creationId xmlns:a16="http://schemas.microsoft.com/office/drawing/2014/main" id="{E3EA2B73-E6FD-4348-AD88-981836E4575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0" y="22860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769" name="Line 27">
            <a:extLst>
              <a:ext uri="{FF2B5EF4-FFF2-40B4-BE49-F238E27FC236}">
                <a16:creationId xmlns:a16="http://schemas.microsoft.com/office/drawing/2014/main" id="{73C3BAB7-3907-4F8F-A9FA-9383E3315A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5350" y="2971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1771" name="Rectangle 9">
            <a:extLst>
              <a:ext uri="{FF2B5EF4-FFF2-40B4-BE49-F238E27FC236}">
                <a16:creationId xmlns:a16="http://schemas.microsoft.com/office/drawing/2014/main" id="{9B8EFC1A-67E3-4126-B9F5-08BA773DC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00400"/>
            <a:ext cx="273526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Pressure due to impact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Of molecules of gas A</a:t>
            </a:r>
          </a:p>
        </p:txBody>
      </p:sp>
      <p:cxnSp>
        <p:nvCxnSpPr>
          <p:cNvPr id="31772" name="Straight Arrow Connector 29">
            <a:extLst>
              <a:ext uri="{FF2B5EF4-FFF2-40B4-BE49-F238E27FC236}">
                <a16:creationId xmlns:a16="http://schemas.microsoft.com/office/drawing/2014/main" id="{1B6C0583-2364-4ECA-B46A-207369F21140}"/>
              </a:ext>
            </a:extLst>
          </p:cNvPr>
          <p:cNvCxnSpPr>
            <a:cxnSpLocks noChangeShapeType="1"/>
            <a:stCxn id="31771" idx="2"/>
            <a:endCxn id="31763" idx="1"/>
          </p:cNvCxnSpPr>
          <p:nvPr/>
        </p:nvCxnSpPr>
        <p:spPr bwMode="auto">
          <a:xfrm rot="16200000" flipH="1">
            <a:off x="1703388" y="3660775"/>
            <a:ext cx="147638" cy="515937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73" name="Rectangle 9">
            <a:extLst>
              <a:ext uri="{FF2B5EF4-FFF2-40B4-BE49-F238E27FC236}">
                <a16:creationId xmlns:a16="http://schemas.microsoft.com/office/drawing/2014/main" id="{4017239D-A674-4916-9385-916EE3088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23114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Pressure due to</a:t>
            </a:r>
          </a:p>
          <a:p>
            <a:pPr>
              <a:lnSpc>
                <a:spcPct val="100000"/>
              </a:lnSpc>
            </a:pPr>
            <a:r>
              <a:rPr lang="en-US" altLang="en-US" i="0">
                <a:solidFill>
                  <a:schemeClr val="tx1"/>
                </a:solidFill>
              </a:rPr>
              <a:t>B and C molecules</a:t>
            </a:r>
          </a:p>
        </p:txBody>
      </p:sp>
      <p:cxnSp>
        <p:nvCxnSpPr>
          <p:cNvPr id="31774" name="Straight Arrow Connector 32">
            <a:extLst>
              <a:ext uri="{FF2B5EF4-FFF2-40B4-BE49-F238E27FC236}">
                <a16:creationId xmlns:a16="http://schemas.microsoft.com/office/drawing/2014/main" id="{CF069D99-8EAA-4CED-8EBB-D5650557EDDF}"/>
              </a:ext>
            </a:extLst>
          </p:cNvPr>
          <p:cNvCxnSpPr>
            <a:cxnSpLocks noChangeShapeType="1"/>
            <a:stCxn id="31773" idx="2"/>
            <a:endCxn id="31764" idx="3"/>
          </p:cNvCxnSpPr>
          <p:nvPr/>
        </p:nvCxnSpPr>
        <p:spPr bwMode="auto">
          <a:xfrm rot="5400000">
            <a:off x="3726656" y="3669507"/>
            <a:ext cx="225425" cy="576262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75" name="Straight Arrow Connector 35">
            <a:extLst>
              <a:ext uri="{FF2B5EF4-FFF2-40B4-BE49-F238E27FC236}">
                <a16:creationId xmlns:a16="http://schemas.microsoft.com/office/drawing/2014/main" id="{A486A066-515B-4CFF-BA09-2ED6897ABF61}"/>
              </a:ext>
            </a:extLst>
          </p:cNvPr>
          <p:cNvCxnSpPr>
            <a:cxnSpLocks noChangeShapeType="1"/>
            <a:stCxn id="31773" idx="2"/>
            <a:endCxn id="31765" idx="1"/>
          </p:cNvCxnSpPr>
          <p:nvPr/>
        </p:nvCxnSpPr>
        <p:spPr bwMode="auto">
          <a:xfrm rot="16200000" flipH="1">
            <a:off x="4275137" y="3697288"/>
            <a:ext cx="225425" cy="5207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Line 16">
            <a:extLst>
              <a:ext uri="{FF2B5EF4-FFF2-40B4-BE49-F238E27FC236}">
                <a16:creationId xmlns:a16="http://schemas.microsoft.com/office/drawing/2014/main" id="{1EAB3672-AFC8-4678-9E35-D53E37CF2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35814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1542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1C23-46A2-40E7-A738-8A7C94B9E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5136" y="276524"/>
            <a:ext cx="7992574" cy="588366"/>
          </a:xfrm>
        </p:spPr>
        <p:txBody>
          <a:bodyPr/>
          <a:lstStyle/>
          <a:p>
            <a:r>
              <a:rPr lang="en-US" dirty="0"/>
              <a:t>Energy properties of Ideal gas mixtures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E35FC2-9F1A-4C92-9D9F-CD3B3958E0ED}"/>
                  </a:ext>
                </a:extLst>
              </p:cNvPr>
              <p:cNvSpPr txBox="1"/>
              <p:nvPr/>
            </p:nvSpPr>
            <p:spPr>
              <a:xfrm>
                <a:off x="1371600" y="1524000"/>
                <a:ext cx="3141501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E35FC2-9F1A-4C92-9D9F-CD3B3958E0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1524000"/>
                <a:ext cx="3141501" cy="614271"/>
              </a:xfrm>
              <a:prstGeom prst="rect">
                <a:avLst/>
              </a:prstGeom>
              <a:blipFill>
                <a:blip r:embed="rId4"/>
                <a:stretch>
                  <a:fillRect t="-198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8007CC-B48C-4265-876D-D69747C36CB7}"/>
                  </a:ext>
                </a:extLst>
              </p:cNvPr>
              <p:cNvSpPr txBox="1"/>
              <p:nvPr/>
            </p:nvSpPr>
            <p:spPr>
              <a:xfrm>
                <a:off x="5257800" y="1506415"/>
                <a:ext cx="3136692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78007CC-B48C-4265-876D-D69747C36C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1506415"/>
                <a:ext cx="3136692" cy="614271"/>
              </a:xfrm>
              <a:prstGeom prst="rect">
                <a:avLst/>
              </a:prstGeom>
              <a:blipFill>
                <a:blip r:embed="rId5"/>
                <a:stretch>
                  <a:fillRect t="-99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453476-B8EA-4800-AEA6-99F827B63A04}"/>
                  </a:ext>
                </a:extLst>
              </p:cNvPr>
              <p:cNvSpPr txBox="1"/>
              <p:nvPr/>
            </p:nvSpPr>
            <p:spPr>
              <a:xfrm>
                <a:off x="1371600" y="2357529"/>
                <a:ext cx="3343479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453476-B8EA-4800-AEA6-99F827B63A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357529"/>
                <a:ext cx="3343479" cy="614271"/>
              </a:xfrm>
              <a:prstGeom prst="rect">
                <a:avLst/>
              </a:prstGeom>
              <a:blipFill>
                <a:blip r:embed="rId6"/>
                <a:stretch>
                  <a:fillRect t="-198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209D56F-7894-4E3D-9BD5-E39CA8B3919F}"/>
                  </a:ext>
                </a:extLst>
              </p:cNvPr>
              <p:cNvSpPr txBox="1"/>
              <p:nvPr/>
            </p:nvSpPr>
            <p:spPr>
              <a:xfrm>
                <a:off x="5257800" y="2339944"/>
                <a:ext cx="3362715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209D56F-7894-4E3D-9BD5-E39CA8B391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339944"/>
                <a:ext cx="3362715" cy="614271"/>
              </a:xfrm>
              <a:prstGeom prst="rect">
                <a:avLst/>
              </a:prstGeom>
              <a:blipFill>
                <a:blip r:embed="rId7"/>
                <a:stretch>
                  <a:fillRect t="-198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F7D6EF-D2F8-4795-8940-1310CA74D625}"/>
                  </a:ext>
                </a:extLst>
              </p:cNvPr>
              <p:cNvSpPr txBox="1"/>
              <p:nvPr/>
            </p:nvSpPr>
            <p:spPr>
              <a:xfrm>
                <a:off x="1371600" y="3686595"/>
                <a:ext cx="3141501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F7D6EF-D2F8-4795-8940-1310CA74D6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86595"/>
                <a:ext cx="3141501" cy="614271"/>
              </a:xfrm>
              <a:prstGeom prst="rect">
                <a:avLst/>
              </a:prstGeom>
              <a:blipFill>
                <a:blip r:embed="rId8"/>
                <a:stretch>
                  <a:fillRect t="-198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9F1C80-D3E8-4656-B478-F60A290B31A1}"/>
                  </a:ext>
                </a:extLst>
              </p:cNvPr>
              <p:cNvSpPr txBox="1"/>
              <p:nvPr/>
            </p:nvSpPr>
            <p:spPr>
              <a:xfrm>
                <a:off x="5257800" y="3669010"/>
                <a:ext cx="3131883" cy="6142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acc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9F1C80-D3E8-4656-B478-F60A290B3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669010"/>
                <a:ext cx="3131883" cy="614271"/>
              </a:xfrm>
              <a:prstGeom prst="rect">
                <a:avLst/>
              </a:prstGeom>
              <a:blipFill>
                <a:blip r:embed="rId9"/>
                <a:stretch>
                  <a:fillRect t="-198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7891C1-59FA-4608-A640-C78DE7F3CA3B}"/>
                  </a:ext>
                </a:extLst>
              </p:cNvPr>
              <p:cNvSpPr txBox="1"/>
              <p:nvPr/>
            </p:nvSpPr>
            <p:spPr>
              <a:xfrm>
                <a:off x="1371600" y="4520124"/>
                <a:ext cx="3257558" cy="6144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97891C1-59FA-4608-A640-C78DE7F3CA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4520124"/>
                <a:ext cx="3257558" cy="614464"/>
              </a:xfrm>
              <a:prstGeom prst="rect">
                <a:avLst/>
              </a:prstGeom>
              <a:blipFill>
                <a:blip r:embed="rId10"/>
                <a:stretch>
                  <a:fillRect t="-990"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0D0EB3B-48BD-4BD9-9416-7063B3D0B28A}"/>
                  </a:ext>
                </a:extLst>
              </p:cNvPr>
              <p:cNvSpPr txBox="1"/>
              <p:nvPr/>
            </p:nvSpPr>
            <p:spPr>
              <a:xfrm>
                <a:off x="5257800" y="4502539"/>
                <a:ext cx="3296031" cy="6144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𝑃𝑚𝑖𝑥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𝑃𝑖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0D0EB3B-48BD-4BD9-9416-7063B3D0B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4502539"/>
                <a:ext cx="3296031" cy="614464"/>
              </a:xfrm>
              <a:prstGeom prst="rect">
                <a:avLst/>
              </a:prstGeom>
              <a:blipFill>
                <a:blip r:embed="rId11"/>
                <a:stretch>
                  <a:fillRect t="-2000" b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ine 16">
            <a:extLst>
              <a:ext uri="{FF2B5EF4-FFF2-40B4-BE49-F238E27FC236}">
                <a16:creationId xmlns:a16="http://schemas.microsoft.com/office/drawing/2014/main" id="{E55784EF-20A8-4A0E-A2FA-C0F64EC5B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648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4" name="Line 16">
            <a:extLst>
              <a:ext uri="{FF2B5EF4-FFF2-40B4-BE49-F238E27FC236}">
                <a16:creationId xmlns:a16="http://schemas.microsoft.com/office/drawing/2014/main" id="{FFD09C5E-02CF-4609-B62B-540CF4D64F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648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5" name="Line 16">
            <a:extLst>
              <a:ext uri="{FF2B5EF4-FFF2-40B4-BE49-F238E27FC236}">
                <a16:creationId xmlns:a16="http://schemas.microsoft.com/office/drawing/2014/main" id="{7E1B5C15-A744-4023-9A18-590B88F30F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4648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E49FFBBC-EEF0-4F13-A730-835EE3D66E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46482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23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236469" y="679004"/>
            <a:ext cx="591700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Hypotheses for an ideal gas mixture: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581165" y="2320493"/>
            <a:ext cx="6505435" cy="498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For gas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: mass fraction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x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=m</a:t>
            </a:r>
            <a:r>
              <a:rPr lang="en-US" sz="2000" b="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/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T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mole fraction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y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=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n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/</a:t>
            </a:r>
            <a:r>
              <a:rPr lang="en-US" sz="2000" b="0" dirty="0" err="1">
                <a:solidFill>
                  <a:schemeClr val="tx1"/>
                </a:solidFill>
                <a:latin typeface="+mn-lt"/>
              </a:rPr>
              <a:t>n</a:t>
            </a:r>
            <a:r>
              <a:rPr lang="en-US" sz="2000" b="0" baseline="-25000" dirty="0" err="1">
                <a:solidFill>
                  <a:schemeClr val="tx1"/>
                </a:solidFill>
                <a:latin typeface="+mn-lt"/>
              </a:rPr>
              <a:t>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1E314-886F-4675-B58C-07103FDF5948}"/>
              </a:ext>
            </a:extLst>
          </p:cNvPr>
          <p:cNvSpPr txBox="1"/>
          <p:nvPr/>
        </p:nvSpPr>
        <p:spPr>
          <a:xfrm>
            <a:off x="544219" y="2812964"/>
            <a:ext cx="3252814" cy="498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Mixture molecular mass: </a:t>
            </a:r>
            <a:endParaRPr lang="en-US" sz="2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2BF3DF-E0F1-4A8A-9D5F-20A216214EE8}"/>
              </a:ext>
            </a:extLst>
          </p:cNvPr>
          <p:cNvSpPr txBox="1"/>
          <p:nvPr/>
        </p:nvSpPr>
        <p:spPr>
          <a:xfrm>
            <a:off x="222614" y="3732770"/>
            <a:ext cx="6215163" cy="579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Dalton model: Partial pressure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P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=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y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P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23086743-E996-4EB1-9A1A-166BF01C1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704" y="1219200"/>
            <a:ext cx="2093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Very Low Density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0C1EF699-8776-4CB7-9255-7A9267529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03" y="1616075"/>
            <a:ext cx="392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Negligible Molecular Interactions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6010520D-360F-405A-902E-1A724E9D3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503" y="1965325"/>
            <a:ext cx="570989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i="0" dirty="0">
                <a:solidFill>
                  <a:schemeClr val="tx1"/>
                </a:solidFill>
              </a:rPr>
              <a:t>Each component acts as an independent ideal gas</a:t>
            </a:r>
          </a:p>
        </p:txBody>
      </p:sp>
      <p:sp>
        <p:nvSpPr>
          <p:cNvPr id="16" name="Freeform 6">
            <a:extLst>
              <a:ext uri="{FF2B5EF4-FFF2-40B4-BE49-F238E27FC236}">
                <a16:creationId xmlns:a16="http://schemas.microsoft.com/office/drawing/2014/main" id="{E4C01005-05DB-486E-8334-742B23007D01}"/>
              </a:ext>
            </a:extLst>
          </p:cNvPr>
          <p:cNvSpPr>
            <a:spLocks/>
          </p:cNvSpPr>
          <p:nvPr/>
        </p:nvSpPr>
        <p:spPr bwMode="auto">
          <a:xfrm>
            <a:off x="765516" y="1676400"/>
            <a:ext cx="382587" cy="230188"/>
          </a:xfrm>
          <a:custGeom>
            <a:avLst/>
            <a:gdLst>
              <a:gd name="T0" fmla="*/ 2147483647 w 241"/>
              <a:gd name="T1" fmla="*/ 0 h 145"/>
              <a:gd name="T2" fmla="*/ 2147483647 w 241"/>
              <a:gd name="T3" fmla="*/ 2147483647 h 145"/>
              <a:gd name="T4" fmla="*/ 0 w 241"/>
              <a:gd name="T5" fmla="*/ 2147483647 h 145"/>
              <a:gd name="T6" fmla="*/ 0 w 241"/>
              <a:gd name="T7" fmla="*/ 2147483647 h 145"/>
              <a:gd name="T8" fmla="*/ 2147483647 w 241"/>
              <a:gd name="T9" fmla="*/ 2147483647 h 145"/>
              <a:gd name="T10" fmla="*/ 2147483647 w 241"/>
              <a:gd name="T11" fmla="*/ 2147483647 h 145"/>
              <a:gd name="T12" fmla="*/ 2147483647 w 241"/>
              <a:gd name="T13" fmla="*/ 2147483647 h 145"/>
              <a:gd name="T14" fmla="*/ 2147483647 w 241"/>
              <a:gd name="T15" fmla="*/ 0 h 1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145"/>
              <a:gd name="T26" fmla="*/ 241 w 241"/>
              <a:gd name="T27" fmla="*/ 145 h 14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145">
                <a:moveTo>
                  <a:pt x="138" y="0"/>
                </a:moveTo>
                <a:lnTo>
                  <a:pt x="138" y="24"/>
                </a:lnTo>
                <a:lnTo>
                  <a:pt x="0" y="24"/>
                </a:lnTo>
                <a:lnTo>
                  <a:pt x="0" y="120"/>
                </a:lnTo>
                <a:lnTo>
                  <a:pt x="138" y="120"/>
                </a:lnTo>
                <a:lnTo>
                  <a:pt x="138" y="144"/>
                </a:lnTo>
                <a:lnTo>
                  <a:pt x="240" y="72"/>
                </a:lnTo>
                <a:lnTo>
                  <a:pt x="138" y="0"/>
                </a:lnTo>
              </a:path>
            </a:pathLst>
          </a:custGeom>
          <a:solidFill>
            <a:srgbClr val="DDDDDD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7">
            <a:extLst>
              <a:ext uri="{FF2B5EF4-FFF2-40B4-BE49-F238E27FC236}">
                <a16:creationId xmlns:a16="http://schemas.microsoft.com/office/drawing/2014/main" id="{EB9FD90F-7569-4742-8609-09A49E07E879}"/>
              </a:ext>
            </a:extLst>
          </p:cNvPr>
          <p:cNvSpPr>
            <a:spLocks/>
          </p:cNvSpPr>
          <p:nvPr/>
        </p:nvSpPr>
        <p:spPr bwMode="auto">
          <a:xfrm>
            <a:off x="765516" y="2039938"/>
            <a:ext cx="382587" cy="230187"/>
          </a:xfrm>
          <a:custGeom>
            <a:avLst/>
            <a:gdLst>
              <a:gd name="T0" fmla="*/ 2147483647 w 241"/>
              <a:gd name="T1" fmla="*/ 0 h 145"/>
              <a:gd name="T2" fmla="*/ 2147483647 w 241"/>
              <a:gd name="T3" fmla="*/ 2147483647 h 145"/>
              <a:gd name="T4" fmla="*/ 0 w 241"/>
              <a:gd name="T5" fmla="*/ 2147483647 h 145"/>
              <a:gd name="T6" fmla="*/ 0 w 241"/>
              <a:gd name="T7" fmla="*/ 2147483647 h 145"/>
              <a:gd name="T8" fmla="*/ 2147483647 w 241"/>
              <a:gd name="T9" fmla="*/ 2147483647 h 145"/>
              <a:gd name="T10" fmla="*/ 2147483647 w 241"/>
              <a:gd name="T11" fmla="*/ 2147483647 h 145"/>
              <a:gd name="T12" fmla="*/ 2147483647 w 241"/>
              <a:gd name="T13" fmla="*/ 2147483647 h 145"/>
              <a:gd name="T14" fmla="*/ 2147483647 w 241"/>
              <a:gd name="T15" fmla="*/ 0 h 14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145"/>
              <a:gd name="T26" fmla="*/ 241 w 241"/>
              <a:gd name="T27" fmla="*/ 145 h 14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145">
                <a:moveTo>
                  <a:pt x="138" y="0"/>
                </a:moveTo>
                <a:lnTo>
                  <a:pt x="138" y="24"/>
                </a:lnTo>
                <a:lnTo>
                  <a:pt x="0" y="24"/>
                </a:lnTo>
                <a:lnTo>
                  <a:pt x="0" y="120"/>
                </a:lnTo>
                <a:lnTo>
                  <a:pt x="138" y="120"/>
                </a:lnTo>
                <a:lnTo>
                  <a:pt x="138" y="144"/>
                </a:lnTo>
                <a:lnTo>
                  <a:pt x="240" y="72"/>
                </a:lnTo>
                <a:lnTo>
                  <a:pt x="138" y="0"/>
                </a:lnTo>
              </a:path>
            </a:pathLst>
          </a:custGeom>
          <a:solidFill>
            <a:srgbClr val="DDDDDD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22CD9-1D00-40F5-ABC0-029EC37FA808}"/>
              </a:ext>
            </a:extLst>
          </p:cNvPr>
          <p:cNvSpPr txBox="1"/>
          <p:nvPr/>
        </p:nvSpPr>
        <p:spPr>
          <a:xfrm>
            <a:off x="236469" y="4555813"/>
            <a:ext cx="7813357" cy="579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Energy properties are summed using </a:t>
            </a:r>
            <a:r>
              <a:rPr lang="en-US" sz="2400" b="0" dirty="0">
                <a:latin typeface="+mn-lt"/>
              </a:rPr>
              <a:t>x</a:t>
            </a:r>
            <a:r>
              <a:rPr lang="en-US" sz="2400" b="0" baseline="-25000" dirty="0">
                <a:latin typeface="+mn-lt"/>
              </a:rPr>
              <a:t>i</a:t>
            </a:r>
            <a:r>
              <a:rPr lang="en-US" sz="2400" dirty="0"/>
              <a:t> if specific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5FB005-F367-4E50-864E-8D366FC66A95}"/>
              </a:ext>
            </a:extLst>
          </p:cNvPr>
          <p:cNvSpPr txBox="1"/>
          <p:nvPr/>
        </p:nvSpPr>
        <p:spPr>
          <a:xfrm>
            <a:off x="236468" y="5146779"/>
            <a:ext cx="8736687" cy="5795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Energy properties are summed using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y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i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/>
              <a:t>if molar specific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1F10D8BF-56D1-49B1-8295-37D71099D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988" y="3289300"/>
            <a:ext cx="2959144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b="0" baseline="-15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b="0" i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S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en-US" altLang="en-US" b="0" baseline="-1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 dirty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 </a:t>
            </a:r>
            <a:endParaRPr lang="en-US" altLang="en-US" b="0" baseline="-15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1753BA38-B86F-461A-A3C6-F8D8FF038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929" y="3305952"/>
            <a:ext cx="1587500" cy="366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mix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altLang="en-US" b="0">
                <a:solidFill>
                  <a:schemeClr val="tx1"/>
                </a:solidFill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altLang="en-US" b="0" baseline="-1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8" grpId="0"/>
      <p:bldP spid="18" grpId="0"/>
      <p:bldP spid="19" grpId="0"/>
      <p:bldP spid="20" grpId="0" animBg="1"/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1|27.1|50.5|28.9|20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20816</TotalTime>
  <Words>506</Words>
  <Application>Microsoft Office PowerPoint</Application>
  <PresentationFormat>A4 Paper (210x297 mm)</PresentationFormat>
  <Paragraphs>93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Symbol</vt:lpstr>
      <vt:lpstr>Times New Roman</vt:lpstr>
      <vt:lpstr>Wingdings</vt:lpstr>
      <vt:lpstr>Default Design</vt:lpstr>
      <vt:lpstr> Thermodynamics</vt:lpstr>
      <vt:lpstr>Ideal Gas Mixtures</vt:lpstr>
      <vt:lpstr>Mixture Molecular Mass</vt:lpstr>
      <vt:lpstr>Amagat Model</vt:lpstr>
      <vt:lpstr>Dalton Model</vt:lpstr>
      <vt:lpstr>Energy properties of Ideal gas mixtures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870</cp:revision>
  <dcterms:created xsi:type="dcterms:W3CDTF">2002-03-24T06:41:14Z</dcterms:created>
  <dcterms:modified xsi:type="dcterms:W3CDTF">2020-11-08T07:18:49Z</dcterms:modified>
</cp:coreProperties>
</file>