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358" r:id="rId3"/>
    <p:sldId id="353" r:id="rId4"/>
    <p:sldId id="359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>
      <p:cViewPr varScale="1">
        <p:scale>
          <a:sx n="83" d="100"/>
          <a:sy n="83" d="100"/>
        </p:scale>
        <p:origin x="1205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62B327BE-A8C0-4037-BF30-B33D1F0C8853}"/>
    <pc:docChg chg="modSld">
      <pc:chgData name="Mohamed Nabil Sabry" userId="63bbbcbf96592b02" providerId="LiveId" clId="{62B327BE-A8C0-4037-BF30-B33D1F0C8853}" dt="2020-11-08T07:15:21.792" v="0"/>
      <pc:docMkLst>
        <pc:docMk/>
      </pc:docMkLst>
      <pc:sldChg chg="delSp modTransition modAnim">
        <pc:chgData name="Mohamed Nabil Sabry" userId="63bbbcbf96592b02" providerId="LiveId" clId="{62B327BE-A8C0-4037-BF30-B33D1F0C8853}" dt="2020-11-08T07:15:21.792" v="0"/>
        <pc:sldMkLst>
          <pc:docMk/>
          <pc:sldMk cId="0" sldId="317"/>
        </pc:sldMkLst>
        <pc:picChg chg="del">
          <ac:chgData name="Mohamed Nabil Sabry" userId="63bbbcbf96592b02" providerId="LiveId" clId="{62B327BE-A8C0-4037-BF30-B33D1F0C8853}" dt="2020-11-08T07:15:21.792" v="0"/>
          <ac:picMkLst>
            <pc:docMk/>
            <pc:sldMk cId="0" sldId="317"/>
            <ac:picMk id="4" creationId="{179071C1-A27D-4E1D-9DE1-39940D4566E5}"/>
          </ac:picMkLst>
        </pc:picChg>
      </pc:sldChg>
      <pc:sldChg chg="delSp modTransition modAnim">
        <pc:chgData name="Mohamed Nabil Sabry" userId="63bbbcbf96592b02" providerId="LiveId" clId="{62B327BE-A8C0-4037-BF30-B33D1F0C8853}" dt="2020-11-08T07:15:21.792" v="0"/>
        <pc:sldMkLst>
          <pc:docMk/>
          <pc:sldMk cId="0" sldId="353"/>
        </pc:sldMkLst>
        <pc:picChg chg="del">
          <ac:chgData name="Mohamed Nabil Sabry" userId="63bbbcbf96592b02" providerId="LiveId" clId="{62B327BE-A8C0-4037-BF30-B33D1F0C8853}" dt="2020-11-08T07:15:21.792" v="0"/>
          <ac:picMkLst>
            <pc:docMk/>
            <pc:sldMk cId="0" sldId="353"/>
            <ac:picMk id="7" creationId="{EEE68B32-0B6B-4B1F-82AB-A2B168ADCB16}"/>
          </ac:picMkLst>
        </pc:picChg>
      </pc:sldChg>
      <pc:sldChg chg="delSp modTransition modAnim">
        <pc:chgData name="Mohamed Nabil Sabry" userId="63bbbcbf96592b02" providerId="LiveId" clId="{62B327BE-A8C0-4037-BF30-B33D1F0C8853}" dt="2020-11-08T07:15:21.792" v="0"/>
        <pc:sldMkLst>
          <pc:docMk/>
          <pc:sldMk cId="0" sldId="358"/>
        </pc:sldMkLst>
        <pc:picChg chg="del">
          <ac:chgData name="Mohamed Nabil Sabry" userId="63bbbcbf96592b02" providerId="LiveId" clId="{62B327BE-A8C0-4037-BF30-B33D1F0C8853}" dt="2020-11-08T07:15:21.792" v="0"/>
          <ac:picMkLst>
            <pc:docMk/>
            <pc:sldMk cId="0" sldId="358"/>
            <ac:picMk id="8" creationId="{4E4A3A67-05F6-4639-9750-1379F9618701}"/>
          </ac:picMkLst>
        </pc:picChg>
      </pc:sldChg>
      <pc:sldChg chg="delSp modTransition modAnim">
        <pc:chgData name="Mohamed Nabil Sabry" userId="63bbbcbf96592b02" providerId="LiveId" clId="{62B327BE-A8C0-4037-BF30-B33D1F0C8853}" dt="2020-11-08T07:15:21.792" v="0"/>
        <pc:sldMkLst>
          <pc:docMk/>
          <pc:sldMk cId="1734655139" sldId="359"/>
        </pc:sldMkLst>
        <pc:picChg chg="del">
          <ac:chgData name="Mohamed Nabil Sabry" userId="63bbbcbf96592b02" providerId="LiveId" clId="{62B327BE-A8C0-4037-BF30-B33D1F0C8853}" dt="2020-11-08T07:15:21.792" v="0"/>
          <ac:picMkLst>
            <pc:docMk/>
            <pc:sldMk cId="1734655139" sldId="359"/>
            <ac:picMk id="2" creationId="{4C68627B-9BCA-4356-AC69-15ED8296DA64}"/>
          </ac:picMkLst>
        </pc:picChg>
      </pc:sldChg>
      <pc:sldChg chg="delSp modTransition modAnim">
        <pc:chgData name="Mohamed Nabil Sabry" userId="63bbbcbf96592b02" providerId="LiveId" clId="{62B327BE-A8C0-4037-BF30-B33D1F0C8853}" dt="2020-11-08T07:15:21.792" v="0"/>
        <pc:sldMkLst>
          <pc:docMk/>
          <pc:sldMk cId="1126675697" sldId="400"/>
        </pc:sldMkLst>
        <pc:picChg chg="del">
          <ac:chgData name="Mohamed Nabil Sabry" userId="63bbbcbf96592b02" providerId="LiveId" clId="{62B327BE-A8C0-4037-BF30-B33D1F0C8853}" dt="2020-11-08T07:15:21.792" v="0"/>
          <ac:picMkLst>
            <pc:docMk/>
            <pc:sldMk cId="1126675697" sldId="400"/>
            <ac:picMk id="5" creationId="{0BFB2DA6-5918-4E8A-BD0E-95518B8FCE83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03B316-590F-42AC-9C3C-BAA92F1A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A4C796C-7134-4446-98EB-2BED44EB2D06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179D369-E81A-4C20-A714-42EEDECC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5765E3E-65E9-4AB3-9609-C7525510C964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490DD7-77DC-4C43-8099-876C5C3C8F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ABA613-501D-40C7-8F0A-9E3D1F34F7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FAED17A-E653-4F09-826C-7B17814578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C8215A5-EA24-4617-ACF7-99D105B3B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FB565EB-D9BC-4E8C-BAB8-87F45351E1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77F01D01-A93D-4174-A3BE-8E8F0E32C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8E5BC4DA-D0FA-48B0-BF3F-BDE872948B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FF88E50-0361-4723-B096-3A9DE802B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8E5BC4DA-D0FA-48B0-BF3F-BDE872948B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FF88E50-0361-4723-B096-3A9DE802B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66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2AAA2-96D2-4354-B6BB-C02ABCA552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2664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F3ECD-90BC-426C-91AA-6A6A1E122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012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388C8-D3E7-4AC5-A368-FED92F90ED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72649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2908C-50EC-4FCB-8155-3C72762DE4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</a:t>
            </a:r>
            <a:r>
              <a:rPr lang="fr-FR" altLang="ar-SA" err="1"/>
              <a:t>Fluids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59581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17A97-092C-4209-82D4-74BE94B55C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463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77B7-1BD6-45C3-B808-96578413F5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743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DA3A15-639F-4852-8795-6C39C6AF20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70946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560E6-D8FC-46C3-96F5-FBEBCC14D7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0059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174B777-0880-4359-B230-21E90B042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5175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7871-F6F8-4E6A-AB41-AFFAF0D260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3591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10F67-86F1-4A22-98D6-D3BE39A85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206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D9CC60-E1B0-484E-BFB5-23FE86E0A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37DED3-6193-4F54-ADB0-3BC1F17E7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025DC5E-F560-4337-B750-DD0C84455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15100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400" b="0" i="0" dirty="0">
                <a:solidFill>
                  <a:schemeClr val="tx1"/>
                </a:solidFill>
                <a:latin typeface="Times New Roman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EEB155AF-26AF-485A-99E9-50535746E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fld id="{0FD59246-A34B-4F97-AC49-BF15AD42DC0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lnSpc>
                  <a:spcPct val="100000"/>
                </a:lnSpc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FA54AB7-018C-4AF9-B8B1-02FCB6BB38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78050" y="1099128"/>
            <a:ext cx="5549900" cy="838200"/>
          </a:xfrm>
        </p:spPr>
        <p:txBody>
          <a:bodyPr/>
          <a:lstStyle/>
          <a:p>
            <a:r>
              <a:rPr lang="fr-FR" altLang="en-US" sz="5400" i="1" dirty="0"/>
              <a:t> </a:t>
            </a:r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CC7E712-B315-43D2-8D3F-8EC78B3C12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09236" y="1941946"/>
            <a:ext cx="8287526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Ch4 : Pure Substance &amp;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Eqs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of state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5. Real Gases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C22F63D-B779-400B-B975-E3A59F7E1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9725" y="276225"/>
            <a:ext cx="6683375" cy="588963"/>
          </a:xfrm>
          <a:noFill/>
        </p:spPr>
        <p:txBody>
          <a:bodyPr/>
          <a:lstStyle/>
          <a:p>
            <a:r>
              <a:rPr lang="en-US" altLang="en-US"/>
              <a:t>Van Der Waals Equation of state</a:t>
            </a:r>
          </a:p>
        </p:txBody>
      </p:sp>
      <p:sp>
        <p:nvSpPr>
          <p:cNvPr id="26627" name="Text Box 26">
            <a:extLst>
              <a:ext uri="{FF2B5EF4-FFF2-40B4-BE49-F238E27FC236}">
                <a16:creationId xmlns:a16="http://schemas.microsoft.com/office/drawing/2014/main" id="{7D756902-D606-4DE8-BE25-40FE34CEF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575" y="1370013"/>
            <a:ext cx="4543425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i="0" dirty="0">
                <a:solidFill>
                  <a:schemeClr val="tx1"/>
                </a:solidFill>
              </a:rPr>
              <a:t> Volume of molecules non negligeable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altLang="en-US" b="0" i="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2500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i="0" dirty="0">
                <a:solidFill>
                  <a:schemeClr val="tx1"/>
                </a:solidFill>
              </a:rPr>
              <a:t>Intermolecular forces non negligeable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i="0" dirty="0">
                <a:solidFill>
                  <a:schemeClr val="tx1"/>
                </a:solidFill>
              </a:rPr>
              <a:t>    </a:t>
            </a:r>
          </a:p>
        </p:txBody>
      </p:sp>
      <p:sp>
        <p:nvSpPr>
          <p:cNvPr id="26628" name="Rectangle 30">
            <a:extLst>
              <a:ext uri="{FF2B5EF4-FFF2-40B4-BE49-F238E27FC236}">
                <a16:creationId xmlns:a16="http://schemas.microsoft.com/office/drawing/2014/main" id="{459A4441-EAFD-4CC3-8322-C71562A86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962025"/>
            <a:ext cx="2835275" cy="39687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>
                <a:solidFill>
                  <a:schemeClr val="tx1"/>
                </a:solidFill>
                <a:cs typeface="Times New Roman" panose="02020603050405020304" pitchFamily="18" charset="0"/>
              </a:rPr>
              <a:t>Van der Waals (VDW):</a:t>
            </a:r>
          </a:p>
        </p:txBody>
      </p:sp>
      <p:sp>
        <p:nvSpPr>
          <p:cNvPr id="11295" name="Rectangle 31">
            <a:extLst>
              <a:ext uri="{FF2B5EF4-FFF2-40B4-BE49-F238E27FC236}">
                <a16:creationId xmlns:a16="http://schemas.microsoft.com/office/drawing/2014/main" id="{79587AE9-113C-4EE0-A265-006460C95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62" y="2667000"/>
            <a:ext cx="2433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>
                <a:solidFill>
                  <a:schemeClr val="tx1"/>
                </a:solidFill>
              </a:rPr>
              <a:t>Postulated forme </a:t>
            </a:r>
          </a:p>
        </p:txBody>
      </p:sp>
      <p:sp>
        <p:nvSpPr>
          <p:cNvPr id="11296" name="Text Box 32">
            <a:extLst>
              <a:ext uri="{FF2B5EF4-FFF2-40B4-BE49-F238E27FC236}">
                <a16:creationId xmlns:a16="http://schemas.microsoft.com/office/drawing/2014/main" id="{F560C060-4795-4625-8B23-7B364500C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4800" y="2667000"/>
            <a:ext cx="3014662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+ a/v</a:t>
            </a:r>
            <a:r>
              <a:rPr lang="en-US" altLang="en-US" sz="2400" b="0" i="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altLang="en-US" sz="2400" b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b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R T</a:t>
            </a:r>
          </a:p>
        </p:txBody>
      </p:sp>
      <p:grpSp>
        <p:nvGrpSpPr>
          <p:cNvPr id="26631" name="Group 106">
            <a:extLst>
              <a:ext uri="{FF2B5EF4-FFF2-40B4-BE49-F238E27FC236}">
                <a16:creationId xmlns:a16="http://schemas.microsoft.com/office/drawing/2014/main" id="{F66898C2-9CD0-4096-935B-AE7337AC54C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9000" y="990600"/>
            <a:ext cx="1600200" cy="960438"/>
            <a:chOff x="3504" y="672"/>
            <a:chExt cx="1440" cy="864"/>
          </a:xfrm>
        </p:grpSpPr>
        <p:sp>
          <p:nvSpPr>
            <p:cNvPr id="26670" name="Rectangle 58" descr="Light upward diagonal">
              <a:extLst>
                <a:ext uri="{FF2B5EF4-FFF2-40B4-BE49-F238E27FC236}">
                  <a16:creationId xmlns:a16="http://schemas.microsoft.com/office/drawing/2014/main" id="{9A359FB7-4225-4274-B36E-BC1B50A2F26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504" y="672"/>
              <a:ext cx="1440" cy="864"/>
            </a:xfrm>
            <a:prstGeom prst="rect">
              <a:avLst/>
            </a:prstGeom>
            <a:pattFill prst="ltUpDiag">
              <a:fgClr>
                <a:schemeClr val="folHlink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23" name="Rectangle 59">
              <a:extLst>
                <a:ext uri="{FF2B5EF4-FFF2-40B4-BE49-F238E27FC236}">
                  <a16:creationId xmlns:a16="http://schemas.microsoft.com/office/drawing/2014/main" id="{2C058D3D-D535-4085-9147-52B53E666DB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48" y="768"/>
              <a:ext cx="1296" cy="673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324" name="Rectangle 60">
              <a:extLst>
                <a:ext uri="{FF2B5EF4-FFF2-40B4-BE49-F238E27FC236}">
                  <a16:creationId xmlns:a16="http://schemas.microsoft.com/office/drawing/2014/main" id="{78822123-FFE0-42C5-BA3E-9C2E210E619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415" y="768"/>
              <a:ext cx="240" cy="673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325" name="Rectangle 61">
              <a:extLst>
                <a:ext uri="{FF2B5EF4-FFF2-40B4-BE49-F238E27FC236}">
                  <a16:creationId xmlns:a16="http://schemas.microsoft.com/office/drawing/2014/main" id="{6BFA5914-52CF-4F98-9630-5DE5623FB5D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55" y="1056"/>
              <a:ext cx="193" cy="9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6674" name="Line 62">
              <a:extLst>
                <a:ext uri="{FF2B5EF4-FFF2-40B4-BE49-F238E27FC236}">
                  <a16:creationId xmlns:a16="http://schemas.microsoft.com/office/drawing/2014/main" id="{9BB6D593-A687-4A6D-9E54-D3004DD0D18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464" y="960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Oval 63">
              <a:extLst>
                <a:ext uri="{FF2B5EF4-FFF2-40B4-BE49-F238E27FC236}">
                  <a16:creationId xmlns:a16="http://schemas.microsoft.com/office/drawing/2014/main" id="{BF911270-8550-49AE-99C6-5AFB675BE69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24" y="8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76" name="Oval 64">
              <a:extLst>
                <a:ext uri="{FF2B5EF4-FFF2-40B4-BE49-F238E27FC236}">
                  <a16:creationId xmlns:a16="http://schemas.microsoft.com/office/drawing/2014/main" id="{8AF0F264-5883-4B4E-91F0-393D732B6D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80" y="86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77" name="Oval 65">
              <a:extLst>
                <a:ext uri="{FF2B5EF4-FFF2-40B4-BE49-F238E27FC236}">
                  <a16:creationId xmlns:a16="http://schemas.microsoft.com/office/drawing/2014/main" id="{03C635DC-3E31-463C-86DE-7651E76DE43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20" y="91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78" name="Oval 66">
              <a:extLst>
                <a:ext uri="{FF2B5EF4-FFF2-40B4-BE49-F238E27FC236}">
                  <a16:creationId xmlns:a16="http://schemas.microsoft.com/office/drawing/2014/main" id="{2E3DDAA4-2CA0-4DE0-A01C-303A480164E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28" y="9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79" name="Oval 67">
              <a:extLst>
                <a:ext uri="{FF2B5EF4-FFF2-40B4-BE49-F238E27FC236}">
                  <a16:creationId xmlns:a16="http://schemas.microsoft.com/office/drawing/2014/main" id="{A43D2BD3-5EA5-4B23-B4FF-3C87ACDFB85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24" y="100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endParaRPr lang="en-US" altLang="en-US" i="0">
                <a:solidFill>
                  <a:schemeClr val="tx1"/>
                </a:solidFill>
              </a:endParaRPr>
            </a:p>
          </p:txBody>
        </p:sp>
        <p:sp>
          <p:nvSpPr>
            <p:cNvPr id="26680" name="Oval 68">
              <a:extLst>
                <a:ext uri="{FF2B5EF4-FFF2-40B4-BE49-F238E27FC236}">
                  <a16:creationId xmlns:a16="http://schemas.microsoft.com/office/drawing/2014/main" id="{341AE4E0-8372-414C-805A-479B827C8B9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80" y="105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1" name="Oval 69">
              <a:extLst>
                <a:ext uri="{FF2B5EF4-FFF2-40B4-BE49-F238E27FC236}">
                  <a16:creationId xmlns:a16="http://schemas.microsoft.com/office/drawing/2014/main" id="{8A0502BB-8798-45D4-AF3D-3828C80C78C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20" y="110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2" name="Oval 70">
              <a:extLst>
                <a:ext uri="{FF2B5EF4-FFF2-40B4-BE49-F238E27FC236}">
                  <a16:creationId xmlns:a16="http://schemas.microsoft.com/office/drawing/2014/main" id="{92435FF2-D214-4C21-B909-750B653F1E3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28" y="115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3" name="Oval 71">
              <a:extLst>
                <a:ext uri="{FF2B5EF4-FFF2-40B4-BE49-F238E27FC236}">
                  <a16:creationId xmlns:a16="http://schemas.microsoft.com/office/drawing/2014/main" id="{C10F4B8A-B9BB-4DEF-A7E5-7002F7C5AEA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24" y="120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4" name="Oval 72">
              <a:extLst>
                <a:ext uri="{FF2B5EF4-FFF2-40B4-BE49-F238E27FC236}">
                  <a16:creationId xmlns:a16="http://schemas.microsoft.com/office/drawing/2014/main" id="{3092A106-5AC9-4685-A4AF-3CF9B2D5468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80" y="124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5" name="Oval 73">
              <a:extLst>
                <a:ext uri="{FF2B5EF4-FFF2-40B4-BE49-F238E27FC236}">
                  <a16:creationId xmlns:a16="http://schemas.microsoft.com/office/drawing/2014/main" id="{BD6AABC0-0F44-4ECC-B108-9CCAE90F52D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20" y="129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6" name="Oval 74">
              <a:extLst>
                <a:ext uri="{FF2B5EF4-FFF2-40B4-BE49-F238E27FC236}">
                  <a16:creationId xmlns:a16="http://schemas.microsoft.com/office/drawing/2014/main" id="{6373D48A-4D81-4657-89E1-5C1608C64BC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84" y="86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7" name="Oval 75">
              <a:extLst>
                <a:ext uri="{FF2B5EF4-FFF2-40B4-BE49-F238E27FC236}">
                  <a16:creationId xmlns:a16="http://schemas.microsoft.com/office/drawing/2014/main" id="{72AA9BF4-6C58-4F79-9485-205846E6B1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36" y="9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8" name="Oval 76">
              <a:extLst>
                <a:ext uri="{FF2B5EF4-FFF2-40B4-BE49-F238E27FC236}">
                  <a16:creationId xmlns:a16="http://schemas.microsoft.com/office/drawing/2014/main" id="{EA95F7EE-16AA-47DC-9985-8983A22BCE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0" y="86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9" name="Oval 77">
              <a:extLst>
                <a:ext uri="{FF2B5EF4-FFF2-40B4-BE49-F238E27FC236}">
                  <a16:creationId xmlns:a16="http://schemas.microsoft.com/office/drawing/2014/main" id="{E11BC7C2-0BAC-4287-919B-5509E7F889C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44" y="9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90" name="Oval 78">
              <a:extLst>
                <a:ext uri="{FF2B5EF4-FFF2-40B4-BE49-F238E27FC236}">
                  <a16:creationId xmlns:a16="http://schemas.microsoft.com/office/drawing/2014/main" id="{04876650-CEFF-4BCD-8109-32055073A65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96" y="86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91" name="Oval 79">
              <a:extLst>
                <a:ext uri="{FF2B5EF4-FFF2-40B4-BE49-F238E27FC236}">
                  <a16:creationId xmlns:a16="http://schemas.microsoft.com/office/drawing/2014/main" id="{BA7DAF9F-859E-406A-A708-F4EE3400C4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84" y="110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92" name="Oval 80">
              <a:extLst>
                <a:ext uri="{FF2B5EF4-FFF2-40B4-BE49-F238E27FC236}">
                  <a16:creationId xmlns:a16="http://schemas.microsoft.com/office/drawing/2014/main" id="{7BDFA751-C568-45A1-803E-9C65D00AE20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93" name="Oval 81">
              <a:extLst>
                <a:ext uri="{FF2B5EF4-FFF2-40B4-BE49-F238E27FC236}">
                  <a16:creationId xmlns:a16="http://schemas.microsoft.com/office/drawing/2014/main" id="{D634EB31-B6D6-4062-9236-235286D7B9E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94" name="Oval 82">
              <a:extLst>
                <a:ext uri="{FF2B5EF4-FFF2-40B4-BE49-F238E27FC236}">
                  <a16:creationId xmlns:a16="http://schemas.microsoft.com/office/drawing/2014/main" id="{5FF7A7A2-F88E-43A4-A352-30AA68B557E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92" y="120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95" name="Oval 83">
              <a:extLst>
                <a:ext uri="{FF2B5EF4-FFF2-40B4-BE49-F238E27FC236}">
                  <a16:creationId xmlns:a16="http://schemas.microsoft.com/office/drawing/2014/main" id="{4190664C-2797-4710-AD87-65A57C7D2A0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96" y="110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26632" name="Group 108">
            <a:extLst>
              <a:ext uri="{FF2B5EF4-FFF2-40B4-BE49-F238E27FC236}">
                <a16:creationId xmlns:a16="http://schemas.microsoft.com/office/drawing/2014/main" id="{D863399C-8161-44F9-8E67-C332EB0C1CA0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2028825"/>
            <a:ext cx="1066800" cy="838200"/>
            <a:chOff x="3888" y="1278"/>
            <a:chExt cx="672" cy="528"/>
          </a:xfrm>
        </p:grpSpPr>
        <p:sp>
          <p:nvSpPr>
            <p:cNvPr id="26659" name="Rectangle 87" descr="Light upward diagonal">
              <a:extLst>
                <a:ext uri="{FF2B5EF4-FFF2-40B4-BE49-F238E27FC236}">
                  <a16:creationId xmlns:a16="http://schemas.microsoft.com/office/drawing/2014/main" id="{5FE2BA28-890A-4722-9EAA-794AA3A91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278"/>
              <a:ext cx="240" cy="528"/>
            </a:xfrm>
            <a:prstGeom prst="rect">
              <a:avLst/>
            </a:prstGeom>
            <a:pattFill prst="ltUpDiag">
              <a:fgClr>
                <a:schemeClr val="folHlink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60" name="Oval 88">
              <a:extLst>
                <a:ext uri="{FF2B5EF4-FFF2-40B4-BE49-F238E27FC236}">
                  <a16:creationId xmlns:a16="http://schemas.microsoft.com/office/drawing/2014/main" id="{740DFC60-695A-4DF8-90BA-1FFDF822B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29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61" name="Oval 89">
              <a:extLst>
                <a:ext uri="{FF2B5EF4-FFF2-40B4-BE49-F238E27FC236}">
                  <a16:creationId xmlns:a16="http://schemas.microsoft.com/office/drawing/2014/main" id="{4C04B047-3CF6-4883-BE1D-58D68FDC8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48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62" name="Oval 90">
              <a:extLst>
                <a:ext uri="{FF2B5EF4-FFF2-40B4-BE49-F238E27FC236}">
                  <a16:creationId xmlns:a16="http://schemas.microsoft.com/office/drawing/2014/main" id="{C806AE5E-9839-4336-AEFC-8FD78F627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6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63" name="Oval 91">
              <a:extLst>
                <a:ext uri="{FF2B5EF4-FFF2-40B4-BE49-F238E27FC236}">
                  <a16:creationId xmlns:a16="http://schemas.microsoft.com/office/drawing/2014/main" id="{0D3E5318-54D2-46F1-AC76-72156C534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39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64" name="Oval 92">
              <a:extLst>
                <a:ext uri="{FF2B5EF4-FFF2-40B4-BE49-F238E27FC236}">
                  <a16:creationId xmlns:a16="http://schemas.microsoft.com/office/drawing/2014/main" id="{4648A661-1C28-4074-8071-E20170874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53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65" name="Line 93">
              <a:extLst>
                <a:ext uri="{FF2B5EF4-FFF2-40B4-BE49-F238E27FC236}">
                  <a16:creationId xmlns:a16="http://schemas.microsoft.com/office/drawing/2014/main" id="{F5C1016F-19A4-4391-A28D-F4822DE3E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153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6" name="Line 94">
              <a:extLst>
                <a:ext uri="{FF2B5EF4-FFF2-40B4-BE49-F238E27FC236}">
                  <a16:creationId xmlns:a16="http://schemas.microsoft.com/office/drawing/2014/main" id="{B7FD74E6-45AE-477B-9646-3F6FE0D630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80" y="1392"/>
              <a:ext cx="4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7" name="Line 95">
              <a:extLst>
                <a:ext uri="{FF2B5EF4-FFF2-40B4-BE49-F238E27FC236}">
                  <a16:creationId xmlns:a16="http://schemas.microsoft.com/office/drawing/2014/main" id="{3EE7FA4E-FFAB-4C1B-8EC9-50679683E3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60" y="1470"/>
              <a:ext cx="144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Line 96">
              <a:extLst>
                <a:ext uri="{FF2B5EF4-FFF2-40B4-BE49-F238E27FC236}">
                  <a16:creationId xmlns:a16="http://schemas.microsoft.com/office/drawing/2014/main" id="{07EC9FB9-4FE9-4EF8-8DE9-0D233A4D7E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72" y="1536"/>
              <a:ext cx="144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Line 97">
              <a:extLst>
                <a:ext uri="{FF2B5EF4-FFF2-40B4-BE49-F238E27FC236}">
                  <a16:creationId xmlns:a16="http://schemas.microsoft.com/office/drawing/2014/main" id="{E8B6AB73-6476-4070-8424-9C4CCEA319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0" y="1596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2" name="Text Box 98">
            <a:extLst>
              <a:ext uri="{FF2B5EF4-FFF2-40B4-BE49-F238E27FC236}">
                <a16:creationId xmlns:a16="http://schemas.microsoft.com/office/drawing/2014/main" id="{7E368235-019B-4A1F-9AF0-6BD41C8A5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667000"/>
            <a:ext cx="1747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 const.)</a:t>
            </a:r>
          </a:p>
        </p:txBody>
      </p:sp>
      <p:sp>
        <p:nvSpPr>
          <p:cNvPr id="11364" name="Text Box 100">
            <a:extLst>
              <a:ext uri="{FF2B5EF4-FFF2-40B4-BE49-F238E27FC236}">
                <a16:creationId xmlns:a16="http://schemas.microsoft.com/office/drawing/2014/main" id="{0A77AD15-65C8-4E77-9773-41B3A1D8F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62" y="3352800"/>
            <a:ext cx="57749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Putting: at the critical point (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P=P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T=T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): </a:t>
            </a:r>
          </a:p>
          <a:p>
            <a:pPr>
              <a:lnSpc>
                <a:spcPct val="100000"/>
              </a:lnSpc>
            </a:pP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/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sz="2400" b="0" i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 i="0" dirty="0" err="1">
                <a:solidFill>
                  <a:schemeClr val="tx1"/>
                </a:solidFill>
                <a:cs typeface="Times New Roman" panose="02020603050405020304" pitchFamily="18" charset="0"/>
              </a:rPr>
              <a:t>|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sz="2400" b="0" i="0" baseline="3000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/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sz="2400" b="0" i="0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 i="0" baseline="3000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|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=0  </a:t>
            </a:r>
          </a:p>
        </p:txBody>
      </p:sp>
      <p:sp>
        <p:nvSpPr>
          <p:cNvPr id="11365" name="Text Box 101">
            <a:extLst>
              <a:ext uri="{FF2B5EF4-FFF2-40B4-BE49-F238E27FC236}">
                <a16:creationId xmlns:a16="http://schemas.microsoft.com/office/drawing/2014/main" id="{06E4D9AB-EEBF-4B7C-9E79-FA3101A8C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262" y="4195763"/>
            <a:ext cx="3685624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(</a:t>
            </a:r>
            <a:r>
              <a:rPr lang="en-US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+ 3/</a:t>
            </a:r>
            <a:r>
              <a:rPr lang="en-US" sz="2400" b="0" i="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v</a:t>
            </a:r>
            <a:r>
              <a:rPr lang="en-US" sz="2400" b="0" i="0" baseline="-2500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r</a:t>
            </a:r>
            <a:r>
              <a:rPr lang="en-US" sz="2400" b="0" i="0" baseline="300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'2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) (3</a:t>
            </a:r>
            <a:r>
              <a:rPr lang="en-US" sz="2400" b="0" i="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v</a:t>
            </a:r>
            <a:r>
              <a:rPr lang="en-US" sz="2400" b="0" i="0" baseline="-2500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r</a:t>
            </a:r>
            <a:r>
              <a:rPr lang="en-US" sz="2400" b="0" i="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' 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- 1) </a:t>
            </a:r>
            <a:r>
              <a:rPr lang="en-US" sz="2400" b="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8 </a:t>
            </a:r>
            <a:r>
              <a:rPr lang="en-US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67" name="Text Box 103">
            <a:extLst>
              <a:ext uri="{FF2B5EF4-FFF2-40B4-BE49-F238E27FC236}">
                <a16:creationId xmlns:a16="http://schemas.microsoft.com/office/drawing/2014/main" id="{B2E95ACF-DD95-4456-9538-764996744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662" y="4745038"/>
            <a:ext cx="352910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i="0" dirty="0">
                <a:solidFill>
                  <a:schemeClr val="tx1"/>
                </a:solidFill>
              </a:rPr>
              <a:t>where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=P/P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T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=T/T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altLang="en-US" sz="2400" b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'=</a:t>
            </a:r>
            <a:r>
              <a:rPr lang="en-US" altLang="en-US" sz="2400" b="0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400" b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; </a:t>
            </a:r>
            <a:r>
              <a:rPr lang="en-US" altLang="en-US" sz="2400" b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'=</a:t>
            </a:r>
            <a:r>
              <a:rPr lang="en-US" altLang="en-US" sz="2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4" name="Group 151">
            <a:extLst>
              <a:ext uri="{FF2B5EF4-FFF2-40B4-BE49-F238E27FC236}">
                <a16:creationId xmlns:a16="http://schemas.microsoft.com/office/drawing/2014/main" id="{D8B6A1EF-D892-4EA1-83E7-A8403FE6A933}"/>
              </a:ext>
            </a:extLst>
          </p:cNvPr>
          <p:cNvGrpSpPr>
            <a:grpSpLocks/>
          </p:cNvGrpSpPr>
          <p:nvPr/>
        </p:nvGrpSpPr>
        <p:grpSpPr bwMode="auto">
          <a:xfrm>
            <a:off x="7004862" y="3379788"/>
            <a:ext cx="2382838" cy="1801812"/>
            <a:chOff x="4368" y="2417"/>
            <a:chExt cx="1501" cy="1135"/>
          </a:xfrm>
        </p:grpSpPr>
        <p:sp>
          <p:nvSpPr>
            <p:cNvPr id="11374" name="Rectangle 110">
              <a:extLst>
                <a:ext uri="{FF2B5EF4-FFF2-40B4-BE49-F238E27FC236}">
                  <a16:creationId xmlns:a16="http://schemas.microsoft.com/office/drawing/2014/main" id="{CCF6B8EF-D0EC-441D-AE9C-DF23648E2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4" y="2920"/>
              <a:ext cx="21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26644" name="Line 111">
              <a:extLst>
                <a:ext uri="{FF2B5EF4-FFF2-40B4-BE49-F238E27FC236}">
                  <a16:creationId xmlns:a16="http://schemas.microsoft.com/office/drawing/2014/main" id="{87B4150D-D8CD-4CBB-A8F3-3F6AEB071A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16" y="2485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Line 112">
              <a:extLst>
                <a:ext uri="{FF2B5EF4-FFF2-40B4-BE49-F238E27FC236}">
                  <a16:creationId xmlns:a16="http://schemas.microsoft.com/office/drawing/2014/main" id="{8312E0D9-70A6-4CDC-88B0-8DF237F6C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445"/>
              <a:ext cx="14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Arc 114">
              <a:extLst>
                <a:ext uri="{FF2B5EF4-FFF2-40B4-BE49-F238E27FC236}">
                  <a16:creationId xmlns:a16="http://schemas.microsoft.com/office/drawing/2014/main" id="{CEC9D831-5544-4326-9493-139B6EEC59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2" y="2784"/>
              <a:ext cx="752" cy="768"/>
            </a:xfrm>
            <a:custGeom>
              <a:avLst/>
              <a:gdLst>
                <a:gd name="T0" fmla="*/ 0 w 41704"/>
                <a:gd name="T1" fmla="*/ 1 h 21600"/>
                <a:gd name="T2" fmla="*/ 0 w 41704"/>
                <a:gd name="T3" fmla="*/ 1 h 21600"/>
                <a:gd name="T4" fmla="*/ 0 w 41704"/>
                <a:gd name="T5" fmla="*/ 1 h 21600"/>
                <a:gd name="T6" fmla="*/ 0 60000 65536"/>
                <a:gd name="T7" fmla="*/ 0 60000 65536"/>
                <a:gd name="T8" fmla="*/ 0 60000 65536"/>
                <a:gd name="T9" fmla="*/ 0 w 41704"/>
                <a:gd name="T10" fmla="*/ 0 h 21600"/>
                <a:gd name="T11" fmla="*/ 41704 w 4170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04" h="21600" fill="none" extrusionOk="0">
                  <a:moveTo>
                    <a:pt x="0" y="16106"/>
                  </a:moveTo>
                  <a:cubicBezTo>
                    <a:pt x="2496" y="6615"/>
                    <a:pt x="11076" y="-1"/>
                    <a:pt x="20890" y="0"/>
                  </a:cubicBezTo>
                  <a:cubicBezTo>
                    <a:pt x="30595" y="0"/>
                    <a:pt x="39108" y="6473"/>
                    <a:pt x="41703" y="15825"/>
                  </a:cubicBezTo>
                </a:path>
                <a:path w="41704" h="21600" stroke="0" extrusionOk="0">
                  <a:moveTo>
                    <a:pt x="0" y="16106"/>
                  </a:moveTo>
                  <a:cubicBezTo>
                    <a:pt x="2496" y="6615"/>
                    <a:pt x="11076" y="-1"/>
                    <a:pt x="20890" y="0"/>
                  </a:cubicBezTo>
                  <a:cubicBezTo>
                    <a:pt x="30595" y="0"/>
                    <a:pt x="39108" y="6473"/>
                    <a:pt x="41703" y="15825"/>
                  </a:cubicBezTo>
                  <a:lnTo>
                    <a:pt x="20890" y="21600"/>
                  </a:lnTo>
                  <a:close/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7" name="Rectangle 123">
              <a:extLst>
                <a:ext uri="{FF2B5EF4-FFF2-40B4-BE49-F238E27FC236}">
                  <a16:creationId xmlns:a16="http://schemas.microsoft.com/office/drawing/2014/main" id="{6A389CE1-C514-4147-847C-54632D093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7" y="3088"/>
              <a:ext cx="406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L+G</a:t>
              </a:r>
            </a:p>
          </p:txBody>
        </p:sp>
        <p:sp>
          <p:nvSpPr>
            <p:cNvPr id="26648" name="Rectangle 126">
              <a:extLst>
                <a:ext uri="{FF2B5EF4-FFF2-40B4-BE49-F238E27FC236}">
                  <a16:creationId xmlns:a16="http://schemas.microsoft.com/office/drawing/2014/main" id="{C599DF41-7F5B-4AA3-976D-E8CE433F6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6" y="2417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26649" name="Rectangle 127">
              <a:extLst>
                <a:ext uri="{FF2B5EF4-FFF2-40B4-BE49-F238E27FC236}">
                  <a16:creationId xmlns:a16="http://schemas.microsoft.com/office/drawing/2014/main" id="{52AC272F-012D-4017-9F9B-107523163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6" y="3253"/>
              <a:ext cx="17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</a:p>
          </p:txBody>
        </p:sp>
        <p:sp>
          <p:nvSpPr>
            <p:cNvPr id="26650" name="Rectangle 130">
              <a:extLst>
                <a:ext uri="{FF2B5EF4-FFF2-40B4-BE49-F238E27FC236}">
                  <a16:creationId xmlns:a16="http://schemas.microsoft.com/office/drawing/2014/main" id="{A243B6C2-BE69-4CCC-BAE0-81458F0A4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4" y="2627"/>
              <a:ext cx="4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T=T</a:t>
              </a:r>
              <a:r>
                <a:rPr lang="en-US" altLang="en-US" i="0" baseline="-25000">
                  <a:solidFill>
                    <a:schemeClr val="tx1"/>
                  </a:solidFill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6651" name="Freeform 131">
              <a:extLst>
                <a:ext uri="{FF2B5EF4-FFF2-40B4-BE49-F238E27FC236}">
                  <a16:creationId xmlns:a16="http://schemas.microsoft.com/office/drawing/2014/main" id="{2A9D5ACF-6991-4B5A-820A-58276FE0C0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9" y="2418"/>
              <a:ext cx="759" cy="528"/>
            </a:xfrm>
            <a:custGeom>
              <a:avLst/>
              <a:gdLst>
                <a:gd name="T0" fmla="*/ 0 w 759"/>
                <a:gd name="T1" fmla="*/ 0 h 528"/>
                <a:gd name="T2" fmla="*/ 188 w 759"/>
                <a:gd name="T3" fmla="*/ 211 h 528"/>
                <a:gd name="T4" fmla="*/ 428 w 759"/>
                <a:gd name="T5" fmla="*/ 379 h 528"/>
                <a:gd name="T6" fmla="*/ 759 w 759"/>
                <a:gd name="T7" fmla="*/ 528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9"/>
                <a:gd name="T13" fmla="*/ 0 h 528"/>
                <a:gd name="T14" fmla="*/ 759 w 759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9" h="528">
                  <a:moveTo>
                    <a:pt x="0" y="0"/>
                  </a:moveTo>
                  <a:cubicBezTo>
                    <a:pt x="32" y="35"/>
                    <a:pt x="117" y="148"/>
                    <a:pt x="188" y="211"/>
                  </a:cubicBezTo>
                  <a:cubicBezTo>
                    <a:pt x="259" y="274"/>
                    <a:pt x="333" y="326"/>
                    <a:pt x="428" y="379"/>
                  </a:cubicBezTo>
                  <a:cubicBezTo>
                    <a:pt x="523" y="432"/>
                    <a:pt x="690" y="497"/>
                    <a:pt x="759" y="528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Line 135">
              <a:extLst>
                <a:ext uri="{FF2B5EF4-FFF2-40B4-BE49-F238E27FC236}">
                  <a16:creationId xmlns:a16="http://schemas.microsoft.com/office/drawing/2014/main" id="{0F9ED15B-F70C-470C-B50E-462AFEC06E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0" y="2976"/>
              <a:ext cx="5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3" name="Line 140">
              <a:extLst>
                <a:ext uri="{FF2B5EF4-FFF2-40B4-BE49-F238E27FC236}">
                  <a16:creationId xmlns:a16="http://schemas.microsoft.com/office/drawing/2014/main" id="{D488B954-E176-4266-B04D-AD914AD7E5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08" y="2688"/>
              <a:ext cx="192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6654" name="Freeform 142">
              <a:extLst>
                <a:ext uri="{FF2B5EF4-FFF2-40B4-BE49-F238E27FC236}">
                  <a16:creationId xmlns:a16="http://schemas.microsoft.com/office/drawing/2014/main" id="{62E18D74-9867-4369-A5EE-299EBFFBAF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9" y="2993"/>
              <a:ext cx="115" cy="214"/>
            </a:xfrm>
            <a:custGeom>
              <a:avLst/>
              <a:gdLst>
                <a:gd name="T0" fmla="*/ 0 w 528"/>
                <a:gd name="T1" fmla="*/ 0 h 336"/>
                <a:gd name="T2" fmla="*/ 7 w 528"/>
                <a:gd name="T3" fmla="*/ 59 h 336"/>
                <a:gd name="T4" fmla="*/ 25 w 528"/>
                <a:gd name="T5" fmla="*/ 136 h 336"/>
                <a:gd name="T6" fmla="*/ 0 60000 65536"/>
                <a:gd name="T7" fmla="*/ 0 60000 65536"/>
                <a:gd name="T8" fmla="*/ 0 60000 65536"/>
                <a:gd name="T9" fmla="*/ 0 w 528"/>
                <a:gd name="T10" fmla="*/ 0 h 336"/>
                <a:gd name="T11" fmla="*/ 528 w 528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336">
                  <a:moveTo>
                    <a:pt x="0" y="0"/>
                  </a:moveTo>
                  <a:cubicBezTo>
                    <a:pt x="28" y="44"/>
                    <a:pt x="56" y="88"/>
                    <a:pt x="144" y="144"/>
                  </a:cubicBezTo>
                  <a:cubicBezTo>
                    <a:pt x="232" y="200"/>
                    <a:pt x="464" y="304"/>
                    <a:pt x="528" y="336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6655" name="Freeform 146">
              <a:extLst>
                <a:ext uri="{FF2B5EF4-FFF2-40B4-BE49-F238E27FC236}">
                  <a16:creationId xmlns:a16="http://schemas.microsoft.com/office/drawing/2014/main" id="{6B069826-6183-4108-A9FB-0187D0AFC8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0" y="2572"/>
              <a:ext cx="574" cy="403"/>
            </a:xfrm>
            <a:custGeom>
              <a:avLst/>
              <a:gdLst>
                <a:gd name="T0" fmla="*/ 0 w 1046"/>
                <a:gd name="T1" fmla="*/ 0 h 691"/>
                <a:gd name="T2" fmla="*/ 1 w 1046"/>
                <a:gd name="T3" fmla="*/ 14 h 691"/>
                <a:gd name="T4" fmla="*/ 2 w 1046"/>
                <a:gd name="T5" fmla="*/ 28 h 691"/>
                <a:gd name="T6" fmla="*/ 3 w 1046"/>
                <a:gd name="T7" fmla="*/ 32 h 691"/>
                <a:gd name="T8" fmla="*/ 4 w 1046"/>
                <a:gd name="T9" fmla="*/ 32 h 691"/>
                <a:gd name="T10" fmla="*/ 5 w 1046"/>
                <a:gd name="T11" fmla="*/ 34 h 691"/>
                <a:gd name="T12" fmla="*/ 7 w 1046"/>
                <a:gd name="T13" fmla="*/ 45 h 691"/>
                <a:gd name="T14" fmla="*/ 11 w 1046"/>
                <a:gd name="T15" fmla="*/ 60 h 691"/>
                <a:gd name="T16" fmla="*/ 13 w 1046"/>
                <a:gd name="T17" fmla="*/ 66 h 6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46"/>
                <a:gd name="T28" fmla="*/ 0 h 691"/>
                <a:gd name="T29" fmla="*/ 1046 w 1046"/>
                <a:gd name="T30" fmla="*/ 691 h 6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46" h="691">
                  <a:moveTo>
                    <a:pt x="0" y="0"/>
                  </a:moveTo>
                  <a:cubicBezTo>
                    <a:pt x="12" y="48"/>
                    <a:pt x="24" y="96"/>
                    <a:pt x="48" y="144"/>
                  </a:cubicBezTo>
                  <a:cubicBezTo>
                    <a:pt x="72" y="192"/>
                    <a:pt x="112" y="256"/>
                    <a:pt x="144" y="288"/>
                  </a:cubicBezTo>
                  <a:cubicBezTo>
                    <a:pt x="176" y="320"/>
                    <a:pt x="216" y="328"/>
                    <a:pt x="240" y="336"/>
                  </a:cubicBezTo>
                  <a:cubicBezTo>
                    <a:pt x="264" y="344"/>
                    <a:pt x="265" y="333"/>
                    <a:pt x="288" y="336"/>
                  </a:cubicBezTo>
                  <a:cubicBezTo>
                    <a:pt x="311" y="339"/>
                    <a:pt x="329" y="332"/>
                    <a:pt x="379" y="355"/>
                  </a:cubicBezTo>
                  <a:cubicBezTo>
                    <a:pt x="429" y="378"/>
                    <a:pt x="506" y="428"/>
                    <a:pt x="590" y="473"/>
                  </a:cubicBezTo>
                  <a:cubicBezTo>
                    <a:pt x="674" y="518"/>
                    <a:pt x="810" y="590"/>
                    <a:pt x="886" y="626"/>
                  </a:cubicBezTo>
                  <a:cubicBezTo>
                    <a:pt x="962" y="662"/>
                    <a:pt x="1013" y="678"/>
                    <a:pt x="1046" y="691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1385" name="Rectangle 121">
              <a:extLst>
                <a:ext uri="{FF2B5EF4-FFF2-40B4-BE49-F238E27FC236}">
                  <a16:creationId xmlns:a16="http://schemas.microsoft.com/office/drawing/2014/main" id="{07809363-FF99-43B8-816C-4F9C78CEC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016"/>
              <a:ext cx="23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26657" name="Rectangle 147">
              <a:extLst>
                <a:ext uri="{FF2B5EF4-FFF2-40B4-BE49-F238E27FC236}">
                  <a16:creationId xmlns:a16="http://schemas.microsoft.com/office/drawing/2014/main" id="{09137167-E9CC-487C-ADA4-D67877E7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437"/>
              <a:ext cx="4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T=T</a:t>
              </a:r>
              <a:r>
                <a:rPr lang="en-US" altLang="en-US" i="0" baseline="-25000">
                  <a:solidFill>
                    <a:schemeClr val="tx1"/>
                  </a:solidFill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6658" name="Rectangle 149">
              <a:extLst>
                <a:ext uri="{FF2B5EF4-FFF2-40B4-BE49-F238E27FC236}">
                  <a16:creationId xmlns:a16="http://schemas.microsoft.com/office/drawing/2014/main" id="{2C8C031D-F06C-492A-8F4F-11B139FE4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6" y="2592"/>
              <a:ext cx="1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altLang="en-US" i="0" baseline="-25000">
                <a:solidFill>
                  <a:schemeClr val="tx1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159">
            <a:extLst>
              <a:ext uri="{FF2B5EF4-FFF2-40B4-BE49-F238E27FC236}">
                <a16:creationId xmlns:a16="http://schemas.microsoft.com/office/drawing/2014/main" id="{CD13AB1F-9E4A-4CF2-A104-9D7A4B84C8A3}"/>
              </a:ext>
            </a:extLst>
          </p:cNvPr>
          <p:cNvGrpSpPr>
            <a:grpSpLocks/>
          </p:cNvGrpSpPr>
          <p:nvPr/>
        </p:nvGrpSpPr>
        <p:grpSpPr bwMode="auto">
          <a:xfrm>
            <a:off x="2827845" y="4945063"/>
            <a:ext cx="6944449" cy="1485900"/>
            <a:chOff x="2688" y="3120"/>
            <a:chExt cx="3576" cy="936"/>
          </a:xfrm>
        </p:grpSpPr>
        <p:grpSp>
          <p:nvGrpSpPr>
            <p:cNvPr id="26639" name="Group 155">
              <a:extLst>
                <a:ext uri="{FF2B5EF4-FFF2-40B4-BE49-F238E27FC236}">
                  <a16:creationId xmlns:a16="http://schemas.microsoft.com/office/drawing/2014/main" id="{27D37269-B647-4BF1-BC7D-0FC983F824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8" y="3120"/>
              <a:ext cx="288" cy="576"/>
              <a:chOff x="432" y="2400"/>
              <a:chExt cx="288" cy="576"/>
            </a:xfrm>
          </p:grpSpPr>
          <p:sp>
            <p:nvSpPr>
              <p:cNvPr id="11420" name="AutoShape 156">
                <a:extLst>
                  <a:ext uri="{FF2B5EF4-FFF2-40B4-BE49-F238E27FC236}">
                    <a16:creationId xmlns:a16="http://schemas.microsoft.com/office/drawing/2014/main" id="{F5E39AAD-3DBE-4282-A163-AC480004A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400"/>
                <a:ext cx="288" cy="288"/>
              </a:xfrm>
              <a:prstGeom prst="triangle">
                <a:avLst>
                  <a:gd name="adj" fmla="val 50000"/>
                </a:avLst>
              </a:prstGeom>
              <a:solidFill>
                <a:srgbClr val="FF99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en-US" sz="2400" b="0" i="0" dirty="0">
                    <a:solidFill>
                      <a:schemeClr val="tx1"/>
                    </a:solidFill>
                    <a:latin typeface="Times New Roman" pitchFamily="18" charset="0"/>
                    <a:cs typeface="Times New Roman (Arabic)" pitchFamily="26" charset="-78"/>
                  </a:rPr>
                  <a:t>!</a:t>
                </a:r>
              </a:p>
            </p:txBody>
          </p:sp>
          <p:sp>
            <p:nvSpPr>
              <p:cNvPr id="11421" name="Line 157">
                <a:extLst>
                  <a:ext uri="{FF2B5EF4-FFF2-40B4-BE49-F238E27FC236}">
                    <a16:creationId xmlns:a16="http://schemas.microsoft.com/office/drawing/2014/main" id="{22FB7295-4FD5-44B7-B448-484D723B85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688"/>
                <a:ext cx="0" cy="28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6640" name="Text Box 158">
              <a:extLst>
                <a:ext uri="{FF2B5EF4-FFF2-40B4-BE49-F238E27FC236}">
                  <a16:creationId xmlns:a16="http://schemas.microsoft.com/office/drawing/2014/main" id="{2406EC38-ABAC-4A0A-9377-C747EBA689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610"/>
              <a:ext cx="3576" cy="446"/>
            </a:xfrm>
            <a:prstGeom prst="rect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342900" indent="-342900">
                <a:lnSpc>
                  <a:spcPct val="100000"/>
                </a:lnSpc>
                <a:buClr>
                  <a:srgbClr val="FF0000"/>
                </a:buClr>
                <a:buFont typeface="Wingdings" panose="05000000000000000000" pitchFamily="2" charset="2"/>
                <a:buChar char="Ø"/>
              </a:pPr>
              <a:r>
                <a:rPr lang="en-US" altLang="en-US" sz="2000" b="0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 precision of VDW is better than </a:t>
              </a:r>
              <a:r>
                <a:rPr lang="en-US" altLang="en-US" sz="2000" b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sz="2000" b="0" dirty="0" err="1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sz="2000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=RT</a:t>
              </a:r>
              <a:r>
                <a:rPr lang="en-US" altLang="en-US" sz="2000" b="0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BUT not perfect </a:t>
              </a:r>
            </a:p>
            <a:p>
              <a:pPr marL="342900" indent="-342900">
                <a:lnSpc>
                  <a:spcPct val="100000"/>
                </a:lnSpc>
                <a:buClr>
                  <a:srgbClr val="FF0000"/>
                </a:buClr>
                <a:buFont typeface="Wingdings" panose="05000000000000000000" pitchFamily="2" charset="2"/>
                <a:buChar char="Ø"/>
              </a:pPr>
              <a:r>
                <a:rPr lang="en-US" altLang="en-US" sz="2000" b="0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It all depends on reduced properties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5" grpId="0"/>
      <p:bldP spid="11296" grpId="0" animBg="1"/>
      <p:bldP spid="11362" grpId="0"/>
      <p:bldP spid="11364" grpId="0"/>
      <p:bldP spid="11365" grpId="0" animBg="1"/>
      <p:bldP spid="113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6BC7ED3-5F69-454A-A3FD-A560CC49F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775" y="279400"/>
            <a:ext cx="9439275" cy="582613"/>
          </a:xfrm>
          <a:noFill/>
        </p:spPr>
        <p:txBody>
          <a:bodyPr/>
          <a:lstStyle/>
          <a:p>
            <a:r>
              <a:rPr lang="en-US" altLang="en-US"/>
              <a:t>Compressibility – Law of Corresponding States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3D98FEB-09DD-4E27-94D7-304693AE7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363" y="1600200"/>
            <a:ext cx="3148012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Compressibility: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= P</a:t>
            </a:r>
            <a:r>
              <a:rPr lang="en-US" altLang="en-US" i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/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RT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770DDE7B-7858-4548-A0B2-1FD71C502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703513"/>
            <a:ext cx="3444875" cy="376237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Law of corresponding </a:t>
            </a:r>
            <a:r>
              <a:rPr lang="en-US" altLang="en-US" i="0">
                <a:solidFill>
                  <a:schemeClr val="tx1"/>
                </a:solidFill>
              </a:rPr>
              <a:t>states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43026" name="Rectangle 21">
            <a:extLst>
              <a:ext uri="{FF2B5EF4-FFF2-40B4-BE49-F238E27FC236}">
                <a16:creationId xmlns:a16="http://schemas.microsoft.com/office/drawing/2014/main" id="{ACC19A01-6C5C-4F03-B1A5-6158B04FF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143000"/>
            <a:ext cx="1247775" cy="376238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Definition</a:t>
            </a:r>
            <a:endParaRPr lang="en-US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27" name="Rectangle 22">
            <a:extLst>
              <a:ext uri="{FF2B5EF4-FFF2-40B4-BE49-F238E27FC236}">
                <a16:creationId xmlns:a16="http://schemas.microsoft.com/office/drawing/2014/main" id="{CBD72B8D-678D-4675-B460-420C0CD08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171825"/>
            <a:ext cx="3116239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For all Gases :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= f 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3028" name="Rectangle 23">
            <a:extLst>
              <a:ext uri="{FF2B5EF4-FFF2-40B4-BE49-F238E27FC236}">
                <a16:creationId xmlns:a16="http://schemas.microsoft.com/office/drawing/2014/main" id="{1027E5D2-1E31-40CC-994C-1EFF824AB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617913"/>
            <a:ext cx="3003131" cy="36676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P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 / P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T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T / T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43029" name="Rectangle 24">
            <a:extLst>
              <a:ext uri="{FF2B5EF4-FFF2-40B4-BE49-F238E27FC236}">
                <a16:creationId xmlns:a16="http://schemas.microsoft.com/office/drawing/2014/main" id="{B233BD06-5F5D-41F9-93F6-BA03115FE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98663"/>
            <a:ext cx="234315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 perfect gas Z = 1</a:t>
            </a:r>
            <a:endParaRPr lang="en-US" altLang="en-US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30" name="Rectangle 25">
            <a:extLst>
              <a:ext uri="{FF2B5EF4-FFF2-40B4-BE49-F238E27FC236}">
                <a16:creationId xmlns:a16="http://schemas.microsoft.com/office/drawing/2014/main" id="{340910FA-10F9-487F-B248-9CE48649F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4391025"/>
            <a:ext cx="3964228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N.B. 1:  If gas at low density</a:t>
            </a:r>
          </a:p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(ex.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i="0" dirty="0">
                <a:solidFill>
                  <a:schemeClr val="tx1"/>
                </a:solidFill>
              </a:rPr>
              <a:t> &lt;0.1 and/</a:t>
            </a:r>
            <a:r>
              <a:rPr lang="en-US" altLang="en-US" i="0">
                <a:solidFill>
                  <a:schemeClr val="tx1"/>
                </a:solidFill>
              </a:rPr>
              <a:t>or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i="0">
                <a:solidFill>
                  <a:schemeClr val="tx1"/>
                </a:solidFill>
              </a:rPr>
              <a:t> </a:t>
            </a:r>
            <a:r>
              <a:rPr lang="en-US" altLang="en-US" i="0" dirty="0">
                <a:solidFill>
                  <a:schemeClr val="tx1"/>
                </a:solidFill>
              </a:rPr>
              <a:t>&gt;5)  then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en-US" i="0" dirty="0">
                <a:solidFill>
                  <a:schemeClr val="tx1"/>
                </a:solidFill>
                <a:sym typeface="Symbol" panose="05050102010706020507" pitchFamily="18" charset="2"/>
              </a:rPr>
              <a:t></a:t>
            </a:r>
            <a:r>
              <a:rPr lang="en-US" altLang="en-US" i="0" dirty="0">
                <a:solidFill>
                  <a:schemeClr val="tx1"/>
                </a:solidFill>
              </a:rPr>
              <a:t>1</a:t>
            </a:r>
            <a:endParaRPr lang="en-US" altLang="en-US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33" name="Rectangle 28">
            <a:extLst>
              <a:ext uri="{FF2B5EF4-FFF2-40B4-BE49-F238E27FC236}">
                <a16:creationId xmlns:a16="http://schemas.microsoft.com/office/drawing/2014/main" id="{C3783C15-03CA-46A2-B632-5029AE3BB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27663"/>
            <a:ext cx="7691209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N.B. 2: The law of corresponding states is approximate (error &lt;2.5%)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9745FA5-6232-42EA-96E6-36002EC227D5}"/>
              </a:ext>
            </a:extLst>
          </p:cNvPr>
          <p:cNvGrpSpPr/>
          <p:nvPr/>
        </p:nvGrpSpPr>
        <p:grpSpPr>
          <a:xfrm>
            <a:off x="4252913" y="1417638"/>
            <a:ext cx="5455600" cy="3733800"/>
            <a:chOff x="4252913" y="1417638"/>
            <a:chExt cx="5455600" cy="3733800"/>
          </a:xfrm>
        </p:grpSpPr>
        <p:sp>
          <p:nvSpPr>
            <p:cNvPr id="43013" name="Line 5">
              <a:extLst>
                <a:ext uri="{FF2B5EF4-FFF2-40B4-BE49-F238E27FC236}">
                  <a16:creationId xmlns:a16="http://schemas.microsoft.com/office/drawing/2014/main" id="{D91F8197-E077-40C4-B885-5EEF4803DF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1838325"/>
              <a:ext cx="0" cy="2971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4" name="Line 6">
              <a:extLst>
                <a:ext uri="{FF2B5EF4-FFF2-40B4-BE49-F238E27FC236}">
                  <a16:creationId xmlns:a16="http://schemas.microsoft.com/office/drawing/2014/main" id="{BA0D7506-8BDF-4F90-A7CA-0239207CF5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3400" y="4657725"/>
              <a:ext cx="4876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5" name="Rectangle 7">
              <a:extLst>
                <a:ext uri="{FF2B5EF4-FFF2-40B4-BE49-F238E27FC236}">
                  <a16:creationId xmlns:a16="http://schemas.microsoft.com/office/drawing/2014/main" id="{643B2777-3084-4DB4-A236-8E80AC500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6313" y="1663700"/>
              <a:ext cx="3206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</a:p>
          </p:txBody>
        </p:sp>
        <p:sp>
          <p:nvSpPr>
            <p:cNvPr id="43016" name="Rectangle 8">
              <a:extLst>
                <a:ext uri="{FF2B5EF4-FFF2-40B4-BE49-F238E27FC236}">
                  <a16:creationId xmlns:a16="http://schemas.microsoft.com/office/drawing/2014/main" id="{0663FF6B-E37F-46BB-B581-E01467403D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2113" y="4635500"/>
              <a:ext cx="426400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43017" name="Line 9">
              <a:extLst>
                <a:ext uri="{FF2B5EF4-FFF2-40B4-BE49-F238E27FC236}">
                  <a16:creationId xmlns:a16="http://schemas.microsoft.com/office/drawing/2014/main" id="{A78544C2-BB87-4339-83F5-9144DEE279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2941638"/>
              <a:ext cx="4343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8" name="Rectangle 10">
              <a:extLst>
                <a:ext uri="{FF2B5EF4-FFF2-40B4-BE49-F238E27FC236}">
                  <a16:creationId xmlns:a16="http://schemas.microsoft.com/office/drawing/2014/main" id="{B89ED0C0-8999-4604-A5D1-3F83F6F06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2913" y="2806700"/>
              <a:ext cx="3079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3019" name="Arc 11">
              <a:extLst>
                <a:ext uri="{FF2B5EF4-FFF2-40B4-BE49-F238E27FC236}">
                  <a16:creationId xmlns:a16="http://schemas.microsoft.com/office/drawing/2014/main" id="{8152BF94-F9D8-490C-A3E6-9EBA1148A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3400" y="3024188"/>
              <a:ext cx="2362200" cy="1441450"/>
            </a:xfrm>
            <a:custGeom>
              <a:avLst/>
              <a:gdLst>
                <a:gd name="T0" fmla="*/ 2147483646 w 21600"/>
                <a:gd name="T1" fmla="*/ 0 h 43010"/>
                <a:gd name="T2" fmla="*/ 2147483646 w 21600"/>
                <a:gd name="T3" fmla="*/ 2147483646 h 43010"/>
                <a:gd name="T4" fmla="*/ 0 w 21600"/>
                <a:gd name="T5" fmla="*/ 2147483646 h 4301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010"/>
                <a:gd name="T11" fmla="*/ 21600 w 21600"/>
                <a:gd name="T12" fmla="*/ 43010 h 430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010" fill="none" extrusionOk="0">
                  <a:moveTo>
                    <a:pt x="2176" y="-1"/>
                  </a:moveTo>
                  <a:cubicBezTo>
                    <a:pt x="13206" y="1116"/>
                    <a:pt x="21600" y="10403"/>
                    <a:pt x="21600" y="21490"/>
                  </a:cubicBezTo>
                  <a:cubicBezTo>
                    <a:pt x="21600" y="32698"/>
                    <a:pt x="13026" y="42045"/>
                    <a:pt x="1858" y="43009"/>
                  </a:cubicBezTo>
                </a:path>
                <a:path w="21600" h="43010" stroke="0" extrusionOk="0">
                  <a:moveTo>
                    <a:pt x="2176" y="-1"/>
                  </a:moveTo>
                  <a:cubicBezTo>
                    <a:pt x="13206" y="1116"/>
                    <a:pt x="21600" y="10403"/>
                    <a:pt x="21600" y="21490"/>
                  </a:cubicBezTo>
                  <a:cubicBezTo>
                    <a:pt x="21600" y="32698"/>
                    <a:pt x="13026" y="42045"/>
                    <a:pt x="1858" y="43009"/>
                  </a:cubicBezTo>
                  <a:lnTo>
                    <a:pt x="0" y="21490"/>
                  </a:lnTo>
                  <a:lnTo>
                    <a:pt x="2176" y="-1"/>
                  </a:lnTo>
                  <a:close/>
                </a:path>
              </a:pathLst>
            </a:custGeom>
            <a:noFill/>
            <a:ln w="38100" cap="rnd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12">
              <a:extLst>
                <a:ext uri="{FF2B5EF4-FFF2-40B4-BE49-F238E27FC236}">
                  <a16:creationId xmlns:a16="http://schemas.microsoft.com/office/drawing/2014/main" id="{19E0E1B2-C198-49D3-81E1-11F65DC91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05600" y="2600325"/>
              <a:ext cx="0" cy="2057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Rectangle 13">
              <a:extLst>
                <a:ext uri="{FF2B5EF4-FFF2-40B4-BE49-F238E27FC236}">
                  <a16:creationId xmlns:a16="http://schemas.microsoft.com/office/drawing/2014/main" id="{37654539-5109-4D4F-945B-C26F6B696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5113" y="4787900"/>
              <a:ext cx="3079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grpSp>
          <p:nvGrpSpPr>
            <p:cNvPr id="43022" name="Group 14">
              <a:extLst>
                <a:ext uri="{FF2B5EF4-FFF2-40B4-BE49-F238E27FC236}">
                  <a16:creationId xmlns:a16="http://schemas.microsoft.com/office/drawing/2014/main" id="{1CE13D3D-0243-4E53-9D17-A6273C0C5E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0" y="1417638"/>
              <a:ext cx="4678363" cy="2895600"/>
              <a:chOff x="2880" y="672"/>
              <a:chExt cx="2947" cy="1824"/>
            </a:xfrm>
          </p:grpSpPr>
          <p:sp>
            <p:nvSpPr>
              <p:cNvPr id="43034" name="Arc 15">
                <a:extLst>
                  <a:ext uri="{FF2B5EF4-FFF2-40B4-BE49-F238E27FC236}">
                    <a16:creationId xmlns:a16="http://schemas.microsoft.com/office/drawing/2014/main" id="{241D54CD-84FA-4357-8B45-200D9558B5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" y="1633"/>
                <a:ext cx="816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5" name="Line 16">
                <a:extLst>
                  <a:ext uri="{FF2B5EF4-FFF2-40B4-BE49-F238E27FC236}">
                    <a16:creationId xmlns:a16="http://schemas.microsoft.com/office/drawing/2014/main" id="{F503FA81-4664-47F2-8DB7-C6D97DC2EB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96" y="1776"/>
                <a:ext cx="0" cy="72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6" name="Arc 17">
                <a:extLst>
                  <a:ext uri="{FF2B5EF4-FFF2-40B4-BE49-F238E27FC236}">
                    <a16:creationId xmlns:a16="http://schemas.microsoft.com/office/drawing/2014/main" id="{4CE36A64-683F-464D-97E2-43922E7494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672"/>
                <a:ext cx="2131" cy="1824"/>
              </a:xfrm>
              <a:custGeom>
                <a:avLst/>
                <a:gdLst>
                  <a:gd name="T0" fmla="*/ 0 w 20120"/>
                  <a:gd name="T1" fmla="*/ 0 h 21600"/>
                  <a:gd name="T2" fmla="*/ 0 w 20120"/>
                  <a:gd name="T3" fmla="*/ 0 h 21600"/>
                  <a:gd name="T4" fmla="*/ 0 w 2012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120"/>
                  <a:gd name="T10" fmla="*/ 0 h 21600"/>
                  <a:gd name="T11" fmla="*/ 20120 w 2012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120" h="21600" fill="none" extrusionOk="0">
                    <a:moveTo>
                      <a:pt x="20119" y="7857"/>
                    </a:moveTo>
                    <a:cubicBezTo>
                      <a:pt x="16883" y="16145"/>
                      <a:pt x="8896" y="21599"/>
                      <a:pt x="0" y="21600"/>
                    </a:cubicBezTo>
                  </a:path>
                  <a:path w="20120" h="21600" stroke="0" extrusionOk="0">
                    <a:moveTo>
                      <a:pt x="20119" y="7857"/>
                    </a:moveTo>
                    <a:cubicBezTo>
                      <a:pt x="16883" y="16145"/>
                      <a:pt x="8896" y="21599"/>
                      <a:pt x="0" y="21600"/>
                    </a:cubicBezTo>
                    <a:lnTo>
                      <a:pt x="0" y="0"/>
                    </a:lnTo>
                    <a:lnTo>
                      <a:pt x="20119" y="7857"/>
                    </a:lnTo>
                    <a:close/>
                  </a:path>
                </a:pathLst>
              </a:custGeom>
              <a:noFill/>
              <a:ln w="1905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23" name="Rectangle 18">
              <a:extLst>
                <a:ext uri="{FF2B5EF4-FFF2-40B4-BE49-F238E27FC236}">
                  <a16:creationId xmlns:a16="http://schemas.microsoft.com/office/drawing/2014/main" id="{95BE0784-1149-4E11-A6AB-C83513526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8513" y="4102100"/>
              <a:ext cx="878447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n-US" altLang="en-US" i="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0.8</a:t>
              </a:r>
            </a:p>
          </p:txBody>
        </p:sp>
        <p:sp>
          <p:nvSpPr>
            <p:cNvPr id="43024" name="Rectangle 19">
              <a:extLst>
                <a:ext uri="{FF2B5EF4-FFF2-40B4-BE49-F238E27FC236}">
                  <a16:creationId xmlns:a16="http://schemas.microsoft.com/office/drawing/2014/main" id="{C5C61CA2-DA82-4F97-A7B9-6ED4FB6F6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8513" y="3416300"/>
              <a:ext cx="878447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n-US" altLang="en-US" i="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1.2</a:t>
              </a:r>
            </a:p>
          </p:txBody>
        </p:sp>
        <p:sp>
          <p:nvSpPr>
            <p:cNvPr id="43025" name="Rectangle 20">
              <a:extLst>
                <a:ext uri="{FF2B5EF4-FFF2-40B4-BE49-F238E27FC236}">
                  <a16:creationId xmlns:a16="http://schemas.microsoft.com/office/drawing/2014/main" id="{316FAF1C-CA24-4295-A9CC-C06F584C3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9733" y="2425700"/>
              <a:ext cx="878447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n-US" altLang="en-US" i="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5.0</a:t>
              </a:r>
            </a:p>
          </p:txBody>
        </p:sp>
        <p:sp>
          <p:nvSpPr>
            <p:cNvPr id="43031" name="Freeform 26">
              <a:extLst>
                <a:ext uri="{FF2B5EF4-FFF2-40B4-BE49-F238E27FC236}">
                  <a16:creationId xmlns:a16="http://schemas.microsoft.com/office/drawing/2014/main" id="{15800B67-3F6D-4830-8A68-C6BCE3AA2A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2000" y="2576513"/>
              <a:ext cx="4754563" cy="1319212"/>
            </a:xfrm>
            <a:custGeom>
              <a:avLst/>
              <a:gdLst>
                <a:gd name="T0" fmla="*/ 0 w 2995"/>
                <a:gd name="T1" fmla="*/ 2147483646 h 831"/>
                <a:gd name="T2" fmla="*/ 2147483646 w 2995"/>
                <a:gd name="T3" fmla="*/ 2147483646 h 831"/>
                <a:gd name="T4" fmla="*/ 2147483646 w 2995"/>
                <a:gd name="T5" fmla="*/ 2147483646 h 831"/>
                <a:gd name="T6" fmla="*/ 2147483646 w 2995"/>
                <a:gd name="T7" fmla="*/ 2147483646 h 831"/>
                <a:gd name="T8" fmla="*/ 2147483646 w 2995"/>
                <a:gd name="T9" fmla="*/ 2147483646 h 831"/>
                <a:gd name="T10" fmla="*/ 2147483646 w 2995"/>
                <a:gd name="T11" fmla="*/ 2147483646 h 831"/>
                <a:gd name="T12" fmla="*/ 2147483646 w 2995"/>
                <a:gd name="T13" fmla="*/ 2147483646 h 831"/>
                <a:gd name="T14" fmla="*/ 2147483646 w 2995"/>
                <a:gd name="T15" fmla="*/ 2147483646 h 831"/>
                <a:gd name="T16" fmla="*/ 2147483646 w 2995"/>
                <a:gd name="T17" fmla="*/ 2147483646 h 831"/>
                <a:gd name="T18" fmla="*/ 2147483646 w 2995"/>
                <a:gd name="T19" fmla="*/ 2147483646 h 831"/>
                <a:gd name="T20" fmla="*/ 2147483646 w 2995"/>
                <a:gd name="T21" fmla="*/ 2147483646 h 831"/>
                <a:gd name="T22" fmla="*/ 2147483646 w 2995"/>
                <a:gd name="T23" fmla="*/ 0 h 8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95"/>
                <a:gd name="T37" fmla="*/ 0 h 831"/>
                <a:gd name="T38" fmla="*/ 2995 w 2995"/>
                <a:gd name="T39" fmla="*/ 831 h 8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95" h="831">
                  <a:moveTo>
                    <a:pt x="0" y="230"/>
                  </a:moveTo>
                  <a:cubicBezTo>
                    <a:pt x="56" y="226"/>
                    <a:pt x="112" y="222"/>
                    <a:pt x="240" y="230"/>
                  </a:cubicBezTo>
                  <a:cubicBezTo>
                    <a:pt x="368" y="238"/>
                    <a:pt x="604" y="254"/>
                    <a:pt x="768" y="278"/>
                  </a:cubicBezTo>
                  <a:cubicBezTo>
                    <a:pt x="932" y="302"/>
                    <a:pt x="1109" y="335"/>
                    <a:pt x="1222" y="371"/>
                  </a:cubicBezTo>
                  <a:cubicBezTo>
                    <a:pt x="1335" y="407"/>
                    <a:pt x="1400" y="444"/>
                    <a:pt x="1446" y="492"/>
                  </a:cubicBezTo>
                  <a:cubicBezTo>
                    <a:pt x="1492" y="540"/>
                    <a:pt x="1480" y="615"/>
                    <a:pt x="1498" y="662"/>
                  </a:cubicBezTo>
                  <a:cubicBezTo>
                    <a:pt x="1516" y="709"/>
                    <a:pt x="1524" y="746"/>
                    <a:pt x="1555" y="774"/>
                  </a:cubicBezTo>
                  <a:cubicBezTo>
                    <a:pt x="1586" y="802"/>
                    <a:pt x="1614" y="831"/>
                    <a:pt x="1683" y="828"/>
                  </a:cubicBezTo>
                  <a:cubicBezTo>
                    <a:pt x="1752" y="825"/>
                    <a:pt x="1857" y="802"/>
                    <a:pt x="1968" y="758"/>
                  </a:cubicBezTo>
                  <a:cubicBezTo>
                    <a:pt x="2079" y="714"/>
                    <a:pt x="2216" y="654"/>
                    <a:pt x="2352" y="566"/>
                  </a:cubicBezTo>
                  <a:cubicBezTo>
                    <a:pt x="2488" y="478"/>
                    <a:pt x="2677" y="324"/>
                    <a:pt x="2784" y="230"/>
                  </a:cubicBezTo>
                  <a:cubicBezTo>
                    <a:pt x="2891" y="136"/>
                    <a:pt x="2951" y="48"/>
                    <a:pt x="299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3032" name="Freeform 27">
              <a:extLst>
                <a:ext uri="{FF2B5EF4-FFF2-40B4-BE49-F238E27FC236}">
                  <a16:creationId xmlns:a16="http://schemas.microsoft.com/office/drawing/2014/main" id="{8473EC89-D722-4BC6-9C6C-AE22DDD510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6800" y="2611438"/>
              <a:ext cx="4460875" cy="330200"/>
            </a:xfrm>
            <a:custGeom>
              <a:avLst/>
              <a:gdLst>
                <a:gd name="T0" fmla="*/ 0 w 2810"/>
                <a:gd name="T1" fmla="*/ 2147483646 h 208"/>
                <a:gd name="T2" fmla="*/ 2147483646 w 2810"/>
                <a:gd name="T3" fmla="*/ 2147483646 h 208"/>
                <a:gd name="T4" fmla="*/ 2147483646 w 2810"/>
                <a:gd name="T5" fmla="*/ 2147483646 h 208"/>
                <a:gd name="T6" fmla="*/ 2147483646 w 2810"/>
                <a:gd name="T7" fmla="*/ 2147483646 h 208"/>
                <a:gd name="T8" fmla="*/ 2147483646 w 2810"/>
                <a:gd name="T9" fmla="*/ 2147483646 h 208"/>
                <a:gd name="T10" fmla="*/ 2147483646 w 2810"/>
                <a:gd name="T11" fmla="*/ 0 h 2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10"/>
                <a:gd name="T19" fmla="*/ 0 h 208"/>
                <a:gd name="T20" fmla="*/ 2810 w 2810"/>
                <a:gd name="T21" fmla="*/ 208 h 20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10" h="208">
                  <a:moveTo>
                    <a:pt x="0" y="208"/>
                  </a:moveTo>
                  <a:cubicBezTo>
                    <a:pt x="96" y="207"/>
                    <a:pt x="395" y="202"/>
                    <a:pt x="579" y="199"/>
                  </a:cubicBezTo>
                  <a:cubicBezTo>
                    <a:pt x="763" y="196"/>
                    <a:pt x="927" y="196"/>
                    <a:pt x="1104" y="189"/>
                  </a:cubicBezTo>
                  <a:cubicBezTo>
                    <a:pt x="1281" y="182"/>
                    <a:pt x="1418" y="178"/>
                    <a:pt x="1642" y="157"/>
                  </a:cubicBezTo>
                  <a:cubicBezTo>
                    <a:pt x="1866" y="136"/>
                    <a:pt x="2253" y="90"/>
                    <a:pt x="2448" y="64"/>
                  </a:cubicBezTo>
                  <a:cubicBezTo>
                    <a:pt x="2643" y="38"/>
                    <a:pt x="2735" y="13"/>
                    <a:pt x="281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3A3B54D-105F-4444-A064-77CC82931EBF}"/>
                </a:ext>
              </a:extLst>
            </p:cNvPr>
            <p:cNvGrpSpPr/>
            <p:nvPr/>
          </p:nvGrpSpPr>
          <p:grpSpPr>
            <a:xfrm>
              <a:off x="6324600" y="1441776"/>
              <a:ext cx="2431226" cy="1911024"/>
              <a:chOff x="6324600" y="1441776"/>
              <a:chExt cx="2431226" cy="1911024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B37E1A0D-4E6E-4255-B890-E42C752A066F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flipH="1">
                <a:off x="6990373" y="1808543"/>
                <a:ext cx="689860" cy="1144208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D70B69-E7A5-442D-8353-71A0EC545DB3}"/>
                  </a:ext>
                </a:extLst>
              </p:cNvPr>
              <p:cNvGrpSpPr/>
              <p:nvPr/>
            </p:nvGrpSpPr>
            <p:grpSpPr>
              <a:xfrm>
                <a:off x="6324600" y="1441776"/>
                <a:ext cx="2431226" cy="1911024"/>
                <a:chOff x="6283509" y="1441776"/>
                <a:chExt cx="2431226" cy="1911024"/>
              </a:xfrm>
            </p:grpSpPr>
            <p:sp>
              <p:nvSpPr>
                <p:cNvPr id="2" name="Freeform: Shape 1">
                  <a:extLst>
                    <a:ext uri="{FF2B5EF4-FFF2-40B4-BE49-F238E27FC236}">
                      <a16:creationId xmlns:a16="http://schemas.microsoft.com/office/drawing/2014/main" id="{5EA16F13-CB90-4BE9-862A-DA662496A57B}"/>
                    </a:ext>
                  </a:extLst>
                </p:cNvPr>
                <p:cNvSpPr/>
                <p:nvPr/>
              </p:nvSpPr>
              <p:spPr bwMode="auto">
                <a:xfrm>
                  <a:off x="6283509" y="2832101"/>
                  <a:ext cx="1638115" cy="292956"/>
                </a:xfrm>
                <a:custGeom>
                  <a:avLst/>
                  <a:gdLst>
                    <a:gd name="connsiteX0" fmla="*/ 0 w 2039815"/>
                    <a:gd name="connsiteY0" fmla="*/ 879231 h 879231"/>
                    <a:gd name="connsiteX1" fmla="*/ 219807 w 2039815"/>
                    <a:gd name="connsiteY1" fmla="*/ 694592 h 879231"/>
                    <a:gd name="connsiteX2" fmla="*/ 650630 w 2039815"/>
                    <a:gd name="connsiteY2" fmla="*/ 439615 h 879231"/>
                    <a:gd name="connsiteX3" fmla="*/ 1310054 w 2039815"/>
                    <a:gd name="connsiteY3" fmla="*/ 211015 h 879231"/>
                    <a:gd name="connsiteX4" fmla="*/ 1389184 w 2039815"/>
                    <a:gd name="connsiteY4" fmla="*/ 167054 h 879231"/>
                    <a:gd name="connsiteX5" fmla="*/ 2039815 w 2039815"/>
                    <a:gd name="connsiteY5" fmla="*/ 0 h 879231"/>
                    <a:gd name="connsiteX0" fmla="*/ 0 w 2039815"/>
                    <a:gd name="connsiteY0" fmla="*/ 879231 h 879231"/>
                    <a:gd name="connsiteX1" fmla="*/ 219807 w 2039815"/>
                    <a:gd name="connsiteY1" fmla="*/ 694592 h 879231"/>
                    <a:gd name="connsiteX2" fmla="*/ 650630 w 2039815"/>
                    <a:gd name="connsiteY2" fmla="*/ 439615 h 879231"/>
                    <a:gd name="connsiteX3" fmla="*/ 1310054 w 2039815"/>
                    <a:gd name="connsiteY3" fmla="*/ 211015 h 879231"/>
                    <a:gd name="connsiteX4" fmla="*/ 2039815 w 2039815"/>
                    <a:gd name="connsiteY4" fmla="*/ 0 h 8792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815" h="879231">
                      <a:moveTo>
                        <a:pt x="0" y="879231"/>
                      </a:moveTo>
                      <a:cubicBezTo>
                        <a:pt x="55684" y="823546"/>
                        <a:pt x="111369" y="767861"/>
                        <a:pt x="219807" y="694592"/>
                      </a:cubicBezTo>
                      <a:cubicBezTo>
                        <a:pt x="328245" y="621323"/>
                        <a:pt x="468922" y="520211"/>
                        <a:pt x="650630" y="439615"/>
                      </a:cubicBezTo>
                      <a:cubicBezTo>
                        <a:pt x="832338" y="359019"/>
                        <a:pt x="1078523" y="284284"/>
                        <a:pt x="1310054" y="211015"/>
                      </a:cubicBezTo>
                      <a:cubicBezTo>
                        <a:pt x="1541585" y="137746"/>
                        <a:pt x="1887782" y="43961"/>
                        <a:pt x="2039815" y="0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chemeClr val="tx1"/>
                  </a:solidFill>
                  <a:prstDash val="lg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EFEA7B1F-E9F3-4432-BDA3-4B1D5251806C}"/>
                    </a:ext>
                  </a:extLst>
                </p:cNvPr>
                <p:cNvSpPr/>
                <p:nvPr/>
              </p:nvSpPr>
              <p:spPr bwMode="auto">
                <a:xfrm>
                  <a:off x="6667685" y="2907444"/>
                  <a:ext cx="1638115" cy="292956"/>
                </a:xfrm>
                <a:custGeom>
                  <a:avLst/>
                  <a:gdLst>
                    <a:gd name="connsiteX0" fmla="*/ 0 w 2039815"/>
                    <a:gd name="connsiteY0" fmla="*/ 879231 h 879231"/>
                    <a:gd name="connsiteX1" fmla="*/ 219807 w 2039815"/>
                    <a:gd name="connsiteY1" fmla="*/ 694592 h 879231"/>
                    <a:gd name="connsiteX2" fmla="*/ 650630 w 2039815"/>
                    <a:gd name="connsiteY2" fmla="*/ 439615 h 879231"/>
                    <a:gd name="connsiteX3" fmla="*/ 1310054 w 2039815"/>
                    <a:gd name="connsiteY3" fmla="*/ 211015 h 879231"/>
                    <a:gd name="connsiteX4" fmla="*/ 1389184 w 2039815"/>
                    <a:gd name="connsiteY4" fmla="*/ 167054 h 879231"/>
                    <a:gd name="connsiteX5" fmla="*/ 2039815 w 2039815"/>
                    <a:gd name="connsiteY5" fmla="*/ 0 h 879231"/>
                    <a:gd name="connsiteX0" fmla="*/ 0 w 2039815"/>
                    <a:gd name="connsiteY0" fmla="*/ 879231 h 879231"/>
                    <a:gd name="connsiteX1" fmla="*/ 219807 w 2039815"/>
                    <a:gd name="connsiteY1" fmla="*/ 694592 h 879231"/>
                    <a:gd name="connsiteX2" fmla="*/ 650630 w 2039815"/>
                    <a:gd name="connsiteY2" fmla="*/ 439615 h 879231"/>
                    <a:gd name="connsiteX3" fmla="*/ 1310054 w 2039815"/>
                    <a:gd name="connsiteY3" fmla="*/ 211015 h 879231"/>
                    <a:gd name="connsiteX4" fmla="*/ 2039815 w 2039815"/>
                    <a:gd name="connsiteY4" fmla="*/ 0 h 8792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815" h="879231">
                      <a:moveTo>
                        <a:pt x="0" y="879231"/>
                      </a:moveTo>
                      <a:cubicBezTo>
                        <a:pt x="55684" y="823546"/>
                        <a:pt x="111369" y="767861"/>
                        <a:pt x="219807" y="694592"/>
                      </a:cubicBezTo>
                      <a:cubicBezTo>
                        <a:pt x="328245" y="621323"/>
                        <a:pt x="468922" y="520211"/>
                        <a:pt x="650630" y="439615"/>
                      </a:cubicBezTo>
                      <a:cubicBezTo>
                        <a:pt x="832338" y="359019"/>
                        <a:pt x="1078523" y="284284"/>
                        <a:pt x="1310054" y="211015"/>
                      </a:cubicBezTo>
                      <a:cubicBezTo>
                        <a:pt x="1541585" y="137746"/>
                        <a:pt x="1887782" y="43961"/>
                        <a:pt x="2039815" y="0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chemeClr val="tx1"/>
                  </a:solidFill>
                  <a:prstDash val="lg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BE0162C7-2B93-4E40-BFE6-F8E4EC111C7A}"/>
                    </a:ext>
                  </a:extLst>
                </p:cNvPr>
                <p:cNvSpPr/>
                <p:nvPr/>
              </p:nvSpPr>
              <p:spPr bwMode="auto">
                <a:xfrm>
                  <a:off x="6820085" y="3059844"/>
                  <a:ext cx="1638115" cy="292956"/>
                </a:xfrm>
                <a:custGeom>
                  <a:avLst/>
                  <a:gdLst>
                    <a:gd name="connsiteX0" fmla="*/ 0 w 2039815"/>
                    <a:gd name="connsiteY0" fmla="*/ 879231 h 879231"/>
                    <a:gd name="connsiteX1" fmla="*/ 219807 w 2039815"/>
                    <a:gd name="connsiteY1" fmla="*/ 694592 h 879231"/>
                    <a:gd name="connsiteX2" fmla="*/ 650630 w 2039815"/>
                    <a:gd name="connsiteY2" fmla="*/ 439615 h 879231"/>
                    <a:gd name="connsiteX3" fmla="*/ 1310054 w 2039815"/>
                    <a:gd name="connsiteY3" fmla="*/ 211015 h 879231"/>
                    <a:gd name="connsiteX4" fmla="*/ 1389184 w 2039815"/>
                    <a:gd name="connsiteY4" fmla="*/ 167054 h 879231"/>
                    <a:gd name="connsiteX5" fmla="*/ 2039815 w 2039815"/>
                    <a:gd name="connsiteY5" fmla="*/ 0 h 879231"/>
                    <a:gd name="connsiteX0" fmla="*/ 0 w 2039815"/>
                    <a:gd name="connsiteY0" fmla="*/ 879231 h 879231"/>
                    <a:gd name="connsiteX1" fmla="*/ 219807 w 2039815"/>
                    <a:gd name="connsiteY1" fmla="*/ 694592 h 879231"/>
                    <a:gd name="connsiteX2" fmla="*/ 650630 w 2039815"/>
                    <a:gd name="connsiteY2" fmla="*/ 439615 h 879231"/>
                    <a:gd name="connsiteX3" fmla="*/ 1310054 w 2039815"/>
                    <a:gd name="connsiteY3" fmla="*/ 211015 h 879231"/>
                    <a:gd name="connsiteX4" fmla="*/ 2039815 w 2039815"/>
                    <a:gd name="connsiteY4" fmla="*/ 0 h 8792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815" h="879231">
                      <a:moveTo>
                        <a:pt x="0" y="879231"/>
                      </a:moveTo>
                      <a:cubicBezTo>
                        <a:pt x="55684" y="823546"/>
                        <a:pt x="111369" y="767861"/>
                        <a:pt x="219807" y="694592"/>
                      </a:cubicBezTo>
                      <a:cubicBezTo>
                        <a:pt x="328245" y="621323"/>
                        <a:pt x="468922" y="520211"/>
                        <a:pt x="650630" y="439615"/>
                      </a:cubicBezTo>
                      <a:cubicBezTo>
                        <a:pt x="832338" y="359019"/>
                        <a:pt x="1078523" y="284284"/>
                        <a:pt x="1310054" y="211015"/>
                      </a:cubicBezTo>
                      <a:cubicBezTo>
                        <a:pt x="1541585" y="137746"/>
                        <a:pt x="1887782" y="43961"/>
                        <a:pt x="2039815" y="0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chemeClr val="tx1"/>
                  </a:solidFill>
                  <a:prstDash val="lg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35" name="Rectangle 25">
                  <a:extLst>
                    <a:ext uri="{FF2B5EF4-FFF2-40B4-BE49-F238E27FC236}">
                      <a16:creationId xmlns:a16="http://schemas.microsoft.com/office/drawing/2014/main" id="{8EAB2B07-B2FA-4B50-AF17-08150311D6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63549" y="1441776"/>
                  <a:ext cx="2151186" cy="3667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90488" tIns="44450" rIns="90488" bIns="44450">
                  <a:spAutoFit/>
                </a:bodyPr>
                <a:lstStyle>
                  <a:lvl1pPr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b="0" dirty="0" err="1">
                      <a:solidFill>
                        <a:schemeClr val="tx1"/>
                      </a:solidFill>
                      <a:latin typeface="+mj-lt"/>
                    </a:rPr>
                    <a:t>v</a:t>
                  </a:r>
                  <a:r>
                    <a:rPr lang="en-US" altLang="en-US" b="0" baseline="-25000" dirty="0" err="1">
                      <a:solidFill>
                        <a:schemeClr val="tx1"/>
                      </a:solidFill>
                      <a:latin typeface="+mj-lt"/>
                    </a:rPr>
                    <a:t>R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+mj-lt"/>
                    </a:rPr>
                    <a:t> = v P</a:t>
                  </a:r>
                  <a:r>
                    <a:rPr lang="en-US" altLang="en-US" b="0" baseline="-25000" dirty="0">
                      <a:solidFill>
                        <a:schemeClr val="tx1"/>
                      </a:solidFill>
                      <a:latin typeface="+mj-lt"/>
                    </a:rPr>
                    <a:t>c  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+mj-lt"/>
                    </a:rPr>
                    <a:t>/ 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+mj-lt"/>
                    </a:rPr>
                    <a:t>RT</a:t>
                  </a:r>
                  <a:r>
                    <a:rPr lang="en-US" altLang="en-US" b="0" baseline="-25000" dirty="0" err="1">
                      <a:solidFill>
                        <a:schemeClr val="tx1"/>
                      </a:solidFill>
                      <a:latin typeface="+mj-lt"/>
                    </a:rPr>
                    <a:t>c</a:t>
                  </a:r>
                  <a:endParaRPr lang="en-US" altLang="en-US" b="0" baseline="-25000" dirty="0">
                    <a:solidFill>
                      <a:schemeClr val="tx1"/>
                    </a:solidFill>
                    <a:latin typeface="+mj-lt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38" name="Straight Arrow Connector 37">
                  <a:extLst>
                    <a:ext uri="{FF2B5EF4-FFF2-40B4-BE49-F238E27FC236}">
                      <a16:creationId xmlns:a16="http://schemas.microsoft.com/office/drawing/2014/main" id="{250CF90A-5143-4F1A-8A55-021590EDEE4C}"/>
                    </a:ext>
                  </a:extLst>
                </p:cNvPr>
                <p:cNvCxnSpPr>
                  <a:cxnSpLocks/>
                  <a:stCxn id="35" idx="2"/>
                  <a:endCxn id="31" idx="2"/>
                </p:cNvCxnSpPr>
                <p:nvPr/>
              </p:nvCxnSpPr>
              <p:spPr bwMode="auto">
                <a:xfrm flipH="1">
                  <a:off x="7190187" y="1808543"/>
                  <a:ext cx="448955" cy="1245379"/>
                </a:xfrm>
                <a:prstGeom prst="straightConnector1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41" name="Straight Arrow Connector 40">
                  <a:extLst>
                    <a:ext uri="{FF2B5EF4-FFF2-40B4-BE49-F238E27FC236}">
                      <a16:creationId xmlns:a16="http://schemas.microsoft.com/office/drawing/2014/main" id="{BC9BE882-F5EB-40CD-AD97-04823E1C28EC}"/>
                    </a:ext>
                  </a:extLst>
                </p:cNvPr>
                <p:cNvCxnSpPr>
                  <a:cxnSpLocks/>
                  <a:stCxn id="35" idx="2"/>
                </p:cNvCxnSpPr>
                <p:nvPr/>
              </p:nvCxnSpPr>
              <p:spPr bwMode="auto">
                <a:xfrm flipH="1">
                  <a:off x="7511654" y="1808543"/>
                  <a:ext cx="127488" cy="1401382"/>
                </a:xfrm>
                <a:prstGeom prst="straightConnector1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</p:grpSp>
      </p:grpSp>
      <p:sp>
        <p:nvSpPr>
          <p:cNvPr id="39" name="Rectangle 28">
            <a:extLst>
              <a:ext uri="{FF2B5EF4-FFF2-40B4-BE49-F238E27FC236}">
                <a16:creationId xmlns:a16="http://schemas.microsoft.com/office/drawing/2014/main" id="{9D758D8D-8ECC-4E81-B011-CE7F75584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791" y="5791200"/>
            <a:ext cx="7945638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To correct the error: use the ‘Acentric factor’ (eccentricity) – see tables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0" grpId="0"/>
      <p:bldP spid="43033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6BC7ED3-5F69-454A-A3FD-A560CC49F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9018" y="276524"/>
            <a:ext cx="7684798" cy="588366"/>
          </a:xfrm>
          <a:noFill/>
        </p:spPr>
        <p:txBody>
          <a:bodyPr/>
          <a:lstStyle/>
          <a:p>
            <a:r>
              <a:rPr lang="en-US" altLang="en-US" dirty="0"/>
              <a:t>Compressibility – Enthalpy departure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770DDE7B-7858-4548-A0B2-1FD71C502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344" y="1143990"/>
            <a:ext cx="3388749" cy="643766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Law of corresponding </a:t>
            </a:r>
            <a:r>
              <a:rPr lang="en-US" altLang="en-US" i="0" dirty="0">
                <a:solidFill>
                  <a:schemeClr val="tx1"/>
                </a:solidFill>
              </a:rPr>
              <a:t>states</a:t>
            </a: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also applies: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E59B3E-9754-46F8-8442-74F9AA6B041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401" b="15137"/>
          <a:stretch/>
        </p:blipFill>
        <p:spPr>
          <a:xfrm>
            <a:off x="5287802" y="1219200"/>
            <a:ext cx="4144854" cy="51549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1B03E1-F18A-4BEE-84D2-2500DA5C9BAC}"/>
              </a:ext>
            </a:extLst>
          </p:cNvPr>
          <p:cNvSpPr txBox="1"/>
          <p:nvPr/>
        </p:nvSpPr>
        <p:spPr>
          <a:xfrm>
            <a:off x="7010400" y="1676400"/>
            <a:ext cx="481222" cy="4247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</a:rPr>
              <a:t>T</a:t>
            </a:r>
            <a:r>
              <a:rPr lang="en-US" sz="2400" b="0" baseline="-25000" dirty="0">
                <a:latin typeface="+mn-lt"/>
              </a:rPr>
              <a:t>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1BBBEEB-D45C-4995-9677-06756E0D650A}"/>
              </a:ext>
            </a:extLst>
          </p:cNvPr>
          <p:cNvSpPr txBox="1"/>
          <p:nvPr/>
        </p:nvSpPr>
        <p:spPr>
          <a:xfrm>
            <a:off x="8305800" y="5747468"/>
            <a:ext cx="497252" cy="4247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</a:rPr>
              <a:t>P</a:t>
            </a:r>
            <a:r>
              <a:rPr lang="en-US" sz="2400" b="0" baseline="-25000" dirty="0">
                <a:latin typeface="+mn-lt"/>
              </a:rPr>
              <a:t>R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2BD9F67-CE79-4C79-814B-721234EA5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603463"/>
              </p:ext>
            </p:extLst>
          </p:nvPr>
        </p:nvGraphicFramePr>
        <p:xfrm>
          <a:off x="4388411" y="3825519"/>
          <a:ext cx="876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533160" imgH="533160" progId="Equation.DSMT4">
                  <p:embed/>
                </p:oleObj>
              </mc:Choice>
              <mc:Fallback>
                <p:oleObj name="Equation" r:id="rId5" imgW="533160" imgH="5331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2BD9F67-CE79-4C79-814B-721234EA59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88411" y="3825519"/>
                        <a:ext cx="8763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C00192E-DA15-4D61-806B-6A40F13701BE}"/>
              </a:ext>
            </a:extLst>
          </p:cNvPr>
          <p:cNvSpPr txBox="1"/>
          <p:nvPr/>
        </p:nvSpPr>
        <p:spPr>
          <a:xfrm>
            <a:off x="395820" y="2606171"/>
            <a:ext cx="4583306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chemeClr val="tx1"/>
                </a:solidFill>
                <a:latin typeface="+mn-lt"/>
              </a:rPr>
              <a:t>h</a:t>
            </a:r>
            <a:r>
              <a:rPr lang="en-US" dirty="0"/>
              <a:t> is the required molal specific enthalpy</a:t>
            </a:r>
          </a:p>
          <a:p>
            <a:endParaRPr lang="en-US" dirty="0"/>
          </a:p>
          <a:p>
            <a:r>
              <a:rPr lang="en-US" b="0" dirty="0">
                <a:solidFill>
                  <a:schemeClr val="tx1"/>
                </a:solidFill>
                <a:latin typeface="+mn-lt"/>
              </a:rPr>
              <a:t>h*</a:t>
            </a:r>
            <a:r>
              <a:rPr lang="en-US" b="0" dirty="0">
                <a:latin typeface="+mn-lt"/>
              </a:rPr>
              <a:t> </a:t>
            </a:r>
            <a:r>
              <a:rPr lang="en-US" dirty="0"/>
              <a:t>is the molal specific enthalpy</a:t>
            </a:r>
          </a:p>
          <a:p>
            <a:r>
              <a:rPr lang="en-US" dirty="0"/>
              <a:t>At a very small pressure (semi-ideal)</a:t>
            </a:r>
          </a:p>
        </p:txBody>
      </p:sp>
      <p:sp>
        <p:nvSpPr>
          <p:cNvPr id="45" name="Rectangle 18">
            <a:extLst>
              <a:ext uri="{FF2B5EF4-FFF2-40B4-BE49-F238E27FC236}">
                <a16:creationId xmlns:a16="http://schemas.microsoft.com/office/drawing/2014/main" id="{6CAC32EC-D8CB-4EC2-B366-EA663B949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55" y="2286000"/>
            <a:ext cx="29094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_</a:t>
            </a:r>
          </a:p>
        </p:txBody>
      </p:sp>
      <p:sp>
        <p:nvSpPr>
          <p:cNvPr id="46" name="Rectangle 18">
            <a:extLst>
              <a:ext uri="{FF2B5EF4-FFF2-40B4-BE49-F238E27FC236}">
                <a16:creationId xmlns:a16="http://schemas.microsoft.com/office/drawing/2014/main" id="{E06C3059-782B-4F2A-96A8-FB6474215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33633"/>
            <a:ext cx="29094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173465513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220092" y="678083"/>
            <a:ext cx="5609869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Hypotheses for Van Der Waals eq.: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04C1B-C1A6-4E93-BE9A-7466FE36FF00}"/>
              </a:ext>
            </a:extLst>
          </p:cNvPr>
          <p:cNvSpPr txBox="1"/>
          <p:nvPr/>
        </p:nvSpPr>
        <p:spPr>
          <a:xfrm>
            <a:off x="1704109" y="3158028"/>
            <a:ext cx="440537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400" dirty="0"/>
              <a:t>Law of corresponding States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1E314-886F-4675-B58C-07103FDF5948}"/>
              </a:ext>
            </a:extLst>
          </p:cNvPr>
          <p:cNvSpPr txBox="1"/>
          <p:nvPr/>
        </p:nvSpPr>
        <p:spPr>
          <a:xfrm>
            <a:off x="220092" y="3746393"/>
            <a:ext cx="4510402" cy="578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Compressibility 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Z =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P v / R T</a:t>
            </a:r>
            <a:endParaRPr lang="en-US" sz="2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2BF3DF-E0F1-4A8A-9D5F-20A216214EE8}"/>
              </a:ext>
            </a:extLst>
          </p:cNvPr>
          <p:cNvSpPr txBox="1"/>
          <p:nvPr/>
        </p:nvSpPr>
        <p:spPr>
          <a:xfrm>
            <a:off x="220092" y="4438471"/>
            <a:ext cx="51810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Compressibility charts:</a:t>
            </a:r>
          </a:p>
          <a:p>
            <a:pPr marL="800100" lvl="1" indent="-342900">
              <a:lnSpc>
                <a:spcPct val="10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tx1"/>
                </a:solidFill>
                <a:latin typeface="+mn-lt"/>
              </a:rPr>
              <a:t>Correction of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thermal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 eq. of state</a:t>
            </a:r>
          </a:p>
          <a:p>
            <a:pPr marL="800100" lvl="1" indent="-342900">
              <a:lnSpc>
                <a:spcPct val="10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tx1"/>
                </a:solidFill>
                <a:latin typeface="+mn-lt"/>
              </a:rPr>
              <a:t>Correction of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calorific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 eq. of state</a:t>
            </a:r>
          </a:p>
        </p:txBody>
      </p:sp>
      <p:sp>
        <p:nvSpPr>
          <p:cNvPr id="12" name="Text Box 26">
            <a:extLst>
              <a:ext uri="{FF2B5EF4-FFF2-40B4-BE49-F238E27FC236}">
                <a16:creationId xmlns:a16="http://schemas.microsoft.com/office/drawing/2014/main" id="{BD5025BB-28EB-4218-91C8-3408A30B3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302601"/>
            <a:ext cx="470513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i="0" dirty="0">
                <a:solidFill>
                  <a:schemeClr val="tx1"/>
                </a:solidFill>
              </a:rPr>
              <a:t>Volume of molecules non negligeable</a:t>
            </a:r>
            <a:endParaRPr lang="en-US" altLang="en-US" b="0" i="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i="0" dirty="0">
                <a:solidFill>
                  <a:schemeClr val="tx1"/>
                </a:solidFill>
              </a:rPr>
              <a:t>Intermolecular forces non negligeable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D80C284F-9EB7-4EB1-B0D4-82E1BAE93048}"/>
              </a:ext>
            </a:extLst>
          </p:cNvPr>
          <p:cNvSpPr/>
          <p:nvPr/>
        </p:nvSpPr>
        <p:spPr bwMode="auto">
          <a:xfrm>
            <a:off x="1143000" y="2133600"/>
            <a:ext cx="533400" cy="3048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Text Box 101">
            <a:extLst>
              <a:ext uri="{FF2B5EF4-FFF2-40B4-BE49-F238E27FC236}">
                <a16:creationId xmlns:a16="http://schemas.microsoft.com/office/drawing/2014/main" id="{81E9A4ED-0894-4E97-9F5B-1938EA440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486" y="2051050"/>
            <a:ext cx="3685624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(</a:t>
            </a:r>
            <a:r>
              <a:rPr lang="en-US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+ 3/</a:t>
            </a:r>
            <a:r>
              <a:rPr lang="en-US" sz="2400" b="0" i="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v</a:t>
            </a:r>
            <a:r>
              <a:rPr lang="en-US" sz="2400" b="0" i="0" baseline="-2500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r</a:t>
            </a:r>
            <a:r>
              <a:rPr lang="en-US" sz="2400" b="0" i="0" baseline="300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'2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) (3</a:t>
            </a:r>
            <a:r>
              <a:rPr lang="en-US" sz="2400" b="0" i="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v</a:t>
            </a:r>
            <a:r>
              <a:rPr lang="en-US" sz="2400" b="0" i="0" baseline="-2500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r</a:t>
            </a:r>
            <a:r>
              <a:rPr lang="en-US" sz="2400" b="0" i="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' 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- 1) </a:t>
            </a:r>
            <a:r>
              <a:rPr lang="en-US" sz="2400" b="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8 </a:t>
            </a:r>
            <a:r>
              <a:rPr lang="en-US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3AD8B19F-F7C1-487B-BCB8-B8F9BFA73B5C}"/>
              </a:ext>
            </a:extLst>
          </p:cNvPr>
          <p:cNvSpPr/>
          <p:nvPr/>
        </p:nvSpPr>
        <p:spPr bwMode="auto">
          <a:xfrm>
            <a:off x="1170709" y="3358498"/>
            <a:ext cx="533400" cy="3048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 Box 103">
            <a:extLst>
              <a:ext uri="{FF2B5EF4-FFF2-40B4-BE49-F238E27FC236}">
                <a16:creationId xmlns:a16="http://schemas.microsoft.com/office/drawing/2014/main" id="{AFCA0C80-456E-4FDE-AE29-B4541E4F0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468038"/>
            <a:ext cx="29679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i="0" dirty="0">
                <a:solidFill>
                  <a:schemeClr val="tx1"/>
                </a:solidFill>
              </a:rPr>
              <a:t>where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=P/P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T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=T/T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altLang="en-US" sz="2000" b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'=</a:t>
            </a:r>
            <a:r>
              <a:rPr lang="en-US" altLang="en-US" sz="2000" b="0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000" b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; </a:t>
            </a:r>
            <a:r>
              <a:rPr lang="en-US" altLang="en-US" sz="2000" b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'=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7" grpId="0"/>
      <p:bldP spid="8" grpId="0"/>
      <p:bldP spid="12" grpId="0"/>
      <p:bldP spid="3" grpId="0" animBg="1"/>
      <p:bldP spid="13" grpId="0" animBg="1"/>
      <p:bldP spid="16" grpId="0" animBg="1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5.9|62.6|81|1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6.5|96.1|59.9|19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0.5|56.5|30.2|35.5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21268</TotalTime>
  <Words>425</Words>
  <Application>Microsoft Office PowerPoint</Application>
  <PresentationFormat>A4 Paper (210x297 mm)</PresentationFormat>
  <Paragraphs>70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Monotype Corsiva</vt:lpstr>
      <vt:lpstr>Symbol</vt:lpstr>
      <vt:lpstr>Times New Roman</vt:lpstr>
      <vt:lpstr>Wingdings</vt:lpstr>
      <vt:lpstr>Default Design</vt:lpstr>
      <vt:lpstr>Equation</vt:lpstr>
      <vt:lpstr> Thermodynamics</vt:lpstr>
      <vt:lpstr>Van Der Waals Equation of state</vt:lpstr>
      <vt:lpstr>Compressibility – Law of Corresponding States</vt:lpstr>
      <vt:lpstr>Compressibility – Enthalpy departure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875</cp:revision>
  <dcterms:created xsi:type="dcterms:W3CDTF">2002-03-24T06:41:14Z</dcterms:created>
  <dcterms:modified xsi:type="dcterms:W3CDTF">2020-11-08T07:15:40Z</dcterms:modified>
</cp:coreProperties>
</file>