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7" r:id="rId2"/>
    <p:sldId id="320" r:id="rId3"/>
    <p:sldId id="321" r:id="rId4"/>
    <p:sldId id="336" r:id="rId5"/>
    <p:sldId id="322" r:id="rId6"/>
    <p:sldId id="323" r:id="rId7"/>
    <p:sldId id="325" r:id="rId8"/>
    <p:sldId id="400" r:id="rId9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>
      <p:cViewPr>
        <p:scale>
          <a:sx n="83" d="100"/>
          <a:sy n="83" d="100"/>
        </p:scale>
        <p:origin x="312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FC1D7BCA-0AF5-4F67-A194-9136DAD2735C}"/>
    <pc:docChg chg="modSld">
      <pc:chgData name="Mohamed Nabil Sabry" userId="63bbbcbf96592b02" providerId="LiveId" clId="{FC1D7BCA-0AF5-4F67-A194-9136DAD2735C}" dt="2020-11-08T07:11:35.400" v="0"/>
      <pc:docMkLst>
        <pc:docMk/>
      </pc:docMkLst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17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17"/>
            <ac:picMk id="4" creationId="{647BA288-2B9D-4F4B-9ACF-D5F062B5CC95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20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20"/>
            <ac:picMk id="6" creationId="{256D59FE-B051-47E1-9781-04B757ADEF76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21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21"/>
            <ac:picMk id="3" creationId="{D2BE94FF-5512-4D42-A6B0-6426C2C37593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22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22"/>
            <ac:picMk id="3" creationId="{9D8816F5-82C1-4F63-8FAD-4A317B291084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23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23"/>
            <ac:picMk id="4" creationId="{F3EAAA75-CEB8-48B4-A712-2814971841B1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25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25"/>
            <ac:picMk id="4" creationId="{8B45CFDF-268A-40D8-9CA4-D1F45F1BF3DF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0" sldId="336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0" sldId="336"/>
            <ac:picMk id="4" creationId="{905C41C1-8F9B-4E00-87BE-944EC9C65E0D}"/>
          </ac:picMkLst>
        </pc:picChg>
      </pc:sldChg>
      <pc:sldChg chg="delSp modTransition modAnim">
        <pc:chgData name="Mohamed Nabil Sabry" userId="63bbbcbf96592b02" providerId="LiveId" clId="{FC1D7BCA-0AF5-4F67-A194-9136DAD2735C}" dt="2020-11-08T07:11:35.400" v="0"/>
        <pc:sldMkLst>
          <pc:docMk/>
          <pc:sldMk cId="1126675697" sldId="400"/>
        </pc:sldMkLst>
        <pc:picChg chg="del">
          <ac:chgData name="Mohamed Nabil Sabry" userId="63bbbcbf96592b02" providerId="LiveId" clId="{FC1D7BCA-0AF5-4F67-A194-9136DAD2735C}" dt="2020-11-08T07:11:35.400" v="0"/>
          <ac:picMkLst>
            <pc:docMk/>
            <pc:sldMk cId="1126675697" sldId="400"/>
            <ac:picMk id="5" creationId="{1851CB15-826D-4B48-88F1-2F27E798276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03B316-590F-42AC-9C3C-BAA92F1A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A4C796C-7134-4446-98EB-2BED44EB2D06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79D369-E81A-4C20-A714-42EEDEC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5765E3E-65E9-4AB3-9609-C7525510C964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490DD7-77DC-4C43-8099-876C5C3C8F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ABA613-501D-40C7-8F0A-9E3D1F34F7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FAED17A-E653-4F09-826C-7B1781457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8215A5-EA24-4617-ACF7-99D105B3B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ABF14F7-E018-4D49-B92E-1DC8C46EC4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C35E067-104C-42D3-B38A-A1F8EBC19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0D0A6E4-59C5-4764-8251-1CCD2A77A1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E8D6E8D-C322-41F6-A9B2-86AD516C2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1DDBF03-DB5C-42FA-8996-A9E77AEA86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15762AF-62DF-4B84-ACA5-20291926D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1EC3206-B0A6-48BF-AA28-D84409FB15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5F235EF-F6DE-4650-8463-8C58898B5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2AAA2-96D2-4354-B6BB-C02ABCA552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2664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F3ECD-90BC-426C-91AA-6A6A1E122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012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88C8-D3E7-4AC5-A368-FED92F90ED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7264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908C-50EC-4FCB-8155-3C72762DE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</a:t>
            </a:r>
            <a:r>
              <a:rPr lang="fr-FR" altLang="ar-SA" err="1"/>
              <a:t>Fluids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5958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7A97-092C-4209-82D4-74BE94B55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463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77B7-1BD6-45C3-B808-96578413F5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743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DA3A15-639F-4852-8795-6C39C6AF20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70946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560E6-D8FC-46C3-96F5-FBEBCC14D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0059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74B777-0880-4359-B230-21E90B042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5175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7871-F6F8-4E6A-AB41-AFFAF0D26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359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0F67-86F1-4A22-98D6-D3BE39A85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20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D9CC60-E1B0-484E-BFB5-23FE86E0A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7DED3-6193-4F54-ADB0-3BC1F17E7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025DC5E-F560-4337-B750-DD0C84455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15100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EB155AF-26AF-485A-99E9-50535746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0FD59246-A34B-4F97-AC49-BF15AD42DC0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A54AB7-018C-4AF9-B8B1-02FCB6BB38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68525" y="1168400"/>
            <a:ext cx="5549900" cy="838200"/>
          </a:xfrm>
        </p:spPr>
        <p:txBody>
          <a:bodyPr/>
          <a:lstStyle/>
          <a:p>
            <a:r>
              <a:rPr lang="fr-FR" altLang="en-US" sz="5400" i="1" dirty="0"/>
              <a:t> </a:t>
            </a:r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CC7E712-B315-43D2-8D3F-8EC78B3C12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99712" y="1971964"/>
            <a:ext cx="8287526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Ch4 : Pure Substance &amp;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5. Calorific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DF97F07-82F9-4397-BDE8-4BD0C99A0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0225" y="273050"/>
            <a:ext cx="37623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Energy Properties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9B4189B-D046-4250-8B09-389B7CAD2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743200"/>
            <a:ext cx="904875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J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J/kg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J/kmol</a:t>
            </a:r>
          </a:p>
        </p:txBody>
      </p:sp>
      <p:grpSp>
        <p:nvGrpSpPr>
          <p:cNvPr id="25604" name="Group 4">
            <a:extLst>
              <a:ext uri="{FF2B5EF4-FFF2-40B4-BE49-F238E27FC236}">
                <a16:creationId xmlns:a16="http://schemas.microsoft.com/office/drawing/2014/main" id="{3F542D6B-79E7-49DA-9DC2-8FE6B35ED198}"/>
              </a:ext>
            </a:extLst>
          </p:cNvPr>
          <p:cNvGrpSpPr>
            <a:grpSpLocks/>
          </p:cNvGrpSpPr>
          <p:nvPr/>
        </p:nvGrpSpPr>
        <p:grpSpPr bwMode="auto">
          <a:xfrm>
            <a:off x="1220788" y="1627908"/>
            <a:ext cx="1016000" cy="2582863"/>
            <a:chOff x="804" y="1084"/>
            <a:chExt cx="640" cy="1627"/>
          </a:xfrm>
        </p:grpSpPr>
        <p:sp>
          <p:nvSpPr>
            <p:cNvPr id="25623" name="Rectangle 5">
              <a:extLst>
                <a:ext uri="{FF2B5EF4-FFF2-40B4-BE49-F238E27FC236}">
                  <a16:creationId xmlns:a16="http://schemas.microsoft.com/office/drawing/2014/main" id="{9012AC4F-2CF5-4FD1-9F16-625F02DF6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" y="1084"/>
              <a:ext cx="640" cy="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Total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Internal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Energy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i="0" dirty="0">
                <a:latin typeface="Arial" panose="020B0604020202020204" pitchFamily="34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b="0" dirty="0"/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b="0" dirty="0"/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e</a:t>
              </a:r>
            </a:p>
          </p:txBody>
        </p:sp>
        <p:sp>
          <p:nvSpPr>
            <p:cNvPr id="25624" name="Line 6">
              <a:extLst>
                <a:ext uri="{FF2B5EF4-FFF2-40B4-BE49-F238E27FC236}">
                  <a16:creationId xmlns:a16="http://schemas.microsoft.com/office/drawing/2014/main" id="{9057B6F2-532C-45C4-9F8D-B15AE3076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" y="2496"/>
              <a:ext cx="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5" name="Rectangle 7">
            <a:extLst>
              <a:ext uri="{FF2B5EF4-FFF2-40B4-BE49-F238E27FC236}">
                <a16:creationId xmlns:a16="http://schemas.microsoft.com/office/drawing/2014/main" id="{F9D362C7-D0C4-4F9D-B2AC-511A08082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83" y="2179638"/>
            <a:ext cx="965009" cy="2028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Energy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i="0" dirty="0"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b="0" dirty="0"/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 b="0" dirty="0"/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u</a:t>
            </a:r>
          </a:p>
        </p:txBody>
      </p:sp>
      <p:sp>
        <p:nvSpPr>
          <p:cNvPr id="25606" name="Line 8">
            <a:extLst>
              <a:ext uri="{FF2B5EF4-FFF2-40B4-BE49-F238E27FC236}">
                <a16:creationId xmlns:a16="http://schemas.microsoft.com/office/drawing/2014/main" id="{C46810AA-0CFE-43B3-B3BC-D82C14E13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914775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07" name="Group 9">
            <a:extLst>
              <a:ext uri="{FF2B5EF4-FFF2-40B4-BE49-F238E27FC236}">
                <a16:creationId xmlns:a16="http://schemas.microsoft.com/office/drawing/2014/main" id="{86C94DDE-53CC-4D69-92CC-5D84083C9440}"/>
              </a:ext>
            </a:extLst>
          </p:cNvPr>
          <p:cNvGrpSpPr>
            <a:grpSpLocks/>
          </p:cNvGrpSpPr>
          <p:nvPr/>
        </p:nvGrpSpPr>
        <p:grpSpPr bwMode="auto">
          <a:xfrm>
            <a:off x="2320926" y="2209801"/>
            <a:ext cx="1157288" cy="2028826"/>
            <a:chOff x="2151" y="1430"/>
            <a:chExt cx="729" cy="1278"/>
          </a:xfrm>
        </p:grpSpPr>
        <p:sp>
          <p:nvSpPr>
            <p:cNvPr id="25621" name="Rectangle 10">
              <a:extLst>
                <a:ext uri="{FF2B5EF4-FFF2-40B4-BE49-F238E27FC236}">
                  <a16:creationId xmlns:a16="http://schemas.microsoft.com/office/drawing/2014/main" id="{EE5AB051-F1E0-4739-8B49-DF68D7A79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1" y="1430"/>
              <a:ext cx="729" cy="1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Enthalpy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i="0" dirty="0">
                <a:latin typeface="Arial" panose="020B0604020202020204" pitchFamily="34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H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b="0" dirty="0"/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h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b="0" dirty="0"/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h</a:t>
              </a:r>
            </a:p>
          </p:txBody>
        </p:sp>
        <p:sp>
          <p:nvSpPr>
            <p:cNvPr id="25622" name="Line 11">
              <a:extLst>
                <a:ext uri="{FF2B5EF4-FFF2-40B4-BE49-F238E27FC236}">
                  <a16:creationId xmlns:a16="http://schemas.microsoft.com/office/drawing/2014/main" id="{F6F941C0-CBCD-4DA8-85DE-0E0E10930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0" y="2496"/>
              <a:ext cx="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7164" name="Rectangle 12">
            <a:extLst>
              <a:ext uri="{FF2B5EF4-FFF2-40B4-BE49-F238E27FC236}">
                <a16:creationId xmlns:a16="http://schemas.microsoft.com/office/drawing/2014/main" id="{AC555380-B06C-4FF6-BF6B-C1A9173C4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2097088"/>
            <a:ext cx="2298707" cy="64376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Thermal Capacities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(Specific heats)</a:t>
            </a:r>
          </a:p>
        </p:txBody>
      </p:sp>
      <p:sp>
        <p:nvSpPr>
          <p:cNvPr id="817165" name="Rectangle 13">
            <a:extLst>
              <a:ext uri="{FF2B5EF4-FFF2-40B4-BE49-F238E27FC236}">
                <a16:creationId xmlns:a16="http://schemas.microsoft.com/office/drawing/2014/main" id="{D75B817A-A60C-41F0-B6B0-7732123A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63" y="2713038"/>
            <a:ext cx="4422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Thermal Capacities at constant volume</a:t>
            </a:r>
          </a:p>
        </p:txBody>
      </p:sp>
      <p:sp>
        <p:nvSpPr>
          <p:cNvPr id="817166" name="Rectangle 14">
            <a:extLst>
              <a:ext uri="{FF2B5EF4-FFF2-40B4-BE49-F238E27FC236}">
                <a16:creationId xmlns:a16="http://schemas.microsoft.com/office/drawing/2014/main" id="{B1F13673-EC1E-4092-9239-0465FEEC4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9325" y="3081338"/>
            <a:ext cx="1735091" cy="3406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baseline="-2500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/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|</a:t>
            </a:r>
            <a:r>
              <a:rPr lang="en-US" altLang="en-US" sz="2400" b="0" baseline="-2500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7167" name="Rectangle 15">
            <a:extLst>
              <a:ext uri="{FF2B5EF4-FFF2-40B4-BE49-F238E27FC236}">
                <a16:creationId xmlns:a16="http://schemas.microsoft.com/office/drawing/2014/main" id="{99A1EB66-DE10-45CA-8122-442E3EA8B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995738"/>
            <a:ext cx="1805624" cy="3390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 /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|</a:t>
            </a:r>
            <a:r>
              <a:rPr lang="en-US" altLang="en-US" sz="2400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7168" name="Rectangle 16">
            <a:extLst>
              <a:ext uri="{FF2B5EF4-FFF2-40B4-BE49-F238E27FC236}">
                <a16:creationId xmlns:a16="http://schemas.microsoft.com/office/drawing/2014/main" id="{9B26E3B4-6818-4B12-AD87-50B017669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7113" y="3665538"/>
            <a:ext cx="45878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Thermal Capacities at constant pressure</a:t>
            </a:r>
          </a:p>
        </p:txBody>
      </p:sp>
      <p:sp>
        <p:nvSpPr>
          <p:cNvPr id="817175" name="Rectangle 23">
            <a:extLst>
              <a:ext uri="{FF2B5EF4-FFF2-40B4-BE49-F238E27FC236}">
                <a16:creationId xmlns:a16="http://schemas.microsoft.com/office/drawing/2014/main" id="{84D0264F-638A-491E-9E60-7A250924C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5083175"/>
            <a:ext cx="4233532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Ratio of thermal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capacities</a:t>
            </a:r>
            <a:r>
              <a:rPr lang="en-US" altLang="en-US" sz="1800" i="0" dirty="0">
                <a:latin typeface="Arial" panose="020B0604020202020204" pitchFamily="34" charset="0"/>
              </a:rPr>
              <a:t>: </a:t>
            </a:r>
            <a:r>
              <a:rPr lang="en-US" altLang="en-US" sz="1800" b="0" dirty="0">
                <a:latin typeface="Symbol" panose="05050102010706020507" pitchFamily="18" charset="2"/>
              </a:rPr>
              <a:t>g</a:t>
            </a:r>
            <a:r>
              <a:rPr lang="en-US" altLang="en-US" sz="1800" b="0" i="0" dirty="0">
                <a:latin typeface="Arial" panose="020B0604020202020204" pitchFamily="34" charset="0"/>
              </a:rPr>
              <a:t> </a:t>
            </a:r>
            <a:r>
              <a:rPr lang="en-US" altLang="en-US" sz="1800" b="0" dirty="0"/>
              <a:t>= </a:t>
            </a:r>
            <a:r>
              <a:rPr lang="en-US" altLang="en-US" sz="1800" b="0" dirty="0" err="1"/>
              <a:t>c</a:t>
            </a:r>
            <a:r>
              <a:rPr lang="en-US" altLang="en-US" b="0" baseline="-25000" dirty="0" err="1"/>
              <a:t>P</a:t>
            </a:r>
            <a:r>
              <a:rPr lang="en-US" altLang="en-US" sz="1800" b="0" dirty="0"/>
              <a:t> / c</a:t>
            </a:r>
            <a:r>
              <a:rPr lang="en-US" altLang="en-US" b="0" baseline="-25000" dirty="0"/>
              <a:t>v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/>
              <a:t>(Specific heats ratio)</a:t>
            </a:r>
          </a:p>
        </p:txBody>
      </p:sp>
      <p:sp>
        <p:nvSpPr>
          <p:cNvPr id="25616" name="Rectangle 26">
            <a:extLst>
              <a:ext uri="{FF2B5EF4-FFF2-40B4-BE49-F238E27FC236}">
                <a16:creationId xmlns:a16="http://schemas.microsoft.com/office/drawing/2014/main" id="{B3681EAC-4C5B-4095-8457-4850A6E5D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49450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2CF0AD-49A9-48AE-99EE-047A83800908}"/>
              </a:ext>
            </a:extLst>
          </p:cNvPr>
          <p:cNvGrpSpPr/>
          <p:nvPr/>
        </p:nvGrpSpPr>
        <p:grpSpPr>
          <a:xfrm>
            <a:off x="6781800" y="3100388"/>
            <a:ext cx="2360613" cy="341312"/>
            <a:chOff x="6781800" y="3100388"/>
            <a:chExt cx="2360613" cy="341312"/>
          </a:xfrm>
        </p:grpSpPr>
        <p:sp>
          <p:nvSpPr>
            <p:cNvPr id="25617" name="Rectangle 21">
              <a:extLst>
                <a:ext uri="{FF2B5EF4-FFF2-40B4-BE49-F238E27FC236}">
                  <a16:creationId xmlns:a16="http://schemas.microsoft.com/office/drawing/2014/main" id="{09211C7B-48D5-4D10-9230-C90A8FA27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1800" y="3100388"/>
              <a:ext cx="2360613" cy="341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 sz="2400" b="0" baseline="-25000" dirty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= 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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u / 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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 |</a:t>
              </a:r>
              <a:r>
                <a:rPr lang="en-US" altLang="en-US" sz="2400" b="0" baseline="-25000" dirty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altLang="en-US" b="0" dirty="0">
                  <a:solidFill>
                    <a:schemeClr val="tx1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m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</a:t>
              </a:r>
              <a:r>
                <a:rPr lang="en-US" altLang="en-US" b="0" baseline="-25000" dirty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5618" name="Line 22">
              <a:extLst>
                <a:ext uri="{FF2B5EF4-FFF2-40B4-BE49-F238E27FC236}">
                  <a16:creationId xmlns:a16="http://schemas.microsoft.com/office/drawing/2014/main" id="{1CF77DE6-05A1-4959-A675-61BF14427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6663" y="3181928"/>
              <a:ext cx="1095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25" name="Line 22">
              <a:extLst>
                <a:ext uri="{FF2B5EF4-FFF2-40B4-BE49-F238E27FC236}">
                  <a16:creationId xmlns:a16="http://schemas.microsoft.com/office/drawing/2014/main" id="{9E96285A-50F4-411A-A140-CE0E5EE262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73081" y="3178778"/>
              <a:ext cx="1095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650B627-15A0-4BB2-B9B6-F03A1A81C311}"/>
              </a:ext>
            </a:extLst>
          </p:cNvPr>
          <p:cNvGrpSpPr/>
          <p:nvPr/>
        </p:nvGrpSpPr>
        <p:grpSpPr>
          <a:xfrm>
            <a:off x="6727825" y="4000495"/>
            <a:ext cx="2457450" cy="339725"/>
            <a:chOff x="6727825" y="4000495"/>
            <a:chExt cx="2457450" cy="339725"/>
          </a:xfrm>
        </p:grpSpPr>
        <p:sp>
          <p:nvSpPr>
            <p:cNvPr id="25619" name="Rectangle 18">
              <a:extLst>
                <a:ext uri="{FF2B5EF4-FFF2-40B4-BE49-F238E27FC236}">
                  <a16:creationId xmlns:a16="http://schemas.microsoft.com/office/drawing/2014/main" id="{9EEA6450-5F47-4DA5-A5D7-679C317F9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7825" y="4000495"/>
              <a:ext cx="2457450" cy="33972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 sz="2400" b="0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= 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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 / 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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 |</a:t>
              </a:r>
              <a:r>
                <a:rPr lang="en-US" altLang="en-US" sz="2400" b="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altLang="en-US" b="0" dirty="0">
                  <a:solidFill>
                    <a:schemeClr val="tx1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m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 b="0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620" name="Line 19">
              <a:extLst>
                <a:ext uri="{FF2B5EF4-FFF2-40B4-BE49-F238E27FC236}">
                  <a16:creationId xmlns:a16="http://schemas.microsoft.com/office/drawing/2014/main" id="{65D09C11-0C2E-4662-9259-D554E7A8E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4438" y="4051295"/>
              <a:ext cx="109538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26" name="Line 19">
              <a:extLst>
                <a:ext uri="{FF2B5EF4-FFF2-40B4-BE49-F238E27FC236}">
                  <a16:creationId xmlns:a16="http://schemas.microsoft.com/office/drawing/2014/main" id="{1F35DCC6-9D76-4427-8843-1791E2BD6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1330" y="4099560"/>
              <a:ext cx="109538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81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81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81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81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81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81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64" grpId="0" animBg="1"/>
      <p:bldP spid="817165" grpId="0"/>
      <p:bldP spid="817166" grpId="0" animBg="1"/>
      <p:bldP spid="817167" grpId="0" animBg="1"/>
      <p:bldP spid="817168" grpId="0"/>
      <p:bldP spid="8171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370834ED-D9B2-439D-AC22-0CFCD0116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1925" y="273050"/>
            <a:ext cx="70389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Calorific Eq. of State – Perfect Gas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4EEB5D86-3C46-4B94-9158-198EE7719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525588"/>
            <a:ext cx="2073275" cy="3416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T = 1/3 m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rms</a:t>
            </a:r>
            <a:r>
              <a:rPr lang="en-US" altLang="en-US" b="0" i="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C2AAF670-28B3-4157-AEC6-14AEC4757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838200"/>
            <a:ext cx="1314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Reminder: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8FD878B1-DBB1-4DB0-88B0-065522E93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066800"/>
            <a:ext cx="7378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Assuming translational movement only (degrees of freedom </a:t>
            </a:r>
            <a:r>
              <a:rPr lang="en-US" altLang="en-US" sz="1800" dirty="0"/>
              <a:t>f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= 3)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+ principle of equipartition of energy:</a:t>
            </a:r>
          </a:p>
        </p:txBody>
      </p:sp>
      <p:sp>
        <p:nvSpPr>
          <p:cNvPr id="819206" name="Text Box 6">
            <a:extLst>
              <a:ext uri="{FF2B5EF4-FFF2-40B4-BE49-F238E27FC236}">
                <a16:creationId xmlns:a16="http://schemas.microsoft.com/office/drawing/2014/main" id="{420237DB-300A-41A2-8B6B-063B6591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058988"/>
            <a:ext cx="4876800" cy="3416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k T/2 = 1/2 m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rms</a:t>
            </a:r>
            <a:r>
              <a:rPr lang="en-US" altLang="en-US" b="0" i="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KE</a:t>
            </a:r>
            <a:r>
              <a:rPr lang="en-US" altLang="en-US" b="0" i="0" dirty="0">
                <a:solidFill>
                  <a:schemeClr val="tx1"/>
                </a:solidFill>
              </a:rPr>
              <a:t> for one molecule</a:t>
            </a:r>
          </a:p>
        </p:txBody>
      </p:sp>
      <p:sp>
        <p:nvSpPr>
          <p:cNvPr id="819207" name="Text Box 7">
            <a:extLst>
              <a:ext uri="{FF2B5EF4-FFF2-40B4-BE49-F238E27FC236}">
                <a16:creationId xmlns:a16="http://schemas.microsoft.com/office/drawing/2014/main" id="{B0DF8E89-916E-4723-8500-356A7B175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3184525"/>
            <a:ext cx="35226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No. of molecules in 1 kg: </a:t>
            </a:r>
            <a:r>
              <a:rPr lang="en-US" altLang="en-US" sz="1800" b="0" dirty="0"/>
              <a:t>N</a:t>
            </a:r>
            <a:r>
              <a:rPr lang="en-US" altLang="en-US" sz="1800" b="0" baseline="-25000" dirty="0"/>
              <a:t>A</a:t>
            </a:r>
            <a:r>
              <a:rPr lang="en-US" altLang="en-US" sz="1800" b="0" dirty="0"/>
              <a:t> /</a:t>
            </a:r>
            <a:r>
              <a:rPr lang="en-US" alt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 dirty="0"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</a:p>
        </p:txBody>
      </p:sp>
      <p:sp>
        <p:nvSpPr>
          <p:cNvPr id="819208" name="Text Box 8">
            <a:extLst>
              <a:ext uri="{FF2B5EF4-FFF2-40B4-BE49-F238E27FC236}">
                <a16:creationId xmlns:a16="http://schemas.microsoft.com/office/drawing/2014/main" id="{55BA06C4-12F0-417B-A6FE-F9C775C61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781425"/>
            <a:ext cx="3276600" cy="3416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k/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f/2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R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/2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</p:txBody>
      </p:sp>
      <p:sp>
        <p:nvSpPr>
          <p:cNvPr id="819209" name="Text Box 9">
            <a:extLst>
              <a:ext uri="{FF2B5EF4-FFF2-40B4-BE49-F238E27FC236}">
                <a16:creationId xmlns:a16="http://schemas.microsoft.com/office/drawing/2014/main" id="{2ED58CB4-FB01-4935-8A92-1F0620146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344988"/>
            <a:ext cx="3276600" cy="3485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=    u + P</a:t>
            </a:r>
            <a:r>
              <a:rPr lang="en-US" altLang="en-US" b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R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+ f /2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</p:txBody>
      </p:sp>
      <p:sp>
        <p:nvSpPr>
          <p:cNvPr id="819210" name="AutoShape 10">
            <a:extLst>
              <a:ext uri="{FF2B5EF4-FFF2-40B4-BE49-F238E27FC236}">
                <a16:creationId xmlns:a16="http://schemas.microsoft.com/office/drawing/2014/main" id="{4D82E62A-37B5-4738-B0AB-C8C1968E9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1148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211" name="Text Box 11">
            <a:extLst>
              <a:ext uri="{FF2B5EF4-FFF2-40B4-BE49-F238E27FC236}">
                <a16:creationId xmlns:a16="http://schemas.microsoft.com/office/drawing/2014/main" id="{B3FA7BD7-6AF5-4A1B-B756-2D305D03B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827463"/>
            <a:ext cx="3276600" cy="6740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 u/ T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</a:t>
            </a:r>
            <a:r>
              <a:rPr lang="en-US" altLang="en-US" b="0" baseline="-2500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v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=const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/2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 h/ T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P=const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en-US" sz="2400" b="0" i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1+f /2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19212" name="Text Box 12">
            <a:extLst>
              <a:ext uri="{FF2B5EF4-FFF2-40B4-BE49-F238E27FC236}">
                <a16:creationId xmlns:a16="http://schemas.microsoft.com/office/drawing/2014/main" id="{7C9A8993-E405-4D50-B808-47FCA7A29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071688"/>
            <a:ext cx="225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In general,  if </a:t>
            </a:r>
            <a:r>
              <a:rPr lang="en-US" altLang="en-US" sz="1800" dirty="0"/>
              <a:t>f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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</a:p>
        </p:txBody>
      </p:sp>
      <p:sp>
        <p:nvSpPr>
          <p:cNvPr id="819213" name="Text Box 13">
            <a:extLst>
              <a:ext uri="{FF2B5EF4-FFF2-40B4-BE49-F238E27FC236}">
                <a16:creationId xmlns:a16="http://schemas.microsoft.com/office/drawing/2014/main" id="{0B0166E0-CF94-47A2-981E-49C46A4C0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792413"/>
            <a:ext cx="781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For a perfect gas, </a:t>
            </a:r>
            <a:r>
              <a:rPr lang="en-US" altLang="en-US" sz="1800" b="0" dirty="0"/>
              <a:t>u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is composed of KE only (no intermolecular forces)</a:t>
            </a:r>
            <a:endParaRPr lang="en-US" altLang="en-US" sz="1800" dirty="0"/>
          </a:p>
        </p:txBody>
      </p:sp>
      <p:sp>
        <p:nvSpPr>
          <p:cNvPr id="819214" name="AutoShape 14">
            <a:extLst>
              <a:ext uri="{FF2B5EF4-FFF2-40B4-BE49-F238E27FC236}">
                <a16:creationId xmlns:a16="http://schemas.microsoft.com/office/drawing/2014/main" id="{9109DB23-4D67-4F5F-B387-BEF009389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5603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215" name="Text Box 15">
            <a:extLst>
              <a:ext uri="{FF2B5EF4-FFF2-40B4-BE49-F238E27FC236}">
                <a16:creationId xmlns:a16="http://schemas.microsoft.com/office/drawing/2014/main" id="{EC735BEE-6DA5-48E1-B183-9C694FF28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" y="43434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Also:</a:t>
            </a:r>
            <a:endParaRPr lang="en-US" altLang="en-US" sz="1800"/>
          </a:p>
        </p:txBody>
      </p:sp>
      <p:sp>
        <p:nvSpPr>
          <p:cNvPr id="819216" name="Text Box 16">
            <a:extLst>
              <a:ext uri="{FF2B5EF4-FFF2-40B4-BE49-F238E27FC236}">
                <a16:creationId xmlns:a16="http://schemas.microsoft.com/office/drawing/2014/main" id="{7C1CC11F-3DD9-4337-BBD7-B721FCA42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611368"/>
            <a:ext cx="2057400" cy="3416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/c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f+2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f</a:t>
            </a:r>
          </a:p>
        </p:txBody>
      </p:sp>
      <p:sp>
        <p:nvSpPr>
          <p:cNvPr id="819217" name="Text Box 17">
            <a:extLst>
              <a:ext uri="{FF2B5EF4-FFF2-40B4-BE49-F238E27FC236}">
                <a16:creationId xmlns:a16="http://schemas.microsoft.com/office/drawing/2014/main" id="{D56292F5-77B5-4778-86B3-69204CE7E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11368"/>
            <a:ext cx="1219200" cy="3416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c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R</a:t>
            </a:r>
            <a:endParaRPr lang="en-US" altLang="en-US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utoShape 10">
            <a:extLst>
              <a:ext uri="{FF2B5EF4-FFF2-40B4-BE49-F238E27FC236}">
                <a16:creationId xmlns:a16="http://schemas.microsoft.com/office/drawing/2014/main" id="{B526BEB8-C4F8-4963-ADF8-FB1F0BE31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763" y="5504341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066EB45A-6ED6-4353-BD1F-FCC6E24AF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323176"/>
            <a:ext cx="3657600" cy="5909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c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T;	c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/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</a:p>
          <a:p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=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T;	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g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/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1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81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1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81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81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81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81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81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81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81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06" grpId="0" animBg="1"/>
      <p:bldP spid="819207" grpId="0"/>
      <p:bldP spid="819208" grpId="0" animBg="1"/>
      <p:bldP spid="819209" grpId="0" animBg="1"/>
      <p:bldP spid="819210" grpId="0" animBg="1"/>
      <p:bldP spid="819211" grpId="0" animBg="1"/>
      <p:bldP spid="819212" grpId="0"/>
      <p:bldP spid="819213" grpId="0"/>
      <p:bldP spid="819214" grpId="0" animBg="1"/>
      <p:bldP spid="819215" grpId="0"/>
      <p:bldP spid="819216" grpId="0" animBg="1"/>
      <p:bldP spid="8192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C14FF0F-418F-45F5-A793-888D7312F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1825" y="142875"/>
            <a:ext cx="6099175" cy="1076325"/>
          </a:xfrm>
          <a:noFill/>
        </p:spPr>
        <p:txBody>
          <a:bodyPr/>
          <a:lstStyle/>
          <a:p>
            <a:r>
              <a:rPr lang="en-US" altLang="en-US"/>
              <a:t>Variation of Internal Energy </a:t>
            </a:r>
            <a:br>
              <a:rPr lang="en-US" altLang="en-US"/>
            </a:br>
            <a:r>
              <a:rPr lang="en-US" altLang="en-US"/>
              <a:t>with temperature (qualitative)</a:t>
            </a:r>
          </a:p>
        </p:txBody>
      </p:sp>
      <p:sp>
        <p:nvSpPr>
          <p:cNvPr id="832515" name="Rectangle 3">
            <a:extLst>
              <a:ext uri="{FF2B5EF4-FFF2-40B4-BE49-F238E27FC236}">
                <a16:creationId xmlns:a16="http://schemas.microsoft.com/office/drawing/2014/main" id="{727BCA7F-1934-469F-9494-B800AF4F1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4173538"/>
            <a:ext cx="18954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+ Dissociation </a:t>
            </a:r>
          </a:p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+ Ionization + ...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D5E8164F-A369-4CD4-B850-2E2F6F70B339}"/>
              </a:ext>
            </a:extLst>
          </p:cNvPr>
          <p:cNvGrpSpPr>
            <a:grpSpLocks/>
          </p:cNvGrpSpPr>
          <p:nvPr/>
        </p:nvGrpSpPr>
        <p:grpSpPr bwMode="auto">
          <a:xfrm>
            <a:off x="1033463" y="4143375"/>
            <a:ext cx="1863725" cy="1477963"/>
            <a:chOff x="227" y="2596"/>
            <a:chExt cx="1174" cy="931"/>
          </a:xfrm>
        </p:grpSpPr>
        <p:grpSp>
          <p:nvGrpSpPr>
            <p:cNvPr id="37935" name="Group 5">
              <a:extLst>
                <a:ext uri="{FF2B5EF4-FFF2-40B4-BE49-F238E27FC236}">
                  <a16:creationId xmlns:a16="http://schemas.microsoft.com/office/drawing/2014/main" id="{B0397E8E-5E7A-4BA7-A1F0-66C2E5490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0" y="2596"/>
              <a:ext cx="184" cy="616"/>
              <a:chOff x="820" y="2596"/>
              <a:chExt cx="184" cy="616"/>
            </a:xfrm>
          </p:grpSpPr>
          <p:sp>
            <p:nvSpPr>
              <p:cNvPr id="37944" name="Oval 6">
                <a:extLst>
                  <a:ext uri="{FF2B5EF4-FFF2-40B4-BE49-F238E27FC236}">
                    <a16:creationId xmlns:a16="http://schemas.microsoft.com/office/drawing/2014/main" id="{C7196152-2C84-4BA0-BB1E-41FE137AC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" y="2596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45" name="Oval 7">
                <a:extLst>
                  <a:ext uri="{FF2B5EF4-FFF2-40B4-BE49-F238E27FC236}">
                    <a16:creationId xmlns:a16="http://schemas.microsoft.com/office/drawing/2014/main" id="{FC86FE3B-55E7-4CA2-863A-A97EA0BACA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" y="3028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46" name="Line 8">
                <a:extLst>
                  <a:ext uri="{FF2B5EF4-FFF2-40B4-BE49-F238E27FC236}">
                    <a16:creationId xmlns:a16="http://schemas.microsoft.com/office/drawing/2014/main" id="{27B9046F-87F5-4DF7-9930-22D0462759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2784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36" name="Group 9">
              <a:extLst>
                <a:ext uri="{FF2B5EF4-FFF2-40B4-BE49-F238E27FC236}">
                  <a16:creationId xmlns:a16="http://schemas.microsoft.com/office/drawing/2014/main" id="{663D24CC-C948-4DEA-B088-CCE7D63632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6" y="2596"/>
              <a:ext cx="184" cy="616"/>
              <a:chOff x="1156" y="2596"/>
              <a:chExt cx="184" cy="616"/>
            </a:xfrm>
          </p:grpSpPr>
          <p:sp>
            <p:nvSpPr>
              <p:cNvPr id="37941" name="Oval 10">
                <a:extLst>
                  <a:ext uri="{FF2B5EF4-FFF2-40B4-BE49-F238E27FC236}">
                    <a16:creationId xmlns:a16="http://schemas.microsoft.com/office/drawing/2014/main" id="{DB91E6D9-69C8-41C5-B67F-57F3B4E55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2596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42" name="Oval 11">
                <a:extLst>
                  <a:ext uri="{FF2B5EF4-FFF2-40B4-BE49-F238E27FC236}">
                    <a16:creationId xmlns:a16="http://schemas.microsoft.com/office/drawing/2014/main" id="{79479D25-B2E5-46DB-A768-80011BEE1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6" y="3028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43" name="Line 12">
                <a:extLst>
                  <a:ext uri="{FF2B5EF4-FFF2-40B4-BE49-F238E27FC236}">
                    <a16:creationId xmlns:a16="http://schemas.microsoft.com/office/drawing/2014/main" id="{346ABF1E-2212-4C8C-BF83-799EF3E3FD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784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37" name="Line 13">
              <a:extLst>
                <a:ext uri="{FF2B5EF4-FFF2-40B4-BE49-F238E27FC236}">
                  <a16:creationId xmlns:a16="http://schemas.microsoft.com/office/drawing/2014/main" id="{0AEB7F2D-6B16-463C-8EDD-3547EDA35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928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8" name="Line 14">
              <a:extLst>
                <a:ext uri="{FF2B5EF4-FFF2-40B4-BE49-F238E27FC236}">
                  <a16:creationId xmlns:a16="http://schemas.microsoft.com/office/drawing/2014/main" id="{8D0B7A1F-504C-41C5-8CAD-73EBD3C596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928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9" name="Rectangle 15">
              <a:extLst>
                <a:ext uri="{FF2B5EF4-FFF2-40B4-BE49-F238E27FC236}">
                  <a16:creationId xmlns:a16="http://schemas.microsoft.com/office/drawing/2014/main" id="{3D2518CE-881F-4EF9-B83F-CF6F84A58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" y="2810"/>
              <a:ext cx="31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PE</a:t>
              </a:r>
            </a:p>
          </p:txBody>
        </p:sp>
        <p:sp>
          <p:nvSpPr>
            <p:cNvPr id="37940" name="Rectangle 16">
              <a:extLst>
                <a:ext uri="{FF2B5EF4-FFF2-40B4-BE49-F238E27FC236}">
                  <a16:creationId xmlns:a16="http://schemas.microsoft.com/office/drawing/2014/main" id="{0C449459-06DA-48BD-9CF8-28B591894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3298"/>
              <a:ext cx="54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Liquid</a:t>
              </a:r>
            </a:p>
          </p:txBody>
        </p:sp>
      </p:grpSp>
      <p:grpSp>
        <p:nvGrpSpPr>
          <p:cNvPr id="5" name="Group 17">
            <a:extLst>
              <a:ext uri="{FF2B5EF4-FFF2-40B4-BE49-F238E27FC236}">
                <a16:creationId xmlns:a16="http://schemas.microsoft.com/office/drawing/2014/main" id="{3D0B873F-6764-4304-9860-5BE80928C767}"/>
              </a:ext>
            </a:extLst>
          </p:cNvPr>
          <p:cNvGrpSpPr>
            <a:grpSpLocks/>
          </p:cNvGrpSpPr>
          <p:nvPr/>
        </p:nvGrpSpPr>
        <p:grpSpPr bwMode="auto">
          <a:xfrm>
            <a:off x="4337050" y="4143375"/>
            <a:ext cx="2120900" cy="1471613"/>
            <a:chOff x="2308" y="2596"/>
            <a:chExt cx="1336" cy="927"/>
          </a:xfrm>
        </p:grpSpPr>
        <p:grpSp>
          <p:nvGrpSpPr>
            <p:cNvPr id="37924" name="Group 18">
              <a:extLst>
                <a:ext uri="{FF2B5EF4-FFF2-40B4-BE49-F238E27FC236}">
                  <a16:creationId xmlns:a16="http://schemas.microsoft.com/office/drawing/2014/main" id="{B1DFD8AA-1EC0-4C63-852B-AFBDAA6BAC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8" y="2596"/>
              <a:ext cx="184" cy="616"/>
              <a:chOff x="2308" y="2596"/>
              <a:chExt cx="184" cy="616"/>
            </a:xfrm>
          </p:grpSpPr>
          <p:sp>
            <p:nvSpPr>
              <p:cNvPr id="37932" name="Oval 19">
                <a:extLst>
                  <a:ext uri="{FF2B5EF4-FFF2-40B4-BE49-F238E27FC236}">
                    <a16:creationId xmlns:a16="http://schemas.microsoft.com/office/drawing/2014/main" id="{02E27FC8-70AF-4000-A83D-F0E4543F31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8" y="2596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33" name="Oval 20">
                <a:extLst>
                  <a:ext uri="{FF2B5EF4-FFF2-40B4-BE49-F238E27FC236}">
                    <a16:creationId xmlns:a16="http://schemas.microsoft.com/office/drawing/2014/main" id="{791907FC-9C8D-4729-9A65-13E15AD1C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8" y="3028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34" name="Line 21">
                <a:extLst>
                  <a:ext uri="{FF2B5EF4-FFF2-40B4-BE49-F238E27FC236}">
                    <a16:creationId xmlns:a16="http://schemas.microsoft.com/office/drawing/2014/main" id="{110EBB45-9321-4599-9CAD-7009857CE1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784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25" name="Group 22">
              <a:extLst>
                <a:ext uri="{FF2B5EF4-FFF2-40B4-BE49-F238E27FC236}">
                  <a16:creationId xmlns:a16="http://schemas.microsoft.com/office/drawing/2014/main" id="{015B1D78-CBBB-4FFD-A626-84419F324B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60" y="2596"/>
              <a:ext cx="184" cy="616"/>
              <a:chOff x="3460" y="2596"/>
              <a:chExt cx="184" cy="616"/>
            </a:xfrm>
          </p:grpSpPr>
          <p:sp>
            <p:nvSpPr>
              <p:cNvPr id="37929" name="Oval 23">
                <a:extLst>
                  <a:ext uri="{FF2B5EF4-FFF2-40B4-BE49-F238E27FC236}">
                    <a16:creationId xmlns:a16="http://schemas.microsoft.com/office/drawing/2014/main" id="{28C347D7-BC9E-4634-875E-DCE213EA5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0" y="2596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30" name="Oval 24">
                <a:extLst>
                  <a:ext uri="{FF2B5EF4-FFF2-40B4-BE49-F238E27FC236}">
                    <a16:creationId xmlns:a16="http://schemas.microsoft.com/office/drawing/2014/main" id="{8D68E930-20F7-4E86-89E8-04168458D6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0" y="3028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31" name="Line 25">
                <a:extLst>
                  <a:ext uri="{FF2B5EF4-FFF2-40B4-BE49-F238E27FC236}">
                    <a16:creationId xmlns:a16="http://schemas.microsoft.com/office/drawing/2014/main" id="{ECF9A057-23EB-4DC6-9AD9-493DECFBC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784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26" name="Line 26">
              <a:extLst>
                <a:ext uri="{FF2B5EF4-FFF2-40B4-BE49-F238E27FC236}">
                  <a16:creationId xmlns:a16="http://schemas.microsoft.com/office/drawing/2014/main" id="{707AB227-1CBA-4C3B-974A-596CD23369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928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7" name="Line 27">
              <a:extLst>
                <a:ext uri="{FF2B5EF4-FFF2-40B4-BE49-F238E27FC236}">
                  <a16:creationId xmlns:a16="http://schemas.microsoft.com/office/drawing/2014/main" id="{A581C7D2-2D75-4BAB-880A-925121474D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928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8" name="Rectangle 28">
              <a:extLst>
                <a:ext uri="{FF2B5EF4-FFF2-40B4-BE49-F238E27FC236}">
                  <a16:creationId xmlns:a16="http://schemas.microsoft.com/office/drawing/2014/main" id="{0795FC18-3107-4476-8006-331DAF011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3" y="3294"/>
              <a:ext cx="36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gas</a:t>
              </a:r>
            </a:p>
          </p:txBody>
        </p:sp>
      </p:grpSp>
      <p:grpSp>
        <p:nvGrpSpPr>
          <p:cNvPr id="8" name="Group 29">
            <a:extLst>
              <a:ext uri="{FF2B5EF4-FFF2-40B4-BE49-F238E27FC236}">
                <a16:creationId xmlns:a16="http://schemas.microsoft.com/office/drawing/2014/main" id="{D5FDBAF6-8A0A-4444-A6CC-1E9E5887001F}"/>
              </a:ext>
            </a:extLst>
          </p:cNvPr>
          <p:cNvGrpSpPr>
            <a:grpSpLocks/>
          </p:cNvGrpSpPr>
          <p:nvPr/>
        </p:nvGrpSpPr>
        <p:grpSpPr bwMode="auto">
          <a:xfrm>
            <a:off x="957263" y="1981200"/>
            <a:ext cx="5888037" cy="1811338"/>
            <a:chOff x="275" y="1787"/>
            <a:chExt cx="3709" cy="1141"/>
          </a:xfrm>
        </p:grpSpPr>
        <p:sp>
          <p:nvSpPr>
            <p:cNvPr id="37914" name="Rectangle 30">
              <a:extLst>
                <a:ext uri="{FF2B5EF4-FFF2-40B4-BE49-F238E27FC236}">
                  <a16:creationId xmlns:a16="http://schemas.microsoft.com/office/drawing/2014/main" id="{27E471D3-ECC8-4A2A-961B-5832BC597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787"/>
              <a:ext cx="169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Temperature increases</a:t>
              </a:r>
            </a:p>
          </p:txBody>
        </p:sp>
        <p:sp>
          <p:nvSpPr>
            <p:cNvPr id="37915" name="Line 31">
              <a:extLst>
                <a:ext uri="{FF2B5EF4-FFF2-40B4-BE49-F238E27FC236}">
                  <a16:creationId xmlns:a16="http://schemas.microsoft.com/office/drawing/2014/main" id="{CA5CA52C-2291-42E9-8D06-7044264439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824"/>
              <a:ext cx="33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16" name="Group 32">
              <a:extLst>
                <a:ext uri="{FF2B5EF4-FFF2-40B4-BE49-F238E27FC236}">
                  <a16:creationId xmlns:a16="http://schemas.microsoft.com/office/drawing/2014/main" id="{03DAEFA4-0442-49B2-B15C-4644283019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5" y="2063"/>
              <a:ext cx="1262" cy="625"/>
              <a:chOff x="179" y="1584"/>
              <a:chExt cx="1262" cy="625"/>
            </a:xfrm>
          </p:grpSpPr>
          <p:grpSp>
            <p:nvGrpSpPr>
              <p:cNvPr id="37918" name="Group 33">
                <a:extLst>
                  <a:ext uri="{FF2B5EF4-FFF2-40B4-BE49-F238E27FC236}">
                    <a16:creationId xmlns:a16="http://schemas.microsoft.com/office/drawing/2014/main" id="{B252ACBE-2E93-42C2-AEC6-82FF6EA9E2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20" y="1588"/>
                <a:ext cx="184" cy="616"/>
                <a:chOff x="820" y="1588"/>
                <a:chExt cx="184" cy="616"/>
              </a:xfrm>
            </p:grpSpPr>
            <p:sp>
              <p:nvSpPr>
                <p:cNvPr id="37921" name="Oval 34">
                  <a:extLst>
                    <a:ext uri="{FF2B5EF4-FFF2-40B4-BE49-F238E27FC236}">
                      <a16:creationId xmlns:a16="http://schemas.microsoft.com/office/drawing/2014/main" id="{1F652280-FD7D-4D43-AFF8-82B2B6FB24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1588"/>
                  <a:ext cx="184" cy="184"/>
                </a:xfrm>
                <a:prstGeom prst="ellipse">
                  <a:avLst/>
                </a:prstGeom>
                <a:solidFill>
                  <a:schemeClr val="fol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922" name="Oval 35">
                  <a:extLst>
                    <a:ext uri="{FF2B5EF4-FFF2-40B4-BE49-F238E27FC236}">
                      <a16:creationId xmlns:a16="http://schemas.microsoft.com/office/drawing/2014/main" id="{992DF64A-05DA-44BA-B043-208B793A2F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2020"/>
                  <a:ext cx="184" cy="184"/>
                </a:xfrm>
                <a:prstGeom prst="ellipse">
                  <a:avLst/>
                </a:prstGeom>
                <a:solidFill>
                  <a:schemeClr val="fol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 i="1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923" name="Line 36">
                  <a:extLst>
                    <a:ext uri="{FF2B5EF4-FFF2-40B4-BE49-F238E27FC236}">
                      <a16:creationId xmlns:a16="http://schemas.microsoft.com/office/drawing/2014/main" id="{E13815FF-41F6-49A5-834F-7EBCD78F7E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12" y="1776"/>
                  <a:ext cx="0" cy="24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19" name="Freeform 37">
                <a:extLst>
                  <a:ext uri="{FF2B5EF4-FFF2-40B4-BE49-F238E27FC236}">
                    <a16:creationId xmlns:a16="http://schemas.microsoft.com/office/drawing/2014/main" id="{C122A265-B783-4C4A-B64A-5AA167E7AA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1584"/>
                <a:ext cx="529" cy="625"/>
              </a:xfrm>
              <a:custGeom>
                <a:avLst/>
                <a:gdLst>
                  <a:gd name="T0" fmla="*/ 0 w 529"/>
                  <a:gd name="T1" fmla="*/ 336 h 625"/>
                  <a:gd name="T2" fmla="*/ 528 w 529"/>
                  <a:gd name="T3" fmla="*/ 336 h 625"/>
                  <a:gd name="T4" fmla="*/ 144 w 529"/>
                  <a:gd name="T5" fmla="*/ 0 h 625"/>
                  <a:gd name="T6" fmla="*/ 480 w 529"/>
                  <a:gd name="T7" fmla="*/ 0 h 625"/>
                  <a:gd name="T8" fmla="*/ 192 w 529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9"/>
                  <a:gd name="T16" fmla="*/ 0 h 625"/>
                  <a:gd name="T17" fmla="*/ 529 w 529"/>
                  <a:gd name="T18" fmla="*/ 625 h 6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9" h="625">
                    <a:moveTo>
                      <a:pt x="0" y="336"/>
                    </a:moveTo>
                    <a:lnTo>
                      <a:pt x="528" y="336"/>
                    </a:lnTo>
                    <a:lnTo>
                      <a:pt x="144" y="0"/>
                    </a:lnTo>
                    <a:lnTo>
                      <a:pt x="480" y="0"/>
                    </a:lnTo>
                    <a:lnTo>
                      <a:pt x="192" y="624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20" name="Rectangle 38">
                <a:extLst>
                  <a:ext uri="{FF2B5EF4-FFF2-40B4-BE49-F238E27FC236}">
                    <a16:creationId xmlns:a16="http://schemas.microsoft.com/office/drawing/2014/main" id="{EC4322B0-73F0-43BE-AE26-2ED89499A2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" y="1758"/>
                <a:ext cx="322" cy="23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i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KE</a:t>
                </a:r>
              </a:p>
            </p:txBody>
          </p:sp>
        </p:grpSp>
        <p:sp>
          <p:nvSpPr>
            <p:cNvPr id="37917" name="Text Box 39">
              <a:extLst>
                <a:ext uri="{FF2B5EF4-FFF2-40B4-BE49-F238E27FC236}">
                  <a16:creationId xmlns:a16="http://schemas.microsoft.com/office/drawing/2014/main" id="{5D01AAF2-9EE0-40EB-8A29-A7F97CC061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697"/>
              <a:ext cx="8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translation</a:t>
              </a:r>
            </a:p>
          </p:txBody>
        </p:sp>
      </p:grpSp>
      <p:grpSp>
        <p:nvGrpSpPr>
          <p:cNvPr id="11" name="Group 40">
            <a:extLst>
              <a:ext uri="{FF2B5EF4-FFF2-40B4-BE49-F238E27FC236}">
                <a16:creationId xmlns:a16="http://schemas.microsoft.com/office/drawing/2014/main" id="{379224E6-F0B6-4DAF-8E4D-1FF44012629D}"/>
              </a:ext>
            </a:extLst>
          </p:cNvPr>
          <p:cNvGrpSpPr>
            <a:grpSpLocks/>
          </p:cNvGrpSpPr>
          <p:nvPr/>
        </p:nvGrpSpPr>
        <p:grpSpPr bwMode="auto">
          <a:xfrm>
            <a:off x="3486150" y="2325688"/>
            <a:ext cx="1168400" cy="1466850"/>
            <a:chOff x="1766" y="1538"/>
            <a:chExt cx="736" cy="924"/>
          </a:xfrm>
        </p:grpSpPr>
        <p:grpSp>
          <p:nvGrpSpPr>
            <p:cNvPr id="37907" name="Group 41">
              <a:extLst>
                <a:ext uri="{FF2B5EF4-FFF2-40B4-BE49-F238E27FC236}">
                  <a16:creationId xmlns:a16="http://schemas.microsoft.com/office/drawing/2014/main" id="{C248E981-130B-416D-B910-62033AD7D6E3}"/>
                </a:ext>
              </a:extLst>
            </p:cNvPr>
            <p:cNvGrpSpPr>
              <a:grpSpLocks/>
            </p:cNvGrpSpPr>
            <p:nvPr/>
          </p:nvGrpSpPr>
          <p:grpSpPr bwMode="auto">
            <a:xfrm rot="1801359">
              <a:off x="1901" y="1538"/>
              <a:ext cx="184" cy="616"/>
              <a:chOff x="1828" y="1588"/>
              <a:chExt cx="184" cy="616"/>
            </a:xfrm>
          </p:grpSpPr>
          <p:sp>
            <p:nvSpPr>
              <p:cNvPr id="37911" name="Oval 42">
                <a:extLst>
                  <a:ext uri="{FF2B5EF4-FFF2-40B4-BE49-F238E27FC236}">
                    <a16:creationId xmlns:a16="http://schemas.microsoft.com/office/drawing/2014/main" id="{79E1495E-E126-42A1-B465-E7C1305CBD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8" y="1588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12" name="Oval 43">
                <a:extLst>
                  <a:ext uri="{FF2B5EF4-FFF2-40B4-BE49-F238E27FC236}">
                    <a16:creationId xmlns:a16="http://schemas.microsoft.com/office/drawing/2014/main" id="{14F50A3D-0615-419A-ABD7-3BC0AEC901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8" y="2020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13" name="Line 44">
                <a:extLst>
                  <a:ext uri="{FF2B5EF4-FFF2-40B4-BE49-F238E27FC236}">
                    <a16:creationId xmlns:a16="http://schemas.microsoft.com/office/drawing/2014/main" id="{5204E167-C1B5-44A5-9299-8EDC32E617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1776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08" name="Freeform 45">
              <a:extLst>
                <a:ext uri="{FF2B5EF4-FFF2-40B4-BE49-F238E27FC236}">
                  <a16:creationId xmlns:a16="http://schemas.microsoft.com/office/drawing/2014/main" id="{D8563725-70B3-425B-BC59-0ED0D044D5E1}"/>
                </a:ext>
              </a:extLst>
            </p:cNvPr>
            <p:cNvSpPr>
              <a:spLocks/>
            </p:cNvSpPr>
            <p:nvPr/>
          </p:nvSpPr>
          <p:spPr bwMode="auto">
            <a:xfrm rot="1801359">
              <a:off x="1957" y="1667"/>
              <a:ext cx="529" cy="625"/>
            </a:xfrm>
            <a:custGeom>
              <a:avLst/>
              <a:gdLst>
                <a:gd name="T0" fmla="*/ 0 w 529"/>
                <a:gd name="T1" fmla="*/ 336 h 625"/>
                <a:gd name="T2" fmla="*/ 528 w 529"/>
                <a:gd name="T3" fmla="*/ 336 h 625"/>
                <a:gd name="T4" fmla="*/ 144 w 529"/>
                <a:gd name="T5" fmla="*/ 0 h 625"/>
                <a:gd name="T6" fmla="*/ 480 w 529"/>
                <a:gd name="T7" fmla="*/ 0 h 625"/>
                <a:gd name="T8" fmla="*/ 192 w 529"/>
                <a:gd name="T9" fmla="*/ 624 h 6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29"/>
                <a:gd name="T16" fmla="*/ 0 h 625"/>
                <a:gd name="T17" fmla="*/ 529 w 529"/>
                <a:gd name="T18" fmla="*/ 625 h 6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29" h="625">
                  <a:moveTo>
                    <a:pt x="0" y="336"/>
                  </a:moveTo>
                  <a:lnTo>
                    <a:pt x="528" y="336"/>
                  </a:lnTo>
                  <a:lnTo>
                    <a:pt x="144" y="0"/>
                  </a:lnTo>
                  <a:lnTo>
                    <a:pt x="480" y="0"/>
                  </a:lnTo>
                  <a:lnTo>
                    <a:pt x="192" y="62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Arc 46">
              <a:extLst>
                <a:ext uri="{FF2B5EF4-FFF2-40B4-BE49-F238E27FC236}">
                  <a16:creationId xmlns:a16="http://schemas.microsoft.com/office/drawing/2014/main" id="{BE77207D-C32F-4A9E-B62C-99903C49ED65}"/>
                </a:ext>
              </a:extLst>
            </p:cNvPr>
            <p:cNvSpPr>
              <a:spLocks/>
            </p:cNvSpPr>
            <p:nvPr/>
          </p:nvSpPr>
          <p:spPr bwMode="auto">
            <a:xfrm rot="1801359">
              <a:off x="1872" y="1778"/>
              <a:ext cx="240" cy="142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31005" y="41044"/>
                  </a:moveTo>
                  <a:cubicBezTo>
                    <a:pt x="28073" y="42463"/>
                    <a:pt x="24857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43200" stroke="0" extrusionOk="0">
                  <a:moveTo>
                    <a:pt x="31005" y="41044"/>
                  </a:moveTo>
                  <a:cubicBezTo>
                    <a:pt x="28073" y="42463"/>
                    <a:pt x="24857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lnTo>
                    <a:pt x="31005" y="41044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Text Box 47">
              <a:extLst>
                <a:ext uri="{FF2B5EF4-FFF2-40B4-BE49-F238E27FC236}">
                  <a16:creationId xmlns:a16="http://schemas.microsoft.com/office/drawing/2014/main" id="{1C020099-466F-4D4D-93CD-862FFB02BD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2231"/>
              <a:ext cx="7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+rotation</a:t>
              </a:r>
            </a:p>
          </p:txBody>
        </p:sp>
      </p:grpSp>
      <p:grpSp>
        <p:nvGrpSpPr>
          <p:cNvPr id="13" name="Group 48">
            <a:extLst>
              <a:ext uri="{FF2B5EF4-FFF2-40B4-BE49-F238E27FC236}">
                <a16:creationId xmlns:a16="http://schemas.microsoft.com/office/drawing/2014/main" id="{77DB5EAF-A6B9-482D-82B6-00F055035F05}"/>
              </a:ext>
            </a:extLst>
          </p:cNvPr>
          <p:cNvGrpSpPr>
            <a:grpSpLocks/>
          </p:cNvGrpSpPr>
          <p:nvPr/>
        </p:nvGrpSpPr>
        <p:grpSpPr bwMode="auto">
          <a:xfrm>
            <a:off x="5200650" y="2192338"/>
            <a:ext cx="1416050" cy="1622425"/>
            <a:chOff x="2852" y="1584"/>
            <a:chExt cx="892" cy="1022"/>
          </a:xfrm>
        </p:grpSpPr>
        <p:grpSp>
          <p:nvGrpSpPr>
            <p:cNvPr id="37897" name="Group 49">
              <a:extLst>
                <a:ext uri="{FF2B5EF4-FFF2-40B4-BE49-F238E27FC236}">
                  <a16:creationId xmlns:a16="http://schemas.microsoft.com/office/drawing/2014/main" id="{5AE44BCC-1447-401A-963E-39015A01B0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1" y="1584"/>
              <a:ext cx="753" cy="845"/>
              <a:chOff x="2936" y="1440"/>
              <a:chExt cx="753" cy="845"/>
            </a:xfrm>
          </p:grpSpPr>
          <p:sp>
            <p:nvSpPr>
              <p:cNvPr id="37899" name="Oval 50">
                <a:extLst>
                  <a:ext uri="{FF2B5EF4-FFF2-40B4-BE49-F238E27FC236}">
                    <a16:creationId xmlns:a16="http://schemas.microsoft.com/office/drawing/2014/main" id="{E34AF51E-DBD6-4B29-BC12-9C5D69766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31411">
                <a:off x="3178" y="1575"/>
                <a:ext cx="184" cy="184"/>
              </a:xfrm>
              <a:prstGeom prst="ellipse">
                <a:avLst/>
              </a:prstGeom>
              <a:noFill/>
              <a:ln w="285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00" name="Oval 51">
                <a:extLst>
                  <a:ext uri="{FF2B5EF4-FFF2-40B4-BE49-F238E27FC236}">
                    <a16:creationId xmlns:a16="http://schemas.microsoft.com/office/drawing/2014/main" id="{A1445026-5ECE-4131-8414-CB368B594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31411">
                <a:off x="3003" y="1970"/>
                <a:ext cx="184" cy="184"/>
              </a:xfrm>
              <a:prstGeom prst="ellipse">
                <a:avLst/>
              </a:prstGeom>
              <a:noFill/>
              <a:ln w="285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01" name="Line 52">
                <a:extLst>
                  <a:ext uri="{FF2B5EF4-FFF2-40B4-BE49-F238E27FC236}">
                    <a16:creationId xmlns:a16="http://schemas.microsoft.com/office/drawing/2014/main" id="{4F00E668-3DA9-4D0B-AE0B-2F21C6CF01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431411">
                <a:off x="3183" y="1745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02" name="Freeform 53">
                <a:extLst>
                  <a:ext uri="{FF2B5EF4-FFF2-40B4-BE49-F238E27FC236}">
                    <a16:creationId xmlns:a16="http://schemas.microsoft.com/office/drawing/2014/main" id="{4CDAF489-145C-4C3A-9FF3-DD11D187F4BF}"/>
                  </a:ext>
                </a:extLst>
              </p:cNvPr>
              <p:cNvSpPr>
                <a:spLocks/>
              </p:cNvSpPr>
              <p:nvPr/>
            </p:nvSpPr>
            <p:spPr bwMode="auto">
              <a:xfrm rot="1431411">
                <a:off x="3160" y="1660"/>
                <a:ext cx="529" cy="625"/>
              </a:xfrm>
              <a:custGeom>
                <a:avLst/>
                <a:gdLst>
                  <a:gd name="T0" fmla="*/ 0 w 529"/>
                  <a:gd name="T1" fmla="*/ 336 h 625"/>
                  <a:gd name="T2" fmla="*/ 528 w 529"/>
                  <a:gd name="T3" fmla="*/ 336 h 625"/>
                  <a:gd name="T4" fmla="*/ 144 w 529"/>
                  <a:gd name="T5" fmla="*/ 0 h 625"/>
                  <a:gd name="T6" fmla="*/ 480 w 529"/>
                  <a:gd name="T7" fmla="*/ 0 h 625"/>
                  <a:gd name="T8" fmla="*/ 192 w 529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9"/>
                  <a:gd name="T16" fmla="*/ 0 h 625"/>
                  <a:gd name="T17" fmla="*/ 529 w 529"/>
                  <a:gd name="T18" fmla="*/ 625 h 6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9" h="625">
                    <a:moveTo>
                      <a:pt x="0" y="336"/>
                    </a:moveTo>
                    <a:lnTo>
                      <a:pt x="528" y="336"/>
                    </a:lnTo>
                    <a:lnTo>
                      <a:pt x="144" y="0"/>
                    </a:lnTo>
                    <a:lnTo>
                      <a:pt x="480" y="0"/>
                    </a:lnTo>
                    <a:lnTo>
                      <a:pt x="192" y="624"/>
                    </a:lnTo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03" name="Arc 54">
                <a:extLst>
                  <a:ext uri="{FF2B5EF4-FFF2-40B4-BE49-F238E27FC236}">
                    <a16:creationId xmlns:a16="http://schemas.microsoft.com/office/drawing/2014/main" id="{66EAFC94-43EC-435F-A90A-FC1364A1F644}"/>
                  </a:ext>
                </a:extLst>
              </p:cNvPr>
              <p:cNvSpPr>
                <a:spLocks/>
              </p:cNvSpPr>
              <p:nvPr/>
            </p:nvSpPr>
            <p:spPr bwMode="auto">
              <a:xfrm rot="1431411">
                <a:off x="3042" y="1778"/>
                <a:ext cx="240" cy="150"/>
              </a:xfrm>
              <a:custGeom>
                <a:avLst/>
                <a:gdLst>
                  <a:gd name="T0" fmla="*/ 0 w 43200"/>
                  <a:gd name="T1" fmla="*/ 0 h 43200"/>
                  <a:gd name="T2" fmla="*/ 0 w 43200"/>
                  <a:gd name="T3" fmla="*/ 0 h 43200"/>
                  <a:gd name="T4" fmla="*/ 0 w 43200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43200"/>
                  <a:gd name="T11" fmla="*/ 43200 w 4320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43200" fill="none" extrusionOk="0">
                    <a:moveTo>
                      <a:pt x="31005" y="41044"/>
                    </a:moveTo>
                    <a:cubicBezTo>
                      <a:pt x="28073" y="42463"/>
                      <a:pt x="24857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43200" stroke="0" extrusionOk="0">
                    <a:moveTo>
                      <a:pt x="31005" y="41044"/>
                    </a:moveTo>
                    <a:cubicBezTo>
                      <a:pt x="28073" y="42463"/>
                      <a:pt x="24857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lnTo>
                      <a:pt x="31005" y="41044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04" name="Line 55">
                <a:extLst>
                  <a:ext uri="{FF2B5EF4-FFF2-40B4-BE49-F238E27FC236}">
                    <a16:creationId xmlns:a16="http://schemas.microsoft.com/office/drawing/2014/main" id="{DC024FAB-C040-44EF-AEAF-CDCAB5184A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431411">
                <a:off x="3193" y="1603"/>
                <a:ext cx="0" cy="48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05" name="Oval 56">
                <a:extLst>
                  <a:ext uri="{FF2B5EF4-FFF2-40B4-BE49-F238E27FC236}">
                    <a16:creationId xmlns:a16="http://schemas.microsoft.com/office/drawing/2014/main" id="{D77A6F23-F668-4118-B0DF-B5D23A2A7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31411">
                <a:off x="2936" y="2066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7906" name="Oval 57">
                <a:extLst>
                  <a:ext uri="{FF2B5EF4-FFF2-40B4-BE49-F238E27FC236}">
                    <a16:creationId xmlns:a16="http://schemas.microsoft.com/office/drawing/2014/main" id="{F12D5D0F-3A2F-4A15-9D42-A976D1004E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31411">
                <a:off x="3224" y="1440"/>
                <a:ext cx="184" cy="184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 i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37898" name="Text Box 58">
              <a:extLst>
                <a:ext uri="{FF2B5EF4-FFF2-40B4-BE49-F238E27FC236}">
                  <a16:creationId xmlns:a16="http://schemas.microsoft.com/office/drawing/2014/main" id="{CCCA030E-68D2-4DC9-A296-9DE82983D4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2" y="2375"/>
              <a:ext cx="8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+vibration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83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83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1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F4D915C-8A1C-4797-BE37-19067C12D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3475" y="273050"/>
            <a:ext cx="76358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Gas, large variations of temperature 1</a:t>
            </a:r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CA1F2F4D-129B-498F-B657-C9EC75EA7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2667000"/>
            <a:ext cx="2038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Mono atomic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Argon, Neon, …) </a:t>
            </a: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DABEFC4C-673A-470C-B5AE-6D95834B5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350" y="2667000"/>
            <a:ext cx="13303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Diatomic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(O</a:t>
            </a:r>
            <a:r>
              <a:rPr lang="en-US" altLang="en-US" sz="1800" b="0" i="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, N</a:t>
            </a:r>
            <a:r>
              <a:rPr lang="en-US" altLang="en-US" sz="1800" b="0" i="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, …)</a:t>
            </a:r>
          </a:p>
        </p:txBody>
      </p:sp>
      <p:sp>
        <p:nvSpPr>
          <p:cNvPr id="29701" name="Text Box 5">
            <a:extLst>
              <a:ext uri="{FF2B5EF4-FFF2-40B4-BE49-F238E27FC236}">
                <a16:creationId xmlns:a16="http://schemas.microsoft.com/office/drawing/2014/main" id="{48D49853-0172-43AD-BAE0-F35957B5F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350" y="2667000"/>
            <a:ext cx="1660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Poly atomic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(CO</a:t>
            </a:r>
            <a:r>
              <a:rPr lang="en-US" altLang="en-US" sz="1800" b="0" i="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, NH</a:t>
            </a:r>
            <a:r>
              <a:rPr lang="en-US" altLang="en-US" sz="1800" b="0" i="0" baseline="-250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, …)</a:t>
            </a:r>
          </a:p>
        </p:txBody>
      </p:sp>
      <p:sp>
        <p:nvSpPr>
          <p:cNvPr id="821254" name="Text Box 6">
            <a:extLst>
              <a:ext uri="{FF2B5EF4-FFF2-40B4-BE49-F238E27FC236}">
                <a16:creationId xmlns:a16="http://schemas.microsoft.com/office/drawing/2014/main" id="{54AE1F4F-8B32-47E3-A3AC-DF1BF225B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4518025"/>
            <a:ext cx="71913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Translation               </a:t>
            </a:r>
            <a:r>
              <a:rPr lang="en-US" altLang="en-US" sz="1800"/>
              <a:t>f = 3                         f = 3			   f = 3</a:t>
            </a:r>
          </a:p>
        </p:txBody>
      </p:sp>
      <p:sp>
        <p:nvSpPr>
          <p:cNvPr id="821255" name="Rectangle 7">
            <a:extLst>
              <a:ext uri="{FF2B5EF4-FFF2-40B4-BE49-F238E27FC236}">
                <a16:creationId xmlns:a16="http://schemas.microsoft.com/office/drawing/2014/main" id="{4431B9EA-6C5A-46F3-B2F0-34C3222D5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" y="4953000"/>
            <a:ext cx="8845550" cy="3810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04" name="Text Box 8">
            <a:extLst>
              <a:ext uri="{FF2B5EF4-FFF2-40B4-BE49-F238E27FC236}">
                <a16:creationId xmlns:a16="http://schemas.microsoft.com/office/drawing/2014/main" id="{9D07688F-F6D5-483B-AB91-A267EC306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936625"/>
            <a:ext cx="53403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To estimate thermal capacities of a perfect gas:</a:t>
            </a:r>
          </a:p>
        </p:txBody>
      </p:sp>
      <p:sp>
        <p:nvSpPr>
          <p:cNvPr id="29705" name="Oval 9">
            <a:extLst>
              <a:ext uri="{FF2B5EF4-FFF2-40B4-BE49-F238E27FC236}">
                <a16:creationId xmlns:a16="http://schemas.microsoft.com/office/drawing/2014/main" id="{CD08C753-5D1A-4A45-8DCA-40991A62C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600" y="3505200"/>
            <a:ext cx="304800" cy="304800"/>
          </a:xfrm>
          <a:prstGeom prst="ellipse">
            <a:avLst/>
          </a:prstGeom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DA27F963-5F02-49F7-A255-D88BD23B6937}"/>
              </a:ext>
            </a:extLst>
          </p:cNvPr>
          <p:cNvGrpSpPr>
            <a:grpSpLocks/>
          </p:cNvGrpSpPr>
          <p:nvPr/>
        </p:nvGrpSpPr>
        <p:grpSpPr bwMode="auto">
          <a:xfrm>
            <a:off x="3843338" y="3352800"/>
            <a:ext cx="533400" cy="533400"/>
            <a:chOff x="1104" y="1440"/>
            <a:chExt cx="336" cy="336"/>
          </a:xfrm>
        </p:grpSpPr>
        <p:sp>
          <p:nvSpPr>
            <p:cNvPr id="29749" name="Line 11">
              <a:extLst>
                <a:ext uri="{FF2B5EF4-FFF2-40B4-BE49-F238E27FC236}">
                  <a16:creationId xmlns:a16="http://schemas.microsoft.com/office/drawing/2014/main" id="{A4822AD0-12F1-43B1-86EA-DC76813C2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632"/>
              <a:ext cx="1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50" name="Line 12">
              <a:extLst>
                <a:ext uri="{FF2B5EF4-FFF2-40B4-BE49-F238E27FC236}">
                  <a16:creationId xmlns:a16="http://schemas.microsoft.com/office/drawing/2014/main" id="{0EDD7AB0-5C1B-4A52-9A32-5BBF47C054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1440"/>
              <a:ext cx="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51" name="Line 13">
              <a:extLst>
                <a:ext uri="{FF2B5EF4-FFF2-40B4-BE49-F238E27FC236}">
                  <a16:creationId xmlns:a16="http://schemas.microsoft.com/office/drawing/2014/main" id="{A6420F42-2F78-4F88-B5CB-88EF6746C1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1632"/>
              <a:ext cx="144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9707" name="Group 14">
            <a:extLst>
              <a:ext uri="{FF2B5EF4-FFF2-40B4-BE49-F238E27FC236}">
                <a16:creationId xmlns:a16="http://schemas.microsoft.com/office/drawing/2014/main" id="{3482470A-84C7-40D6-B18E-52615179EBC6}"/>
              </a:ext>
            </a:extLst>
          </p:cNvPr>
          <p:cNvGrpSpPr>
            <a:grpSpLocks/>
          </p:cNvGrpSpPr>
          <p:nvPr/>
        </p:nvGrpSpPr>
        <p:grpSpPr bwMode="auto">
          <a:xfrm>
            <a:off x="5492750" y="3505200"/>
            <a:ext cx="990600" cy="304800"/>
            <a:chOff x="2544" y="1536"/>
            <a:chExt cx="624" cy="192"/>
          </a:xfrm>
        </p:grpSpPr>
        <p:sp>
          <p:nvSpPr>
            <p:cNvPr id="29746" name="Oval 15">
              <a:extLst>
                <a:ext uri="{FF2B5EF4-FFF2-40B4-BE49-F238E27FC236}">
                  <a16:creationId xmlns:a16="http://schemas.microsoft.com/office/drawing/2014/main" id="{1EC472FF-6E2F-4B2B-B58D-F2D7E3901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536"/>
              <a:ext cx="192" cy="192"/>
            </a:xfrm>
            <a:prstGeom prst="ellipse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47" name="Oval 16">
              <a:extLst>
                <a:ext uri="{FF2B5EF4-FFF2-40B4-BE49-F238E27FC236}">
                  <a16:creationId xmlns:a16="http://schemas.microsoft.com/office/drawing/2014/main" id="{78C9B368-4BB3-4A78-8408-B977EE496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536"/>
              <a:ext cx="192" cy="192"/>
            </a:xfrm>
            <a:prstGeom prst="ellipse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48" name="Line 17">
              <a:extLst>
                <a:ext uri="{FF2B5EF4-FFF2-40B4-BE49-F238E27FC236}">
                  <a16:creationId xmlns:a16="http://schemas.microsoft.com/office/drawing/2014/main" id="{5F84C7AA-924F-459C-9E9D-D7B17B436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63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1EC801E3-91D4-4AB4-9BAE-07EAC1AFCCF1}"/>
              </a:ext>
            </a:extLst>
          </p:cNvPr>
          <p:cNvGrpSpPr>
            <a:grpSpLocks/>
          </p:cNvGrpSpPr>
          <p:nvPr/>
        </p:nvGrpSpPr>
        <p:grpSpPr bwMode="auto">
          <a:xfrm>
            <a:off x="5721350" y="3352800"/>
            <a:ext cx="533400" cy="533400"/>
            <a:chOff x="1104" y="1440"/>
            <a:chExt cx="336" cy="336"/>
          </a:xfrm>
        </p:grpSpPr>
        <p:sp>
          <p:nvSpPr>
            <p:cNvPr id="29743" name="Line 19">
              <a:extLst>
                <a:ext uri="{FF2B5EF4-FFF2-40B4-BE49-F238E27FC236}">
                  <a16:creationId xmlns:a16="http://schemas.microsoft.com/office/drawing/2014/main" id="{95D83E71-22A5-4F06-9ECD-73C988AA8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632"/>
              <a:ext cx="1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44" name="Line 20">
              <a:extLst>
                <a:ext uri="{FF2B5EF4-FFF2-40B4-BE49-F238E27FC236}">
                  <a16:creationId xmlns:a16="http://schemas.microsoft.com/office/drawing/2014/main" id="{D5164D8E-385E-4460-868E-9FF451509E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1440"/>
              <a:ext cx="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45" name="Line 21">
              <a:extLst>
                <a:ext uri="{FF2B5EF4-FFF2-40B4-BE49-F238E27FC236}">
                  <a16:creationId xmlns:a16="http://schemas.microsoft.com/office/drawing/2014/main" id="{1BFF3139-4C45-404D-9DB4-40B33B082B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1632"/>
              <a:ext cx="144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1270" name="Arc 22">
            <a:extLst>
              <a:ext uri="{FF2B5EF4-FFF2-40B4-BE49-F238E27FC236}">
                <a16:creationId xmlns:a16="http://schemas.microsoft.com/office/drawing/2014/main" id="{E650C3F8-F5BE-44EA-8073-35CC0A35469F}"/>
              </a:ext>
            </a:extLst>
          </p:cNvPr>
          <p:cNvSpPr>
            <a:spLocks/>
          </p:cNvSpPr>
          <p:nvPr/>
        </p:nvSpPr>
        <p:spPr bwMode="auto">
          <a:xfrm>
            <a:off x="5797550" y="3429000"/>
            <a:ext cx="382588" cy="152400"/>
          </a:xfrm>
          <a:custGeom>
            <a:avLst/>
            <a:gdLst>
              <a:gd name="T0" fmla="*/ 2147483646 w 43200"/>
              <a:gd name="T1" fmla="*/ 0 h 43200"/>
              <a:gd name="T2" fmla="*/ 120620866 w 43200"/>
              <a:gd name="T3" fmla="*/ 35318354 h 43200"/>
              <a:gd name="T4" fmla="*/ 2147483646 w 43200"/>
              <a:gd name="T5" fmla="*/ 41635292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71" name="Arc 23">
            <a:extLst>
              <a:ext uri="{FF2B5EF4-FFF2-40B4-BE49-F238E27FC236}">
                <a16:creationId xmlns:a16="http://schemas.microsoft.com/office/drawing/2014/main" id="{DD6E89A7-4727-493A-A50E-966C7F18F317}"/>
              </a:ext>
            </a:extLst>
          </p:cNvPr>
          <p:cNvSpPr>
            <a:spLocks/>
          </p:cNvSpPr>
          <p:nvPr/>
        </p:nvSpPr>
        <p:spPr bwMode="auto">
          <a:xfrm>
            <a:off x="5645150" y="3695700"/>
            <a:ext cx="228600" cy="228600"/>
          </a:xfrm>
          <a:custGeom>
            <a:avLst/>
            <a:gdLst>
              <a:gd name="T0" fmla="*/ 474250898 w 43200"/>
              <a:gd name="T1" fmla="*/ 0 h 43200"/>
              <a:gd name="T2" fmla="*/ 5489459 w 43200"/>
              <a:gd name="T3" fmla="*/ 402300683 h 43200"/>
              <a:gd name="T4" fmla="*/ 474250898 w 43200"/>
              <a:gd name="T5" fmla="*/ 474250898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72" name="Arc 24">
            <a:extLst>
              <a:ext uri="{FF2B5EF4-FFF2-40B4-BE49-F238E27FC236}">
                <a16:creationId xmlns:a16="http://schemas.microsoft.com/office/drawing/2014/main" id="{3149FB19-4628-45CE-BEC4-FC88DB00CD55}"/>
              </a:ext>
            </a:extLst>
          </p:cNvPr>
          <p:cNvSpPr>
            <a:spLocks/>
          </p:cNvSpPr>
          <p:nvPr/>
        </p:nvSpPr>
        <p:spPr bwMode="auto">
          <a:xfrm>
            <a:off x="8213725" y="3438525"/>
            <a:ext cx="382588" cy="152400"/>
          </a:xfrm>
          <a:custGeom>
            <a:avLst/>
            <a:gdLst>
              <a:gd name="T0" fmla="*/ 2147483646 w 43200"/>
              <a:gd name="T1" fmla="*/ 0 h 43200"/>
              <a:gd name="T2" fmla="*/ 120620866 w 43200"/>
              <a:gd name="T3" fmla="*/ 35318354 h 43200"/>
              <a:gd name="T4" fmla="*/ 2147483646 w 43200"/>
              <a:gd name="T5" fmla="*/ 41635292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29712" name="Group 25">
            <a:extLst>
              <a:ext uri="{FF2B5EF4-FFF2-40B4-BE49-F238E27FC236}">
                <a16:creationId xmlns:a16="http://schemas.microsoft.com/office/drawing/2014/main" id="{EA65AD47-E95F-4EF0-B1A7-7D746AAB6C74}"/>
              </a:ext>
            </a:extLst>
          </p:cNvPr>
          <p:cNvGrpSpPr>
            <a:grpSpLocks/>
          </p:cNvGrpSpPr>
          <p:nvPr/>
        </p:nvGrpSpPr>
        <p:grpSpPr bwMode="auto">
          <a:xfrm>
            <a:off x="7854950" y="3505200"/>
            <a:ext cx="1219200" cy="762000"/>
            <a:chOff x="4032" y="1536"/>
            <a:chExt cx="768" cy="480"/>
          </a:xfrm>
        </p:grpSpPr>
        <p:sp>
          <p:nvSpPr>
            <p:cNvPr id="29737" name="Oval 26">
              <a:extLst>
                <a:ext uri="{FF2B5EF4-FFF2-40B4-BE49-F238E27FC236}">
                  <a16:creationId xmlns:a16="http://schemas.microsoft.com/office/drawing/2014/main" id="{460C2963-A248-4375-8B15-63FEA82EA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536"/>
              <a:ext cx="192" cy="192"/>
            </a:xfrm>
            <a:prstGeom prst="ellipse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38" name="Oval 27">
              <a:extLst>
                <a:ext uri="{FF2B5EF4-FFF2-40B4-BE49-F238E27FC236}">
                  <a16:creationId xmlns:a16="http://schemas.microsoft.com/office/drawing/2014/main" id="{CE87CB2E-3CFA-4D8E-AC7C-4EF99B301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536"/>
              <a:ext cx="192" cy="192"/>
            </a:xfrm>
            <a:prstGeom prst="ellipse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39" name="Line 28">
              <a:extLst>
                <a:ext uri="{FF2B5EF4-FFF2-40B4-BE49-F238E27FC236}">
                  <a16:creationId xmlns:a16="http://schemas.microsoft.com/office/drawing/2014/main" id="{00BEBC98-13DD-4A36-A756-53FDBCC7FF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4" y="1629"/>
              <a:ext cx="381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40" name="Oval 29">
              <a:extLst>
                <a:ext uri="{FF2B5EF4-FFF2-40B4-BE49-F238E27FC236}">
                  <a16:creationId xmlns:a16="http://schemas.microsoft.com/office/drawing/2014/main" id="{9D9A0116-586E-44EC-BD28-DD1868FFF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192" cy="192"/>
            </a:xfrm>
            <a:prstGeom prst="ellipse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2F76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41" name="Line 30">
              <a:extLst>
                <a:ext uri="{FF2B5EF4-FFF2-40B4-BE49-F238E27FC236}">
                  <a16:creationId xmlns:a16="http://schemas.microsoft.com/office/drawing/2014/main" id="{DFD9D807-0000-4A2F-85D2-9F584EC7A2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1" y="1658"/>
              <a:ext cx="89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42" name="Line 31">
              <a:extLst>
                <a:ext uri="{FF2B5EF4-FFF2-40B4-BE49-F238E27FC236}">
                  <a16:creationId xmlns:a16="http://schemas.microsoft.com/office/drawing/2014/main" id="{2DAA6C19-623A-49C1-B970-849C3A546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6" y="1650"/>
              <a:ext cx="325" cy="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32">
            <a:extLst>
              <a:ext uri="{FF2B5EF4-FFF2-40B4-BE49-F238E27FC236}">
                <a16:creationId xmlns:a16="http://schemas.microsoft.com/office/drawing/2014/main" id="{C93F8BDE-DC14-42CF-B51E-98E82D8C0916}"/>
              </a:ext>
            </a:extLst>
          </p:cNvPr>
          <p:cNvGrpSpPr>
            <a:grpSpLocks/>
          </p:cNvGrpSpPr>
          <p:nvPr/>
        </p:nvGrpSpPr>
        <p:grpSpPr bwMode="auto">
          <a:xfrm>
            <a:off x="8213725" y="3514725"/>
            <a:ext cx="533400" cy="533400"/>
            <a:chOff x="1104" y="1440"/>
            <a:chExt cx="336" cy="336"/>
          </a:xfrm>
        </p:grpSpPr>
        <p:sp>
          <p:nvSpPr>
            <p:cNvPr id="29734" name="Line 33">
              <a:extLst>
                <a:ext uri="{FF2B5EF4-FFF2-40B4-BE49-F238E27FC236}">
                  <a16:creationId xmlns:a16="http://schemas.microsoft.com/office/drawing/2014/main" id="{D28864DD-65AD-49CA-B9B1-02C476B059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632"/>
              <a:ext cx="1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35" name="Line 34">
              <a:extLst>
                <a:ext uri="{FF2B5EF4-FFF2-40B4-BE49-F238E27FC236}">
                  <a16:creationId xmlns:a16="http://schemas.microsoft.com/office/drawing/2014/main" id="{9885BE21-3E43-4D3D-A8EE-E23B3B4EA3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1440"/>
              <a:ext cx="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9736" name="Line 35">
              <a:extLst>
                <a:ext uri="{FF2B5EF4-FFF2-40B4-BE49-F238E27FC236}">
                  <a16:creationId xmlns:a16="http://schemas.microsoft.com/office/drawing/2014/main" id="{C9A74324-6CD4-42C2-9BEE-BDB016E0A9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1632"/>
              <a:ext cx="144" cy="1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1284" name="Arc 36">
            <a:extLst>
              <a:ext uri="{FF2B5EF4-FFF2-40B4-BE49-F238E27FC236}">
                <a16:creationId xmlns:a16="http://schemas.microsoft.com/office/drawing/2014/main" id="{D6D04A58-D85C-475E-920B-FC6198338FF1}"/>
              </a:ext>
            </a:extLst>
          </p:cNvPr>
          <p:cNvSpPr>
            <a:spLocks/>
          </p:cNvSpPr>
          <p:nvPr/>
        </p:nvSpPr>
        <p:spPr bwMode="auto">
          <a:xfrm>
            <a:off x="8102600" y="3886200"/>
            <a:ext cx="228600" cy="228600"/>
          </a:xfrm>
          <a:custGeom>
            <a:avLst/>
            <a:gdLst>
              <a:gd name="T0" fmla="*/ 474250898 w 43200"/>
              <a:gd name="T1" fmla="*/ 0 h 43200"/>
              <a:gd name="T2" fmla="*/ 5489459 w 43200"/>
              <a:gd name="T3" fmla="*/ 402300683 h 43200"/>
              <a:gd name="T4" fmla="*/ 474250898 w 43200"/>
              <a:gd name="T5" fmla="*/ 474250898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85" name="Arc 37">
            <a:extLst>
              <a:ext uri="{FF2B5EF4-FFF2-40B4-BE49-F238E27FC236}">
                <a16:creationId xmlns:a16="http://schemas.microsoft.com/office/drawing/2014/main" id="{9F4E444F-4F3E-4F86-A2CC-3E44C05FFD2C}"/>
              </a:ext>
            </a:extLst>
          </p:cNvPr>
          <p:cNvSpPr>
            <a:spLocks/>
          </p:cNvSpPr>
          <p:nvPr/>
        </p:nvSpPr>
        <p:spPr bwMode="auto">
          <a:xfrm>
            <a:off x="8616950" y="3667125"/>
            <a:ext cx="152400" cy="228600"/>
          </a:xfrm>
          <a:custGeom>
            <a:avLst/>
            <a:gdLst>
              <a:gd name="T0" fmla="*/ 41635292 w 43200"/>
              <a:gd name="T1" fmla="*/ 0 h 43200"/>
              <a:gd name="T2" fmla="*/ 481842 w 43200"/>
              <a:gd name="T3" fmla="*/ 402300683 h 43200"/>
              <a:gd name="T4" fmla="*/ 41635292 w 43200"/>
              <a:gd name="T5" fmla="*/ 474250898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0502"/>
                  <a:pt x="83" y="19407"/>
                  <a:pt x="250" y="18323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86" name="Line 38">
            <a:extLst>
              <a:ext uri="{FF2B5EF4-FFF2-40B4-BE49-F238E27FC236}">
                <a16:creationId xmlns:a16="http://schemas.microsoft.com/office/drawing/2014/main" id="{3E8BA61D-DC8F-41FE-8BE3-8815CC00C8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9950" y="3810000"/>
            <a:ext cx="228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87" name="Line 39">
            <a:extLst>
              <a:ext uri="{FF2B5EF4-FFF2-40B4-BE49-F238E27FC236}">
                <a16:creationId xmlns:a16="http://schemas.microsoft.com/office/drawing/2014/main" id="{2280F61C-552B-4A9D-976D-8115967A9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9750" y="3733800"/>
            <a:ext cx="228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88" name="Line 40">
            <a:extLst>
              <a:ext uri="{FF2B5EF4-FFF2-40B4-BE49-F238E27FC236}">
                <a16:creationId xmlns:a16="http://schemas.microsoft.com/office/drawing/2014/main" id="{AE865840-4A57-479F-8F0B-3FA7577932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45550" y="3810000"/>
            <a:ext cx="152400" cy="228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1289" name="Line 41">
            <a:extLst>
              <a:ext uri="{FF2B5EF4-FFF2-40B4-BE49-F238E27FC236}">
                <a16:creationId xmlns:a16="http://schemas.microsoft.com/office/drawing/2014/main" id="{4A79FB28-C48B-431E-884B-B9923FA261F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88300" y="3771900"/>
            <a:ext cx="22860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9720" name="Text Box 42">
            <a:extLst>
              <a:ext uri="{FF2B5EF4-FFF2-40B4-BE49-F238E27FC236}">
                <a16:creationId xmlns:a16="http://schemas.microsoft.com/office/drawing/2014/main" id="{D8CBE823-2008-4089-9516-287BDE0DA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141" y="1219200"/>
            <a:ext cx="4650632" cy="43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dirty="0"/>
              <a:t>f  </a:t>
            </a:r>
            <a:r>
              <a:rPr lang="en-US" altLang="en-US" sz="2000" i="0" dirty="0">
                <a:sym typeface="Symbol" panose="05050102010706020507" pitchFamily="18" charset="2"/>
              </a:rPr>
              <a:t>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latin typeface="Symbol" panose="05050102010706020507" pitchFamily="18" charset="2"/>
                <a:sym typeface="Symbol" panose="05050102010706020507" pitchFamily="18" charset="2"/>
              </a:rPr>
              <a:t>g</a:t>
            </a:r>
            <a:r>
              <a:rPr lang="en-US" altLang="en-US" sz="2000" dirty="0">
                <a:sym typeface="Symbol" panose="05050102010706020507" pitchFamily="18" charset="2"/>
              </a:rPr>
              <a:t> = </a:t>
            </a:r>
            <a:r>
              <a:rPr lang="en-US" altLang="en-US" sz="2000" b="0" i="0" dirty="0">
                <a:solidFill>
                  <a:schemeClr val="tx1"/>
                </a:solidFill>
              </a:rPr>
              <a:t>(</a:t>
            </a:r>
            <a:r>
              <a:rPr lang="en-US" altLang="en-US" sz="2000" b="0" dirty="0">
                <a:solidFill>
                  <a:schemeClr val="tx1"/>
                </a:solidFill>
              </a:rPr>
              <a:t>f+2</a:t>
            </a:r>
            <a:r>
              <a:rPr lang="en-US" altLang="en-US" sz="2000" b="0" i="0" dirty="0">
                <a:solidFill>
                  <a:schemeClr val="tx1"/>
                </a:solidFill>
              </a:rPr>
              <a:t>)</a:t>
            </a:r>
            <a:r>
              <a:rPr lang="en-US" altLang="en-US" sz="2000" b="0" dirty="0">
                <a:solidFill>
                  <a:schemeClr val="tx1"/>
                </a:solidFill>
              </a:rPr>
              <a:t> / f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i="0" dirty="0">
                <a:sym typeface="Symbol" panose="05050102010706020507" pitchFamily="18" charset="2"/>
              </a:rPr>
              <a:t></a:t>
            </a:r>
            <a:r>
              <a:rPr lang="en-US" altLang="en-US" sz="2000" dirty="0">
                <a:sym typeface="Symbol" panose="05050102010706020507" pitchFamily="18" charset="2"/>
              </a:rPr>
              <a:t> c</a:t>
            </a:r>
            <a:r>
              <a:rPr lang="en-US" altLang="en-US" sz="2000" baseline="-25000" dirty="0">
                <a:latin typeface="Monotype Corsiva" panose="03010101010201010101" pitchFamily="66" charset="0"/>
                <a:sym typeface="Symbol" panose="05050102010706020507" pitchFamily="18" charset="2"/>
              </a:rPr>
              <a:t>v</a:t>
            </a:r>
            <a:r>
              <a:rPr lang="en-US" altLang="en-US" sz="2000" dirty="0">
                <a:sym typeface="Symbol" panose="05050102010706020507" pitchFamily="18" charset="2"/>
              </a:rPr>
              <a:t> = R/</a:t>
            </a:r>
            <a:r>
              <a:rPr lang="en-US" altLang="en-US" sz="2000" i="0" dirty="0">
                <a:sym typeface="Symbol" panose="05050102010706020507" pitchFamily="18" charset="2"/>
              </a:rPr>
              <a:t>(</a:t>
            </a:r>
            <a:r>
              <a:rPr lang="en-US" altLang="en-US" sz="2000" i="0" dirty="0">
                <a:latin typeface="Symbol" panose="05050102010706020507" pitchFamily="18" charset="2"/>
                <a:sym typeface="Symbol" panose="05050102010706020507" pitchFamily="18" charset="2"/>
              </a:rPr>
              <a:t>g</a:t>
            </a:r>
            <a:r>
              <a:rPr lang="en-US" altLang="en-US" sz="2000" i="0" dirty="0">
                <a:sym typeface="Symbol" panose="05050102010706020507" pitchFamily="18" charset="2"/>
              </a:rPr>
              <a:t>-1)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i="0" dirty="0">
                <a:sym typeface="Symbol" panose="05050102010706020507" pitchFamily="18" charset="2"/>
              </a:rPr>
              <a:t>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c</a:t>
            </a:r>
            <a:r>
              <a:rPr lang="en-US" altLang="en-US" sz="2000" baseline="-25000" dirty="0" err="1">
                <a:sym typeface="Symbol" panose="05050102010706020507" pitchFamily="18" charset="2"/>
              </a:rPr>
              <a:t>P</a:t>
            </a:r>
            <a:r>
              <a:rPr lang="en-US" altLang="en-US" sz="2000" dirty="0">
                <a:sym typeface="Symbol" panose="05050102010706020507" pitchFamily="18" charset="2"/>
              </a:rPr>
              <a:t>= </a:t>
            </a:r>
            <a:r>
              <a:rPr lang="en-US" altLang="en-US" sz="2000" dirty="0">
                <a:latin typeface="Symbol" panose="05050102010706020507" pitchFamily="18" charset="2"/>
                <a:sym typeface="Symbol" panose="05050102010706020507" pitchFamily="18" charset="2"/>
              </a:rPr>
              <a:t>g</a:t>
            </a:r>
            <a:r>
              <a:rPr lang="en-US" altLang="en-US" sz="2000" dirty="0">
                <a:sym typeface="Symbol" panose="05050102010706020507" pitchFamily="18" charset="2"/>
              </a:rPr>
              <a:t> c</a:t>
            </a:r>
            <a:r>
              <a:rPr lang="en-US" altLang="en-US" sz="2000" baseline="-25000" dirty="0">
                <a:latin typeface="Monotype Corsiva" panose="03010101010201010101" pitchFamily="66" charset="0"/>
                <a:sym typeface="Symbol" panose="05050102010706020507" pitchFamily="18" charset="2"/>
              </a:rPr>
              <a:t>v</a:t>
            </a:r>
          </a:p>
        </p:txBody>
      </p:sp>
      <p:sp>
        <p:nvSpPr>
          <p:cNvPr id="29721" name="Text Box 43">
            <a:extLst>
              <a:ext uri="{FF2B5EF4-FFF2-40B4-BE49-F238E27FC236}">
                <a16:creationId xmlns:a16="http://schemas.microsoft.com/office/drawing/2014/main" id="{CC46E818-0C3A-41C4-A103-72BDBE4F2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300" y="3124200"/>
            <a:ext cx="1339850" cy="790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</a:p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estimate </a:t>
            </a:r>
            <a:r>
              <a:rPr lang="en-US" altLang="en-US" sz="1800"/>
              <a:t>f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92" name="Text Box 44">
            <a:extLst>
              <a:ext uri="{FF2B5EF4-FFF2-40B4-BE49-F238E27FC236}">
                <a16:creationId xmlns:a16="http://schemas.microsoft.com/office/drawing/2014/main" id="{B0CF0971-35D1-48AA-AE3A-C8F74A29E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4899025"/>
            <a:ext cx="71151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+Rotation                   </a:t>
            </a:r>
            <a:r>
              <a:rPr lang="en-US" altLang="en-US" sz="1800"/>
              <a:t>+0                            +2			     +3</a:t>
            </a:r>
          </a:p>
        </p:txBody>
      </p:sp>
      <p:sp>
        <p:nvSpPr>
          <p:cNvPr id="821293" name="Text Box 45">
            <a:extLst>
              <a:ext uri="{FF2B5EF4-FFF2-40B4-BE49-F238E27FC236}">
                <a16:creationId xmlns:a16="http://schemas.microsoft.com/office/drawing/2014/main" id="{BF10BE9E-0555-4E0A-8E58-F170DAE51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5257800"/>
            <a:ext cx="72421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+Vibration                  </a:t>
            </a:r>
            <a:r>
              <a:rPr lang="en-US" altLang="en-US" sz="1800"/>
              <a:t>+0                            +1			     +n?</a:t>
            </a:r>
          </a:p>
        </p:txBody>
      </p:sp>
      <p:sp>
        <p:nvSpPr>
          <p:cNvPr id="29724" name="Text Box 46">
            <a:extLst>
              <a:ext uri="{FF2B5EF4-FFF2-40B4-BE49-F238E27FC236}">
                <a16:creationId xmlns:a16="http://schemas.microsoft.com/office/drawing/2014/main" id="{2CD92C9F-3573-4F37-A0FB-8687ED455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828800"/>
            <a:ext cx="67945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US" altLang="en-US" sz="1800" dirty="0"/>
              <a:t> f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depends on temperature </a:t>
            </a:r>
            <a:r>
              <a:rPr lang="en-US" altLang="en-US" sz="1800" dirty="0"/>
              <a:t>T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and the nature of molecules</a:t>
            </a:r>
            <a:endParaRPr lang="en-US" altLang="en-US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25" name="Text Box 47">
            <a:extLst>
              <a:ext uri="{FF2B5EF4-FFF2-40B4-BE49-F238E27FC236}">
                <a16:creationId xmlns:a16="http://schemas.microsoft.com/office/drawing/2014/main" id="{3B60CE90-F680-41CB-8B37-6777BE9E0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4114800"/>
            <a:ext cx="1581150" cy="447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96" name="Text Box 48">
            <a:extLst>
              <a:ext uri="{FF2B5EF4-FFF2-40B4-BE49-F238E27FC236}">
                <a16:creationId xmlns:a16="http://schemas.microsoft.com/office/drawing/2014/main" id="{99FCF53E-96BB-4175-BED0-FD4F55E61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518025"/>
            <a:ext cx="6413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97" name="Text Box 49">
            <a:extLst>
              <a:ext uri="{FF2B5EF4-FFF2-40B4-BE49-F238E27FC236}">
                <a16:creationId xmlns:a16="http://schemas.microsoft.com/office/drawing/2014/main" id="{EE90E950-E8B8-4CE5-9D66-C519391FF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4876800"/>
            <a:ext cx="11112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Medium 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98" name="Text Box 50">
            <a:extLst>
              <a:ext uri="{FF2B5EF4-FFF2-40B4-BE49-F238E27FC236}">
                <a16:creationId xmlns:a16="http://schemas.microsoft.com/office/drawing/2014/main" id="{4E2D30B5-ED1A-4C11-A600-7E41BA803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257800"/>
            <a:ext cx="755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High 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29" name="Text Box 51">
            <a:extLst>
              <a:ext uri="{FF2B5EF4-FFF2-40B4-BE49-F238E27FC236}">
                <a16:creationId xmlns:a16="http://schemas.microsoft.com/office/drawing/2014/main" id="{BFB6716C-E828-40B4-9346-F205B5BC5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2450" y="4114800"/>
            <a:ext cx="1327150" cy="447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30" name="Line 52">
            <a:extLst>
              <a:ext uri="{FF2B5EF4-FFF2-40B4-BE49-F238E27FC236}">
                <a16:creationId xmlns:a16="http://schemas.microsoft.com/office/drawing/2014/main" id="{EC62CDBE-4611-4984-808B-71B06695D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648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9731" name="Line 53">
            <a:extLst>
              <a:ext uri="{FF2B5EF4-FFF2-40B4-BE49-F238E27FC236}">
                <a16:creationId xmlns:a16="http://schemas.microsoft.com/office/drawing/2014/main" id="{EA6AE0B1-F563-476E-9D7F-64807F608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648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9732" name="Line 54">
            <a:extLst>
              <a:ext uri="{FF2B5EF4-FFF2-40B4-BE49-F238E27FC236}">
                <a16:creationId xmlns:a16="http://schemas.microsoft.com/office/drawing/2014/main" id="{4A21E05F-D8E9-4262-8DBC-E58875A1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648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9733" name="Line 55">
            <a:extLst>
              <a:ext uri="{FF2B5EF4-FFF2-40B4-BE49-F238E27FC236}">
                <a16:creationId xmlns:a16="http://schemas.microsoft.com/office/drawing/2014/main" id="{DE42BC11-CF4E-48EA-8F62-D9461567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4648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82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000"/>
                                        <p:tgtEl>
                                          <p:spTgt spid="82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000"/>
                                        <p:tgtEl>
                                          <p:spTgt spid="82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82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000"/>
                                        <p:tgtEl>
                                          <p:spTgt spid="82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2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2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2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54" grpId="0"/>
      <p:bldP spid="821255" grpId="0" animBg="1"/>
      <p:bldP spid="821292" grpId="0"/>
      <p:bldP spid="821293" grpId="0"/>
      <p:bldP spid="821296" grpId="0"/>
      <p:bldP spid="821297" grpId="0"/>
      <p:bldP spid="8212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FD55C67-3E80-4ABC-A200-A0EA555DA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9825" y="279400"/>
            <a:ext cx="7623175" cy="582613"/>
          </a:xfrm>
        </p:spPr>
        <p:txBody>
          <a:bodyPr/>
          <a:lstStyle/>
          <a:p>
            <a:r>
              <a:rPr lang="en-US" altLang="en-US"/>
              <a:t>Gas, large variations of temperature 2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D2A93797-54D3-47FC-BC30-5A433366D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187450"/>
            <a:ext cx="320675" cy="33655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C65A0A92-5C67-4BF0-8721-7644E89F4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990600"/>
            <a:ext cx="2571218" cy="837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Gas </a:t>
            </a:r>
          </a:p>
          <a:p>
            <a:pPr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Very small density</a:t>
            </a:r>
          </a:p>
          <a:p>
            <a:pPr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Large variation of </a:t>
            </a:r>
            <a:r>
              <a:rPr lang="en-US" altLang="en-US" sz="1800" dirty="0"/>
              <a:t>T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D7BCE9C6-7291-4347-A13A-CE3959F72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194354"/>
            <a:ext cx="806450" cy="36671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Then: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D4FAD80-FF0D-4FE4-A8BA-185F60FBA0E9}"/>
              </a:ext>
            </a:extLst>
          </p:cNvPr>
          <p:cNvGrpSpPr/>
          <p:nvPr/>
        </p:nvGrpSpPr>
        <p:grpSpPr>
          <a:xfrm>
            <a:off x="5461363" y="1037192"/>
            <a:ext cx="2539637" cy="840230"/>
            <a:chOff x="5461363" y="1019175"/>
            <a:chExt cx="2539637" cy="840230"/>
          </a:xfrm>
        </p:grpSpPr>
        <p:sp>
          <p:nvSpPr>
            <p:cNvPr id="31747" name="Rectangle 3">
              <a:extLst>
                <a:ext uri="{FF2B5EF4-FFF2-40B4-BE49-F238E27FC236}">
                  <a16:creationId xmlns:a16="http://schemas.microsoft.com/office/drawing/2014/main" id="{E7786D21-A707-4E1F-A7B8-47515ED18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1363" y="1019175"/>
              <a:ext cx="1264512" cy="840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="0" i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b="0" i="0">
                  <a:solidFill>
                    <a:schemeClr val="tx1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RT </a:t>
              </a:r>
            </a:p>
            <a:p>
              <a:pPr algn="ctr"/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 b="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c</a:t>
              </a:r>
              <a:r>
                <a:rPr lang="en-US" altLang="en-US" b="0" baseline="-2500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f</a:t>
              </a:r>
              <a:r>
                <a:rPr lang="en-US" altLang="en-US" b="0" i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b="0" i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 algn="ctr"/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u, h = f</a:t>
              </a:r>
              <a:r>
                <a:rPr lang="en-US" altLang="en-US" b="0" i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altLang="en-US" b="0" i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b="0" i="0">
                <a:solidFill>
                  <a:schemeClr val="tx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31751" name="Rectangle 7">
              <a:extLst>
                <a:ext uri="{FF2B5EF4-FFF2-40B4-BE49-F238E27FC236}">
                  <a16:creationId xmlns:a16="http://schemas.microsoft.com/office/drawing/2014/main" id="{3DA09729-5FE1-44BB-B2AE-FB52622A3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8025" y="1143000"/>
              <a:ext cx="94297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/>
                <a:t>are </a:t>
              </a:r>
            </a:p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/>
                <a:t>not f </a:t>
              </a:r>
              <a:r>
                <a:rPr lang="en-US" altLang="en-US" sz="1800" b="0" i="0"/>
                <a:t>(</a:t>
              </a:r>
              <a:r>
                <a:rPr lang="en-US" altLang="en-US" sz="1800" b="0"/>
                <a:t>P</a:t>
              </a:r>
              <a:r>
                <a:rPr lang="en-US" altLang="en-US" sz="1800" b="0" i="0"/>
                <a:t>)</a:t>
              </a:r>
            </a:p>
          </p:txBody>
        </p:sp>
        <p:sp>
          <p:nvSpPr>
            <p:cNvPr id="31752" name="Line 8">
              <a:extLst>
                <a:ext uri="{FF2B5EF4-FFF2-40B4-BE49-F238E27FC236}">
                  <a16:creationId xmlns:a16="http://schemas.microsoft.com/office/drawing/2014/main" id="{F6538DF8-735F-4F18-A94A-2344A05F69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54800" y="1371600"/>
              <a:ext cx="45720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1753" name="Line 9">
              <a:extLst>
                <a:ext uri="{FF2B5EF4-FFF2-40B4-BE49-F238E27FC236}">
                  <a16:creationId xmlns:a16="http://schemas.microsoft.com/office/drawing/2014/main" id="{89AEE987-DC1F-4E21-9E07-FD409DC81C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54800" y="1371600"/>
              <a:ext cx="4572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1771" name="Rectangle 11">
            <a:extLst>
              <a:ext uri="{FF2B5EF4-FFF2-40B4-BE49-F238E27FC236}">
                <a16:creationId xmlns:a16="http://schemas.microsoft.com/office/drawing/2014/main" id="{A26916FA-0B5B-4C6D-9894-F77F99E1B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648200"/>
            <a:ext cx="2366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c</a:t>
            </a:r>
            <a:r>
              <a:rPr lang="en-US" altLang="en-US" sz="1800" b="0" baseline="-25000" dirty="0">
                <a:latin typeface="Monotype Corsiva" panose="03010101010201010101" pitchFamily="66" charset="0"/>
              </a:rPr>
              <a:t>v</a:t>
            </a:r>
            <a:r>
              <a:rPr lang="en-US" altLang="en-US" sz="1800" b="0" dirty="0"/>
              <a:t> = </a:t>
            </a:r>
            <a:r>
              <a:rPr lang="en-US" altLang="en-US" sz="1800" b="0" dirty="0">
                <a:sym typeface="Symbol" panose="05050102010706020507" pitchFamily="18" charset="2"/>
              </a:rPr>
              <a:t> </a:t>
            </a:r>
            <a:r>
              <a:rPr lang="en-US" altLang="en-US" sz="1800" b="0" dirty="0"/>
              <a:t>u/</a:t>
            </a:r>
            <a:r>
              <a:rPr lang="en-US" altLang="en-US" sz="1800" b="0" dirty="0">
                <a:sym typeface="Symbol" panose="05050102010706020507" pitchFamily="18" charset="2"/>
              </a:rPr>
              <a:t> </a:t>
            </a:r>
            <a:r>
              <a:rPr lang="en-US" altLang="en-US" sz="1800" b="0" dirty="0"/>
              <a:t>T| </a:t>
            </a:r>
            <a:r>
              <a:rPr lang="en-US" altLang="en-US" sz="1800" b="0" baseline="-25000" dirty="0">
                <a:latin typeface="Monotype Corsiva" panose="03010101010201010101" pitchFamily="66" charset="0"/>
              </a:rPr>
              <a:t>v </a:t>
            </a:r>
            <a:r>
              <a:rPr lang="en-US" altLang="en-US" sz="1800" b="0" dirty="0"/>
              <a:t>= du / dT</a:t>
            </a:r>
          </a:p>
        </p:txBody>
      </p:sp>
      <p:sp>
        <p:nvSpPr>
          <p:cNvPr id="31772" name="Rectangle 12">
            <a:extLst>
              <a:ext uri="{FF2B5EF4-FFF2-40B4-BE49-F238E27FC236}">
                <a16:creationId xmlns:a16="http://schemas.microsoft.com/office/drawing/2014/main" id="{B520A0AD-ECEF-4FC1-BFD9-C9D28FD18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5014913"/>
            <a:ext cx="5951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 err="1"/>
              <a:t>c</a:t>
            </a:r>
            <a:r>
              <a:rPr lang="en-US" altLang="en-US" sz="1800" b="0" baseline="-25000" dirty="0" err="1"/>
              <a:t>P</a:t>
            </a:r>
            <a:r>
              <a:rPr lang="en-US" altLang="en-US" sz="1800" b="0" dirty="0"/>
              <a:t> = </a:t>
            </a:r>
            <a:r>
              <a:rPr lang="en-US" altLang="en-US" sz="1800" b="0" dirty="0">
                <a:sym typeface="Symbol" panose="05050102010706020507" pitchFamily="18" charset="2"/>
              </a:rPr>
              <a:t> </a:t>
            </a:r>
            <a:r>
              <a:rPr lang="en-US" altLang="en-US" sz="1800" b="0" dirty="0"/>
              <a:t>h/</a:t>
            </a:r>
            <a:r>
              <a:rPr lang="en-US" altLang="en-US" sz="1800" b="0" dirty="0">
                <a:sym typeface="Symbol" panose="05050102010706020507" pitchFamily="18" charset="2"/>
              </a:rPr>
              <a:t> </a:t>
            </a:r>
            <a:r>
              <a:rPr lang="en-US" altLang="en-US" sz="1800" b="0" dirty="0"/>
              <a:t>T|</a:t>
            </a:r>
            <a:r>
              <a:rPr lang="en-US" altLang="en-US" sz="1800" b="0" baseline="-25000" dirty="0"/>
              <a:t>P </a:t>
            </a:r>
            <a:r>
              <a:rPr lang="en-US" altLang="en-US" sz="1800" b="0" dirty="0"/>
              <a:t>= dh / dT = d</a:t>
            </a:r>
            <a:r>
              <a:rPr lang="en-US" altLang="en-US" sz="1800" b="0" i="0" dirty="0"/>
              <a:t>(</a:t>
            </a:r>
            <a:r>
              <a:rPr lang="en-US" altLang="en-US" sz="1800" b="0" dirty="0" err="1"/>
              <a:t>u+P</a:t>
            </a:r>
            <a:r>
              <a:rPr lang="en-US" altLang="en-US" sz="1800" b="0" dirty="0" err="1">
                <a:latin typeface="Monotype Corsiva" panose="03010101010201010101" pitchFamily="66" charset="0"/>
              </a:rPr>
              <a:t>v</a:t>
            </a:r>
            <a:r>
              <a:rPr lang="en-US" altLang="en-US" sz="1800" b="0" dirty="0"/>
              <a:t>)/dT = d</a:t>
            </a:r>
            <a:r>
              <a:rPr lang="en-US" altLang="en-US" sz="1800" b="0" i="0" dirty="0"/>
              <a:t>(</a:t>
            </a:r>
            <a:r>
              <a:rPr lang="en-US" altLang="en-US" sz="1800" b="0" dirty="0" err="1"/>
              <a:t>u+RT</a:t>
            </a:r>
            <a:r>
              <a:rPr lang="en-US" altLang="en-US" sz="1800" b="0" i="0" dirty="0"/>
              <a:t>)</a:t>
            </a:r>
            <a:r>
              <a:rPr lang="en-US" altLang="en-US" sz="1800" b="0" dirty="0"/>
              <a:t>/dT = c</a:t>
            </a:r>
            <a:r>
              <a:rPr lang="en-US" altLang="en-US" sz="1800" b="0" baseline="-25000" dirty="0">
                <a:latin typeface="Monotype Corsiva" panose="03010101010201010101" pitchFamily="66" charset="0"/>
              </a:rPr>
              <a:t>v</a:t>
            </a:r>
            <a:r>
              <a:rPr lang="en-US" altLang="en-US" sz="1800" b="0" dirty="0"/>
              <a:t> + R</a:t>
            </a:r>
            <a:endParaRPr lang="en-US" altLang="en-US" sz="1800" b="0" i="0" dirty="0">
              <a:latin typeface="Arial" panose="020B0604020202020204" pitchFamily="34" charset="0"/>
            </a:endParaRPr>
          </a:p>
        </p:txBody>
      </p:sp>
      <p:sp>
        <p:nvSpPr>
          <p:cNvPr id="31773" name="Rectangle 13">
            <a:extLst>
              <a:ext uri="{FF2B5EF4-FFF2-40B4-BE49-F238E27FC236}">
                <a16:creationId xmlns:a16="http://schemas.microsoft.com/office/drawing/2014/main" id="{7C6083D1-EDA8-4547-9CBB-093137074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4841519" cy="339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 err="1"/>
              <a:t>c</a:t>
            </a:r>
            <a:r>
              <a:rPr lang="en-US" altLang="en-US" sz="1800" b="0" baseline="-25000" dirty="0" err="1"/>
              <a:t>P</a:t>
            </a:r>
            <a:r>
              <a:rPr lang="en-US" altLang="en-US" sz="1800" b="0" dirty="0"/>
              <a:t> = f </a:t>
            </a:r>
            <a:r>
              <a:rPr lang="en-US" altLang="en-US" sz="1800" b="0" i="0" dirty="0"/>
              <a:t>(</a:t>
            </a:r>
            <a:r>
              <a:rPr lang="en-US" altLang="en-US" sz="1800" b="0" dirty="0"/>
              <a:t>T</a:t>
            </a:r>
            <a:r>
              <a:rPr lang="en-US" altLang="en-US" sz="1800" b="0" i="0" dirty="0"/>
              <a:t>) at low pressure is given in tables, hence:</a:t>
            </a:r>
          </a:p>
        </p:txBody>
      </p:sp>
      <p:grpSp>
        <p:nvGrpSpPr>
          <p:cNvPr id="31755" name="Group 14">
            <a:extLst>
              <a:ext uri="{FF2B5EF4-FFF2-40B4-BE49-F238E27FC236}">
                <a16:creationId xmlns:a16="http://schemas.microsoft.com/office/drawing/2014/main" id="{C950E95D-3C4E-46D1-B2DD-2A05AE2F10D4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362200"/>
            <a:ext cx="8255000" cy="2093913"/>
            <a:chOff x="288" y="2736"/>
            <a:chExt cx="5200" cy="1319"/>
          </a:xfrm>
        </p:grpSpPr>
        <p:sp>
          <p:nvSpPr>
            <p:cNvPr id="31756" name="Line 15">
              <a:extLst>
                <a:ext uri="{FF2B5EF4-FFF2-40B4-BE49-F238E27FC236}">
                  <a16:creationId xmlns:a16="http://schemas.microsoft.com/office/drawing/2014/main" id="{E232AB4C-9A2C-41EF-B32F-5F0A9538DA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4" y="3840"/>
              <a:ext cx="27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16">
              <a:extLst>
                <a:ext uri="{FF2B5EF4-FFF2-40B4-BE49-F238E27FC236}">
                  <a16:creationId xmlns:a16="http://schemas.microsoft.com/office/drawing/2014/main" id="{7A9010F8-7981-4C36-8AD5-BD58817313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736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7">
              <a:extLst>
                <a:ext uri="{FF2B5EF4-FFF2-40B4-BE49-F238E27FC236}">
                  <a16:creationId xmlns:a16="http://schemas.microsoft.com/office/drawing/2014/main" id="{2D536E55-73A6-4BFF-9173-E2767CB66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9" y="2770"/>
              <a:ext cx="23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c</a:t>
              </a:r>
              <a:r>
                <a:rPr lang="en-US" altLang="en-US" baseline="-25000"/>
                <a:t>v</a:t>
              </a:r>
            </a:p>
          </p:txBody>
        </p:sp>
        <p:sp>
          <p:nvSpPr>
            <p:cNvPr id="31759" name="Rectangle 18">
              <a:extLst>
                <a:ext uri="{FF2B5EF4-FFF2-40B4-BE49-F238E27FC236}">
                  <a16:creationId xmlns:a16="http://schemas.microsoft.com/office/drawing/2014/main" id="{3B2129BD-A686-4B97-B266-4468CB875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9" y="3826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</a:t>
              </a:r>
            </a:p>
          </p:txBody>
        </p:sp>
        <p:sp>
          <p:nvSpPr>
            <p:cNvPr id="31760" name="Rectangle 19">
              <a:extLst>
                <a:ext uri="{FF2B5EF4-FFF2-40B4-BE49-F238E27FC236}">
                  <a16:creationId xmlns:a16="http://schemas.microsoft.com/office/drawing/2014/main" id="{23D6E4F6-7C88-4010-B312-7AF53CD02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852"/>
              <a:ext cx="1802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Every degree of freedom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is activated at a given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temperature.</a:t>
              </a:r>
            </a:p>
          </p:txBody>
        </p:sp>
        <p:sp>
          <p:nvSpPr>
            <p:cNvPr id="31761" name="Line 20">
              <a:extLst>
                <a:ext uri="{FF2B5EF4-FFF2-40B4-BE49-F238E27FC236}">
                  <a16:creationId xmlns:a16="http://schemas.microsoft.com/office/drawing/2014/main" id="{0F855F71-7253-4768-91B2-9469BD850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0" y="3676"/>
              <a:ext cx="240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Line 21">
              <a:extLst>
                <a:ext uri="{FF2B5EF4-FFF2-40B4-BE49-F238E27FC236}">
                  <a16:creationId xmlns:a16="http://schemas.microsoft.com/office/drawing/2014/main" id="{3C82CA4E-9001-47A1-B687-12CB2D81EA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4" y="3408"/>
              <a:ext cx="153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22">
              <a:extLst>
                <a:ext uri="{FF2B5EF4-FFF2-40B4-BE49-F238E27FC236}">
                  <a16:creationId xmlns:a16="http://schemas.microsoft.com/office/drawing/2014/main" id="{FA85E74C-FDD0-407C-8F30-7986DC79D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3649"/>
              <a:ext cx="15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Translational</a:t>
              </a:r>
              <a:r>
                <a: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800" i="0">
                  <a:latin typeface="Arial" panose="020B0604020202020204" pitchFamily="34" charset="0"/>
                </a:rPr>
                <a:t>Energy</a:t>
              </a:r>
            </a:p>
          </p:txBody>
        </p:sp>
        <p:sp>
          <p:nvSpPr>
            <p:cNvPr id="31764" name="Rectangle 23">
              <a:extLst>
                <a:ext uri="{FF2B5EF4-FFF2-40B4-BE49-F238E27FC236}">
                  <a16:creationId xmlns:a16="http://schemas.microsoft.com/office/drawing/2014/main" id="{5865B5E1-AE2D-4C23-B302-CB5DBC661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3408"/>
              <a:ext cx="147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+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Rotational</a:t>
              </a:r>
              <a:r>
                <a: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800" i="0">
                  <a:latin typeface="Arial" panose="020B0604020202020204" pitchFamily="34" charset="0"/>
                </a:rPr>
                <a:t>Energy</a:t>
              </a:r>
            </a:p>
          </p:txBody>
        </p:sp>
        <p:sp>
          <p:nvSpPr>
            <p:cNvPr id="31765" name="Rectangle 24">
              <a:extLst>
                <a:ext uri="{FF2B5EF4-FFF2-40B4-BE49-F238E27FC236}">
                  <a16:creationId xmlns:a16="http://schemas.microsoft.com/office/drawing/2014/main" id="{C3E9BF71-8E3E-425B-8A98-705914A28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3165"/>
              <a:ext cx="139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+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Vibration</a:t>
              </a:r>
              <a:r>
                <a: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800" i="0">
                  <a:latin typeface="Arial" panose="020B0604020202020204" pitchFamily="34" charset="0"/>
                </a:rPr>
                <a:t>Energy</a:t>
              </a:r>
            </a:p>
          </p:txBody>
        </p:sp>
        <p:sp>
          <p:nvSpPr>
            <p:cNvPr id="31766" name="Text Box 25">
              <a:extLst>
                <a:ext uri="{FF2B5EF4-FFF2-40B4-BE49-F238E27FC236}">
                  <a16:creationId xmlns:a16="http://schemas.microsoft.com/office/drawing/2014/main" id="{3C031639-937F-461C-946D-33A2456C07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4" y="3376"/>
              <a:ext cx="161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Typical variation of </a:t>
              </a:r>
              <a:r>
                <a:rPr lang="en-US" altLang="en-US" sz="1800"/>
                <a:t>c</a:t>
              </a:r>
              <a:r>
                <a:rPr lang="en-US" altLang="en-US" sz="1800" baseline="-25000">
                  <a:latin typeface="Monotype Corsiva" panose="03010101010201010101" pitchFamily="66" charset="0"/>
                </a:rPr>
                <a:t>v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At low pressure:</a:t>
              </a:r>
            </a:p>
          </p:txBody>
        </p:sp>
        <p:sp>
          <p:nvSpPr>
            <p:cNvPr id="31767" name="Freeform 26">
              <a:extLst>
                <a:ext uri="{FF2B5EF4-FFF2-40B4-BE49-F238E27FC236}">
                  <a16:creationId xmlns:a16="http://schemas.microsoft.com/office/drawing/2014/main" id="{1A572C65-144C-44A0-A7EF-DE520336F369}"/>
                </a:ext>
              </a:extLst>
            </p:cNvPr>
            <p:cNvSpPr>
              <a:spLocks/>
            </p:cNvSpPr>
            <p:nvPr/>
          </p:nvSpPr>
          <p:spPr bwMode="auto">
            <a:xfrm rot="-301977">
              <a:off x="2683" y="2880"/>
              <a:ext cx="2549" cy="728"/>
            </a:xfrm>
            <a:custGeom>
              <a:avLst/>
              <a:gdLst>
                <a:gd name="T0" fmla="*/ 0 w 2549"/>
                <a:gd name="T1" fmla="*/ 725 h 728"/>
                <a:gd name="T2" fmla="*/ 84 w 2549"/>
                <a:gd name="T3" fmla="*/ 727 h 728"/>
                <a:gd name="T4" fmla="*/ 166 w 2549"/>
                <a:gd name="T5" fmla="*/ 725 h 728"/>
                <a:gd name="T6" fmla="*/ 262 w 2549"/>
                <a:gd name="T7" fmla="*/ 722 h 728"/>
                <a:gd name="T8" fmla="*/ 324 w 2549"/>
                <a:gd name="T9" fmla="*/ 691 h 728"/>
                <a:gd name="T10" fmla="*/ 363 w 2549"/>
                <a:gd name="T11" fmla="*/ 631 h 728"/>
                <a:gd name="T12" fmla="*/ 392 w 2549"/>
                <a:gd name="T13" fmla="*/ 556 h 728"/>
                <a:gd name="T14" fmla="*/ 428 w 2549"/>
                <a:gd name="T15" fmla="*/ 516 h 728"/>
                <a:gd name="T16" fmla="*/ 488 w 2549"/>
                <a:gd name="T17" fmla="*/ 489 h 728"/>
                <a:gd name="T18" fmla="*/ 584 w 2549"/>
                <a:gd name="T19" fmla="*/ 485 h 728"/>
                <a:gd name="T20" fmla="*/ 706 w 2549"/>
                <a:gd name="T21" fmla="*/ 485 h 728"/>
                <a:gd name="T22" fmla="*/ 987 w 2549"/>
                <a:gd name="T23" fmla="*/ 485 h 728"/>
                <a:gd name="T24" fmla="*/ 1100 w 2549"/>
                <a:gd name="T25" fmla="*/ 482 h 728"/>
                <a:gd name="T26" fmla="*/ 1160 w 2549"/>
                <a:gd name="T27" fmla="*/ 473 h 728"/>
                <a:gd name="T28" fmla="*/ 1203 w 2549"/>
                <a:gd name="T29" fmla="*/ 432 h 728"/>
                <a:gd name="T30" fmla="*/ 1246 w 2549"/>
                <a:gd name="T31" fmla="*/ 355 h 728"/>
                <a:gd name="T32" fmla="*/ 1294 w 2549"/>
                <a:gd name="T33" fmla="*/ 278 h 728"/>
                <a:gd name="T34" fmla="*/ 1352 w 2549"/>
                <a:gd name="T35" fmla="*/ 254 h 728"/>
                <a:gd name="T36" fmla="*/ 1414 w 2549"/>
                <a:gd name="T37" fmla="*/ 247 h 728"/>
                <a:gd name="T38" fmla="*/ 1560 w 2549"/>
                <a:gd name="T39" fmla="*/ 247 h 728"/>
                <a:gd name="T40" fmla="*/ 1769 w 2549"/>
                <a:gd name="T41" fmla="*/ 245 h 728"/>
                <a:gd name="T42" fmla="*/ 1947 w 2549"/>
                <a:gd name="T43" fmla="*/ 245 h 728"/>
                <a:gd name="T44" fmla="*/ 2105 w 2549"/>
                <a:gd name="T45" fmla="*/ 247 h 728"/>
                <a:gd name="T46" fmla="*/ 2189 w 2549"/>
                <a:gd name="T47" fmla="*/ 242 h 728"/>
                <a:gd name="T48" fmla="*/ 2244 w 2549"/>
                <a:gd name="T49" fmla="*/ 211 h 728"/>
                <a:gd name="T50" fmla="*/ 2290 w 2549"/>
                <a:gd name="T51" fmla="*/ 132 h 728"/>
                <a:gd name="T52" fmla="*/ 2336 w 2549"/>
                <a:gd name="T53" fmla="*/ 43 h 728"/>
                <a:gd name="T54" fmla="*/ 2417 w 2549"/>
                <a:gd name="T55" fmla="*/ 12 h 728"/>
                <a:gd name="T56" fmla="*/ 2549 w 2549"/>
                <a:gd name="T57" fmla="*/ 0 h 7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549"/>
                <a:gd name="T88" fmla="*/ 0 h 728"/>
                <a:gd name="T89" fmla="*/ 2549 w 2549"/>
                <a:gd name="T90" fmla="*/ 728 h 7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549" h="728">
                  <a:moveTo>
                    <a:pt x="0" y="725"/>
                  </a:moveTo>
                  <a:cubicBezTo>
                    <a:pt x="28" y="726"/>
                    <a:pt x="56" y="727"/>
                    <a:pt x="84" y="727"/>
                  </a:cubicBezTo>
                  <a:cubicBezTo>
                    <a:pt x="112" y="727"/>
                    <a:pt x="136" y="726"/>
                    <a:pt x="166" y="725"/>
                  </a:cubicBezTo>
                  <a:cubicBezTo>
                    <a:pt x="196" y="724"/>
                    <a:pt x="236" y="728"/>
                    <a:pt x="262" y="722"/>
                  </a:cubicBezTo>
                  <a:cubicBezTo>
                    <a:pt x="288" y="716"/>
                    <a:pt x="307" y="706"/>
                    <a:pt x="324" y="691"/>
                  </a:cubicBezTo>
                  <a:cubicBezTo>
                    <a:pt x="341" y="676"/>
                    <a:pt x="352" y="653"/>
                    <a:pt x="363" y="631"/>
                  </a:cubicBezTo>
                  <a:cubicBezTo>
                    <a:pt x="374" y="609"/>
                    <a:pt x="381" y="575"/>
                    <a:pt x="392" y="556"/>
                  </a:cubicBezTo>
                  <a:cubicBezTo>
                    <a:pt x="403" y="537"/>
                    <a:pt x="412" y="527"/>
                    <a:pt x="428" y="516"/>
                  </a:cubicBezTo>
                  <a:cubicBezTo>
                    <a:pt x="444" y="505"/>
                    <a:pt x="462" y="494"/>
                    <a:pt x="488" y="489"/>
                  </a:cubicBezTo>
                  <a:cubicBezTo>
                    <a:pt x="514" y="484"/>
                    <a:pt x="548" y="486"/>
                    <a:pt x="584" y="485"/>
                  </a:cubicBezTo>
                  <a:cubicBezTo>
                    <a:pt x="620" y="484"/>
                    <a:pt x="639" y="485"/>
                    <a:pt x="706" y="485"/>
                  </a:cubicBezTo>
                  <a:cubicBezTo>
                    <a:pt x="773" y="485"/>
                    <a:pt x="921" y="485"/>
                    <a:pt x="987" y="485"/>
                  </a:cubicBezTo>
                  <a:cubicBezTo>
                    <a:pt x="1053" y="485"/>
                    <a:pt x="1071" y="484"/>
                    <a:pt x="1100" y="482"/>
                  </a:cubicBezTo>
                  <a:cubicBezTo>
                    <a:pt x="1129" y="480"/>
                    <a:pt x="1143" y="481"/>
                    <a:pt x="1160" y="473"/>
                  </a:cubicBezTo>
                  <a:cubicBezTo>
                    <a:pt x="1177" y="465"/>
                    <a:pt x="1189" y="452"/>
                    <a:pt x="1203" y="432"/>
                  </a:cubicBezTo>
                  <a:cubicBezTo>
                    <a:pt x="1217" y="412"/>
                    <a:pt x="1231" y="381"/>
                    <a:pt x="1246" y="355"/>
                  </a:cubicBezTo>
                  <a:cubicBezTo>
                    <a:pt x="1261" y="329"/>
                    <a:pt x="1276" y="295"/>
                    <a:pt x="1294" y="278"/>
                  </a:cubicBezTo>
                  <a:cubicBezTo>
                    <a:pt x="1312" y="261"/>
                    <a:pt x="1332" y="259"/>
                    <a:pt x="1352" y="254"/>
                  </a:cubicBezTo>
                  <a:cubicBezTo>
                    <a:pt x="1372" y="249"/>
                    <a:pt x="1379" y="248"/>
                    <a:pt x="1414" y="247"/>
                  </a:cubicBezTo>
                  <a:cubicBezTo>
                    <a:pt x="1449" y="246"/>
                    <a:pt x="1501" y="247"/>
                    <a:pt x="1560" y="247"/>
                  </a:cubicBezTo>
                  <a:cubicBezTo>
                    <a:pt x="1619" y="247"/>
                    <a:pt x="1705" y="245"/>
                    <a:pt x="1769" y="245"/>
                  </a:cubicBezTo>
                  <a:cubicBezTo>
                    <a:pt x="1833" y="245"/>
                    <a:pt x="1891" y="245"/>
                    <a:pt x="1947" y="245"/>
                  </a:cubicBezTo>
                  <a:cubicBezTo>
                    <a:pt x="2003" y="245"/>
                    <a:pt x="2065" y="247"/>
                    <a:pt x="2105" y="247"/>
                  </a:cubicBezTo>
                  <a:cubicBezTo>
                    <a:pt x="2145" y="247"/>
                    <a:pt x="2166" y="248"/>
                    <a:pt x="2189" y="242"/>
                  </a:cubicBezTo>
                  <a:cubicBezTo>
                    <a:pt x="2212" y="236"/>
                    <a:pt x="2227" y="229"/>
                    <a:pt x="2244" y="211"/>
                  </a:cubicBezTo>
                  <a:cubicBezTo>
                    <a:pt x="2261" y="193"/>
                    <a:pt x="2275" y="160"/>
                    <a:pt x="2290" y="132"/>
                  </a:cubicBezTo>
                  <a:cubicBezTo>
                    <a:pt x="2305" y="104"/>
                    <a:pt x="2315" y="63"/>
                    <a:pt x="2336" y="43"/>
                  </a:cubicBezTo>
                  <a:cubicBezTo>
                    <a:pt x="2357" y="23"/>
                    <a:pt x="2382" y="19"/>
                    <a:pt x="2417" y="12"/>
                  </a:cubicBezTo>
                  <a:cubicBezTo>
                    <a:pt x="2452" y="5"/>
                    <a:pt x="2522" y="2"/>
                    <a:pt x="2549" y="0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1768" name="AutoShape 27">
              <a:extLst>
                <a:ext uri="{FF2B5EF4-FFF2-40B4-BE49-F238E27FC236}">
                  <a16:creationId xmlns:a16="http://schemas.microsoft.com/office/drawing/2014/main" id="{A011C357-EC48-426D-BE2B-42093C910D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552"/>
              <a:ext cx="432" cy="215"/>
            </a:xfrm>
            <a:prstGeom prst="rightArrow">
              <a:avLst>
                <a:gd name="adj1" fmla="val 50000"/>
                <a:gd name="adj2" fmla="val 50233"/>
              </a:avLst>
            </a:prstGeom>
            <a:solidFill>
              <a:srgbClr val="CCC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69" name="Line 28">
              <a:extLst>
                <a:ext uri="{FF2B5EF4-FFF2-40B4-BE49-F238E27FC236}">
                  <a16:creationId xmlns:a16="http://schemas.microsoft.com/office/drawing/2014/main" id="{84883DC1-5B6F-487D-AF14-359492B57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976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1770" name="Text Box 29">
              <a:extLst>
                <a:ext uri="{FF2B5EF4-FFF2-40B4-BE49-F238E27FC236}">
                  <a16:creationId xmlns:a16="http://schemas.microsoft.com/office/drawing/2014/main" id="{D3FABAA3-0BD5-4BE2-95AE-49B290B838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3" y="2774"/>
              <a:ext cx="48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~T</a:t>
              </a:r>
              <a:r>
                <a:rPr lang="en-US" altLang="en-US" sz="1800" baseline="-250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amb</a:t>
              </a:r>
            </a:p>
          </p:txBody>
        </p:sp>
      </p:grpSp>
      <p:sp>
        <p:nvSpPr>
          <p:cNvPr id="30" name="Rectangle 6">
            <a:extLst>
              <a:ext uri="{FF2B5EF4-FFF2-40B4-BE49-F238E27FC236}">
                <a16:creationId xmlns:a16="http://schemas.microsoft.com/office/drawing/2014/main" id="{B5884E9D-1500-4F2F-92C3-A60B4F782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2336" y="1166556"/>
            <a:ext cx="1338828" cy="646331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Semi-ideal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gas</a:t>
            </a:r>
          </a:p>
        </p:txBody>
      </p:sp>
      <p:sp>
        <p:nvSpPr>
          <p:cNvPr id="31" name="Rectangle 13">
            <a:extLst>
              <a:ext uri="{FF2B5EF4-FFF2-40B4-BE49-F238E27FC236}">
                <a16:creationId xmlns:a16="http://schemas.microsoft.com/office/drawing/2014/main" id="{07D7B9C8-E041-4073-953C-1046AA271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181" y="5825550"/>
            <a:ext cx="4954884" cy="3390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h</a:t>
            </a:r>
            <a:r>
              <a:rPr lang="en-US" altLang="en-US" sz="1800" b="0" i="0" dirty="0"/>
              <a:t> = </a:t>
            </a:r>
            <a:r>
              <a:rPr lang="en-US" altLang="en-US" sz="1800" b="0" i="0" dirty="0">
                <a:sym typeface="Symbol" panose="05050102010706020507" pitchFamily="18" charset="2"/>
              </a:rPr>
              <a:t></a:t>
            </a:r>
            <a:r>
              <a:rPr lang="en-US" altLang="en-US" sz="1800" b="0" i="0" dirty="0"/>
              <a:t> </a:t>
            </a:r>
            <a:r>
              <a:rPr lang="en-US" altLang="en-US" sz="1800" b="0" dirty="0" err="1"/>
              <a:t>c</a:t>
            </a:r>
            <a:r>
              <a:rPr lang="en-US" altLang="en-US" sz="1800" b="0" baseline="-25000" dirty="0" err="1"/>
              <a:t>P</a:t>
            </a:r>
            <a:r>
              <a:rPr lang="en-US" altLang="en-US" sz="1800" b="0" dirty="0"/>
              <a:t> dT</a:t>
            </a:r>
            <a:r>
              <a:rPr lang="en-US" altLang="en-US" sz="1800" b="0" i="0" dirty="0"/>
              <a:t>;	</a:t>
            </a:r>
            <a:r>
              <a:rPr lang="en-US" altLang="en-US" sz="1800" b="0" dirty="0"/>
              <a:t>c</a:t>
            </a:r>
            <a:r>
              <a:rPr lang="en-US" altLang="en-US" sz="1800" b="0" baseline="-25000" dirty="0"/>
              <a:t>v</a:t>
            </a:r>
            <a:r>
              <a:rPr lang="en-US" altLang="en-US" sz="1800" b="0" i="0" dirty="0"/>
              <a:t> = </a:t>
            </a:r>
            <a:r>
              <a:rPr lang="en-US" altLang="en-US" sz="1800" b="0" dirty="0" err="1"/>
              <a:t>c</a:t>
            </a:r>
            <a:r>
              <a:rPr lang="en-US" altLang="en-US" sz="1800" b="0" baseline="-25000" dirty="0" err="1"/>
              <a:t>P</a:t>
            </a:r>
            <a:r>
              <a:rPr lang="en-US" altLang="en-US" sz="1800" b="0" i="0" dirty="0"/>
              <a:t> – </a:t>
            </a:r>
            <a:r>
              <a:rPr lang="en-US" altLang="en-US" sz="1800" b="0" dirty="0"/>
              <a:t>R</a:t>
            </a:r>
            <a:r>
              <a:rPr lang="en-US" altLang="en-US" sz="1800" b="0" i="0" dirty="0"/>
              <a:t>;	</a:t>
            </a:r>
            <a:r>
              <a:rPr lang="en-US" altLang="en-US" sz="1800" b="0" dirty="0"/>
              <a:t> u</a:t>
            </a:r>
            <a:r>
              <a:rPr lang="en-US" altLang="en-US" sz="1800" b="0" i="0" dirty="0"/>
              <a:t> = </a:t>
            </a:r>
            <a:r>
              <a:rPr lang="en-US" altLang="en-US" sz="1800" b="0" i="0" dirty="0">
                <a:sym typeface="Symbol" panose="05050102010706020507" pitchFamily="18" charset="2"/>
              </a:rPr>
              <a:t></a:t>
            </a:r>
            <a:r>
              <a:rPr lang="en-US" altLang="en-US" sz="1800" b="0" i="0" dirty="0"/>
              <a:t> </a:t>
            </a:r>
            <a:r>
              <a:rPr lang="en-US" altLang="en-US" sz="1800" b="0" dirty="0"/>
              <a:t>c</a:t>
            </a:r>
            <a:r>
              <a:rPr lang="en-US" altLang="en-US" sz="1800" b="0" baseline="-25000" dirty="0"/>
              <a:t>v</a:t>
            </a:r>
            <a:r>
              <a:rPr lang="en-US" altLang="en-US" sz="1800" b="0" dirty="0"/>
              <a:t> dT</a:t>
            </a:r>
            <a:endParaRPr lang="en-US" altLang="en-US" sz="1800" b="0" i="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71" grpId="0"/>
      <p:bldP spid="31772" grpId="0"/>
      <p:bldP spid="31773" grpId="0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FD03315-497F-4EFB-814F-44CEECCD6E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3975" y="279400"/>
            <a:ext cx="7254875" cy="582613"/>
          </a:xfrm>
        </p:spPr>
        <p:txBody>
          <a:bodyPr/>
          <a:lstStyle/>
          <a:p>
            <a:r>
              <a:rPr lang="en-US" altLang="en-US"/>
              <a:t>Calorific Eq. of state – Other phases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EACA3EF-5E6F-4B0E-AE95-02941BFC6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965018"/>
            <a:ext cx="2187575" cy="18399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u = x u</a:t>
            </a:r>
            <a:r>
              <a:rPr lang="en-US" altLang="en-US" baseline="-10000"/>
              <a:t>g</a:t>
            </a:r>
            <a:r>
              <a:rPr lang="en-US" altLang="en-US" sz="1800"/>
              <a:t> + </a:t>
            </a:r>
            <a:r>
              <a:rPr lang="en-US" altLang="en-US" sz="1800" i="0"/>
              <a:t>(</a:t>
            </a:r>
            <a:r>
              <a:rPr lang="en-US" altLang="en-US" sz="1800"/>
              <a:t>1-x</a:t>
            </a:r>
            <a:r>
              <a:rPr lang="en-US" altLang="en-US" sz="1800" i="0"/>
              <a:t>)</a:t>
            </a:r>
            <a:r>
              <a:rPr lang="en-US" altLang="en-US" sz="1800"/>
              <a:t> u</a:t>
            </a:r>
            <a:r>
              <a:rPr lang="en-US" altLang="en-US" baseline="-25000"/>
              <a:t>f</a:t>
            </a:r>
            <a:endParaRPr lang="en-US" altLang="en-US" sz="180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h = x h</a:t>
            </a:r>
            <a:r>
              <a:rPr lang="en-US" altLang="en-US" baseline="-10000"/>
              <a:t>g</a:t>
            </a:r>
            <a:r>
              <a:rPr lang="en-US" altLang="en-US" sz="1800"/>
              <a:t> + </a:t>
            </a:r>
            <a:r>
              <a:rPr lang="en-US" altLang="en-US" sz="1800" i="0"/>
              <a:t>(</a:t>
            </a:r>
            <a:r>
              <a:rPr lang="en-US" altLang="en-US" sz="1800"/>
              <a:t>1-x</a:t>
            </a:r>
            <a:r>
              <a:rPr lang="en-US" altLang="en-US" sz="1800" i="0"/>
              <a:t>)</a:t>
            </a:r>
            <a:r>
              <a:rPr lang="en-US" altLang="en-US" sz="1800"/>
              <a:t> h</a:t>
            </a:r>
            <a:r>
              <a:rPr lang="en-US" altLang="en-US" baseline="-25000"/>
              <a:t>f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180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Latent heat :</a:t>
            </a:r>
            <a:endParaRPr lang="en-US" altLang="en-US" i="0" baseline="-250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h</a:t>
            </a:r>
            <a:r>
              <a:rPr lang="en-US" altLang="en-US" baseline="-25000"/>
              <a:t>fg</a:t>
            </a:r>
            <a:r>
              <a:rPr lang="en-US" altLang="en-US" sz="1800"/>
              <a:t> = h</a:t>
            </a:r>
            <a:r>
              <a:rPr lang="en-US" altLang="en-US" sz="1800" baseline="-25000"/>
              <a:t>g</a:t>
            </a:r>
            <a:r>
              <a:rPr lang="en-US" altLang="en-US" sz="1800"/>
              <a:t> - h</a:t>
            </a:r>
            <a:r>
              <a:rPr lang="en-US" altLang="en-US" sz="1800" baseline="-25000"/>
              <a:t>f</a:t>
            </a:r>
            <a:endParaRPr lang="en-US" altLang="en-US" sz="180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  c</a:t>
            </a:r>
            <a:r>
              <a:rPr lang="en-US" altLang="en-US" baseline="-25000"/>
              <a:t>P</a:t>
            </a:r>
            <a:r>
              <a:rPr lang="en-US" altLang="en-US" sz="1800"/>
              <a:t> </a:t>
            </a:r>
            <a:r>
              <a:rPr lang="en-US" altLang="en-US" sz="1800" i="0">
                <a:latin typeface="Symbol" panose="05050102010706020507" pitchFamily="18" charset="2"/>
                <a:sym typeface="Symbol" panose="05050102010706020507" pitchFamily="18" charset="2"/>
              </a:rPr>
              <a:t> </a:t>
            </a:r>
            <a:r>
              <a:rPr lang="en-US" altLang="en-US" sz="1800" i="0">
                <a:latin typeface="Symbol" panose="05050102010706020507" pitchFamily="18" charset="2"/>
              </a:rPr>
              <a:t> </a:t>
            </a:r>
            <a:r>
              <a:rPr lang="en-US" altLang="en-US" sz="1800" i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01EFD1A4-61EB-4FD2-A504-B7022A291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62" y="2309380"/>
            <a:ext cx="1692275" cy="63817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For a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mixture</a:t>
            </a:r>
            <a:r>
              <a:rPr lang="en-US" altLang="en-US" sz="1800" i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liquid-vapor: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AD4DE448-F933-4706-947F-1380FF75D03F}"/>
              </a:ext>
            </a:extLst>
          </p:cNvPr>
          <p:cNvGrpSpPr>
            <a:grpSpLocks/>
          </p:cNvGrpSpPr>
          <p:nvPr/>
        </p:nvGrpSpPr>
        <p:grpSpPr bwMode="auto">
          <a:xfrm>
            <a:off x="5578477" y="2824164"/>
            <a:ext cx="2695575" cy="1824038"/>
            <a:chOff x="336" y="2835"/>
            <a:chExt cx="1698" cy="1149"/>
          </a:xfrm>
        </p:grpSpPr>
        <p:sp>
          <p:nvSpPr>
            <p:cNvPr id="34838" name="Rectangle 6">
              <a:extLst>
                <a:ext uri="{FF2B5EF4-FFF2-40B4-BE49-F238E27FC236}">
                  <a16:creationId xmlns:a16="http://schemas.microsoft.com/office/drawing/2014/main" id="{59E8AE92-F8F9-4284-AD93-E840635B5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" y="2835"/>
              <a:ext cx="1513" cy="231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For a </a:t>
              </a: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solid or liquid</a:t>
              </a:r>
              <a:r>
                <a:rPr lang="en-US" altLang="en-US" sz="1800" i="0" dirty="0">
                  <a:latin typeface="Arial" panose="020B0604020202020204" pitchFamily="34" charset="0"/>
                </a:rPr>
                <a:t>:</a:t>
              </a:r>
            </a:p>
          </p:txBody>
        </p:sp>
        <p:sp>
          <p:nvSpPr>
            <p:cNvPr id="34839" name="Rectangle 7">
              <a:extLst>
                <a:ext uri="{FF2B5EF4-FFF2-40B4-BE49-F238E27FC236}">
                  <a16:creationId xmlns:a16="http://schemas.microsoft.com/office/drawing/2014/main" id="{6DC4F5ED-2947-4BC1-AB4A-33F6BD162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120"/>
              <a:ext cx="7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c</a:t>
              </a:r>
              <a:r>
                <a:rPr lang="en-US" altLang="en-US" sz="1800" baseline="-25000"/>
                <a:t>P</a:t>
              </a:r>
              <a:r>
                <a:rPr lang="en-US" altLang="en-US" sz="1800"/>
                <a:t> = c</a:t>
              </a:r>
              <a:r>
                <a:rPr lang="en-US" altLang="en-US" sz="1800" baseline="-25000">
                  <a:latin typeface="Monotype Corsiva" panose="03010101010201010101" pitchFamily="66" charset="0"/>
                </a:rPr>
                <a:t>v</a:t>
              </a:r>
              <a:r>
                <a:rPr lang="en-US" altLang="en-US" sz="1800"/>
                <a:t> = c</a:t>
              </a:r>
            </a:p>
          </p:txBody>
        </p:sp>
        <p:sp>
          <p:nvSpPr>
            <p:cNvPr id="34840" name="Rectangle 8">
              <a:extLst>
                <a:ext uri="{FF2B5EF4-FFF2-40B4-BE49-F238E27FC236}">
                  <a16:creationId xmlns:a16="http://schemas.microsoft.com/office/drawing/2014/main" id="{A220676E-E263-43D6-9A64-29CD79AC9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360"/>
              <a:ext cx="1698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 dirty="0">
                  <a:latin typeface="Arial" panose="020B0604020202020204" pitchFamily="34" charset="0"/>
                  <a:cs typeface="Arial" panose="020B0604020202020204" pitchFamily="34" charset="0"/>
                </a:rPr>
                <a:t>For crystals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 dirty="0">
                  <a:latin typeface="Arial" panose="020B0604020202020204" pitchFamily="34" charset="0"/>
                  <a:cs typeface="Arial" panose="020B0604020202020204" pitchFamily="34" charset="0"/>
                </a:rPr>
                <a:t>at ambient</a:t>
              </a:r>
              <a:r>
                <a:rPr lang="en-US" altLang="en-US" sz="1800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800" b="0" i="0" dirty="0">
                  <a:latin typeface="Arial" panose="020B0604020202020204" pitchFamily="34" charset="0"/>
                  <a:cs typeface="Arial" panose="020B0604020202020204" pitchFamily="34" charset="0"/>
                </a:rPr>
                <a:t>temperature: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dirty="0"/>
                <a:t>c = 3 </a:t>
              </a:r>
              <a:r>
                <a:rPr lang="en-US" sz="1800" b="0" dirty="0">
                  <a:solidFill>
                    <a:schemeClr val="tx1"/>
                  </a:solidFill>
                  <a:latin typeface="+mn-lt"/>
                </a:rPr>
                <a:t>R</a:t>
              </a:r>
              <a:r>
                <a:rPr lang="en-US" altLang="en-US" sz="1800" dirty="0"/>
                <a:t> / </a:t>
              </a:r>
              <a:r>
                <a:rPr lang="en-US" altLang="en-US" sz="1800" dirty="0">
                  <a:latin typeface="Symbol" panose="05050102010706020507" pitchFamily="18" charset="2"/>
                </a:rPr>
                <a:t>m</a:t>
              </a:r>
            </a:p>
          </p:txBody>
        </p:sp>
        <p:sp>
          <p:nvSpPr>
            <p:cNvPr id="34841" name="Rectangle 9">
              <a:extLst>
                <a:ext uri="{FF2B5EF4-FFF2-40B4-BE49-F238E27FC236}">
                  <a16:creationId xmlns:a16="http://schemas.microsoft.com/office/drawing/2014/main" id="{D0883107-E8EB-4139-A474-5F5E0B29A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072"/>
              <a:ext cx="1680" cy="9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18">
            <a:extLst>
              <a:ext uri="{FF2B5EF4-FFF2-40B4-BE49-F238E27FC236}">
                <a16:creationId xmlns:a16="http://schemas.microsoft.com/office/drawing/2014/main" id="{50A15A4D-92CD-414C-A631-B2A72BD6D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0639" y="3941616"/>
            <a:ext cx="29094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_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236469" y="907604"/>
            <a:ext cx="4171335" cy="578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Definition of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b="0" dirty="0">
                <a:solidFill>
                  <a:schemeClr val="tx1"/>
                </a:solidFill>
                <a:latin typeface="Symbol" panose="05050102010706020507" pitchFamily="18" charset="2"/>
              </a:rPr>
              <a:t>g</a:t>
            </a:r>
            <a:r>
              <a:rPr lang="en-US" sz="2400" dirty="0">
                <a:solidFill>
                  <a:schemeClr val="tx1"/>
                </a:solidFill>
              </a:rPr>
              <a:t> and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f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B63667E-FFD3-4961-9D4F-35DD99ACD26A}"/>
              </a:ext>
            </a:extLst>
          </p:cNvPr>
          <p:cNvGrpSpPr/>
          <p:nvPr/>
        </p:nvGrpSpPr>
        <p:grpSpPr>
          <a:xfrm>
            <a:off x="990600" y="2787649"/>
            <a:ext cx="6902456" cy="3384551"/>
            <a:chOff x="1279432" y="2330449"/>
            <a:chExt cx="6902456" cy="3384551"/>
          </a:xfrm>
        </p:grpSpPr>
        <p:sp>
          <p:nvSpPr>
            <p:cNvPr id="13" name="Line 4">
              <a:extLst>
                <a:ext uri="{FF2B5EF4-FFF2-40B4-BE49-F238E27FC236}">
                  <a16:creationId xmlns:a16="http://schemas.microsoft.com/office/drawing/2014/main" id="{495248F2-EB79-44EC-A2BF-11969EEAF7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9432" y="5105400"/>
              <a:ext cx="62484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">
              <a:extLst>
                <a:ext uri="{FF2B5EF4-FFF2-40B4-BE49-F238E27FC236}">
                  <a16:creationId xmlns:a16="http://schemas.microsoft.com/office/drawing/2014/main" id="{1DC813FA-777F-41F1-AF86-BC80632A0B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9432" y="5715000"/>
              <a:ext cx="62484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6">
              <a:extLst>
                <a:ext uri="{FF2B5EF4-FFF2-40B4-BE49-F238E27FC236}">
                  <a16:creationId xmlns:a16="http://schemas.microsoft.com/office/drawing/2014/main" id="{359E0887-D03B-4BC0-87AB-569232D30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9432" y="4343400"/>
              <a:ext cx="62484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7">
              <a:extLst>
                <a:ext uri="{FF2B5EF4-FFF2-40B4-BE49-F238E27FC236}">
                  <a16:creationId xmlns:a16="http://schemas.microsoft.com/office/drawing/2014/main" id="{7C3148B0-63B7-46B3-B117-FF46B0FC54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9432" y="3003549"/>
              <a:ext cx="62484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37F5B499-DE02-40FB-A11F-42A748C6D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357" y="2330449"/>
              <a:ext cx="5489580" cy="611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Gas 	          Thermal	Calorific         Thermal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Model 	          State eq. 	State eq.        capacities</a:t>
              </a:r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D1E8716D-3AC7-4DBE-ADB0-39E51DFED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432" y="3092449"/>
              <a:ext cx="6521456" cy="1196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Ideal	          </a:t>
              </a:r>
              <a:r>
                <a:rPr lang="en-US" altLang="en-US" sz="1800" b="0" dirty="0"/>
                <a:t>P </a:t>
              </a:r>
              <a:r>
                <a:rPr lang="en-US" altLang="en-US" sz="1800" b="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= R T	 u, h  </a:t>
              </a:r>
              <a:r>
                <a:rPr lang="en-US" altLang="en-US" sz="1800" b="0" dirty="0">
                  <a:sym typeface="Symbol" panose="05050102010706020507" pitchFamily="18" charset="2"/>
                </a:rPr>
                <a:t></a:t>
              </a:r>
              <a:r>
                <a:rPr lang="en-US" altLang="en-US" sz="1800" b="0" dirty="0"/>
                <a:t> T	        c</a:t>
              </a:r>
              <a:r>
                <a:rPr lang="en-US" altLang="en-US" sz="1800" b="0" baseline="-2500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,</a:t>
              </a:r>
              <a:r>
                <a:rPr lang="en-US" altLang="en-US" sz="1800" b="0" dirty="0" err="1"/>
                <a:t>c</a:t>
              </a:r>
              <a:r>
                <a:rPr lang="en-US" altLang="en-US" sz="1800" b="0" baseline="-25000" dirty="0" err="1"/>
                <a:t>P</a:t>
              </a:r>
              <a:r>
                <a:rPr lang="en-US" altLang="en-US" sz="1800" b="0" dirty="0"/>
                <a:t> = const,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(Small </a:t>
              </a:r>
              <a:r>
                <a:rPr lang="en-US" altLang="en-US" sz="1800" b="0" dirty="0">
                  <a:latin typeface="Symbol" panose="05050102010706020507" pitchFamily="18" charset="2"/>
                </a:rPr>
                <a:t>D</a:t>
              </a:r>
              <a:r>
                <a:rPr lang="en-US" altLang="en-US" sz="1800" b="0" dirty="0"/>
                <a:t>T)			        </a:t>
              </a:r>
              <a:r>
                <a:rPr lang="en-US" altLang="en-US" sz="1800" b="0" dirty="0" err="1"/>
                <a:t>c</a:t>
              </a:r>
              <a:r>
                <a:rPr lang="en-US" altLang="en-US" sz="1800" b="0" baseline="-25000" dirty="0" err="1"/>
                <a:t>P</a:t>
              </a:r>
              <a:r>
                <a:rPr lang="en-US" altLang="en-US" sz="1800" b="0" dirty="0"/>
                <a:t> - c</a:t>
              </a:r>
              <a:r>
                <a:rPr lang="en-US" altLang="en-US" sz="1800" b="0" baseline="-2500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= R;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				        c</a:t>
              </a:r>
              <a:r>
                <a:rPr lang="en-US" altLang="en-US" sz="1800" b="0" baseline="-25000" dirty="0"/>
                <a:t>v</a:t>
              </a:r>
              <a:r>
                <a:rPr lang="en-US" altLang="en-US" sz="1800" b="0" dirty="0"/>
                <a:t>=R/(</a:t>
              </a:r>
              <a:r>
                <a:rPr lang="en-US" altLang="en-US" sz="1800" b="0" dirty="0">
                  <a:latin typeface="Symbol" panose="05050102010706020507" pitchFamily="18" charset="2"/>
                </a:rPr>
                <a:t>g</a:t>
              </a:r>
              <a:r>
                <a:rPr lang="en-US" altLang="en-US" sz="1800" b="0" i="0" dirty="0"/>
                <a:t>-1)</a:t>
              </a:r>
              <a:r>
                <a:rPr lang="en-US" altLang="en-US" sz="1800" b="0" dirty="0"/>
                <a:t>; c</a:t>
              </a:r>
              <a:r>
                <a:rPr lang="en-US" altLang="en-US" sz="1800" b="0" baseline="-25000" dirty="0"/>
                <a:t>p</a:t>
              </a:r>
              <a:r>
                <a:rPr lang="en-US" altLang="en-US" sz="1800" b="0" dirty="0"/>
                <a:t>=</a:t>
              </a:r>
              <a:r>
                <a:rPr lang="en-US" altLang="en-US" sz="1800" b="0" dirty="0" err="1">
                  <a:latin typeface="Symbol" panose="05050102010706020507" pitchFamily="18" charset="2"/>
                </a:rPr>
                <a:t>g</a:t>
              </a:r>
              <a:r>
                <a:rPr lang="en-US" altLang="en-US" sz="1800" b="0" dirty="0" err="1"/>
                <a:t>R</a:t>
              </a:r>
              <a:r>
                <a:rPr lang="en-US" altLang="en-US" sz="1800" b="0" dirty="0"/>
                <a:t>/(</a:t>
              </a:r>
              <a:r>
                <a:rPr lang="en-US" altLang="en-US" sz="1800" b="0" dirty="0">
                  <a:latin typeface="Symbol" panose="05050102010706020507" pitchFamily="18" charset="2"/>
                </a:rPr>
                <a:t>g</a:t>
              </a:r>
              <a:r>
                <a:rPr lang="en-US" altLang="en-US" sz="1800" b="0" i="0" dirty="0"/>
                <a:t>-1)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 dirty="0"/>
                <a:t>				        </a:t>
              </a:r>
              <a:r>
                <a:rPr lang="en-US" altLang="en-US" sz="1800" b="0" dirty="0">
                  <a:latin typeface="Symbol" panose="05050102010706020507" pitchFamily="18" charset="2"/>
                </a:rPr>
                <a:t>g</a:t>
              </a:r>
              <a:r>
                <a:rPr lang="en-US" altLang="en-US" sz="1800" b="0" i="0" dirty="0">
                  <a:latin typeface="Symbol" panose="05050102010706020507" pitchFamily="18" charset="2"/>
                </a:rPr>
                <a:t> = </a:t>
              </a:r>
              <a:r>
                <a:rPr lang="en-US" altLang="en-US" sz="1800" b="0" i="0" dirty="0">
                  <a:latin typeface="+mn-lt"/>
                </a:rPr>
                <a:t>(</a:t>
              </a:r>
              <a:r>
                <a:rPr lang="en-US" altLang="en-US" sz="1800" b="0" dirty="0">
                  <a:latin typeface="+mn-lt"/>
                </a:rPr>
                <a:t>f </a:t>
              </a:r>
              <a:r>
                <a:rPr lang="en-US" altLang="en-US" sz="1800" b="0" i="0" dirty="0">
                  <a:latin typeface="+mn-lt"/>
                </a:rPr>
                <a:t>+ 2) / </a:t>
              </a:r>
              <a:r>
                <a:rPr lang="en-US" altLang="en-US" sz="1800" b="0" dirty="0">
                  <a:latin typeface="+mn-lt"/>
                </a:rPr>
                <a:t>f</a:t>
              </a:r>
              <a:endParaRPr lang="en-US" altLang="en-US" sz="1800" b="0" dirty="0"/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B0437C42-FF9B-45F8-8414-0B94A4843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767" y="4396005"/>
              <a:ext cx="5590121" cy="643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Semi-Ideal         </a:t>
              </a:r>
              <a:r>
                <a:rPr lang="en-US" altLang="en-US" sz="1800" b="0" dirty="0"/>
                <a:t>P </a:t>
              </a:r>
              <a:r>
                <a:rPr lang="en-US" altLang="en-US" sz="1800" b="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= R T	   u, h = f</a:t>
              </a:r>
              <a:r>
                <a:rPr lang="en-US" altLang="en-US" sz="1800" b="0" i="0" dirty="0"/>
                <a:t>(</a:t>
              </a:r>
              <a:r>
                <a:rPr lang="en-US" altLang="en-US" sz="1800" b="0" dirty="0"/>
                <a:t>T</a:t>
              </a:r>
              <a:r>
                <a:rPr lang="en-US" altLang="en-US" sz="1800" b="0" i="0" dirty="0"/>
                <a:t>)      </a:t>
              </a:r>
              <a:r>
                <a:rPr lang="en-US" altLang="en-US" sz="1800" b="0" dirty="0"/>
                <a:t>c</a:t>
              </a:r>
              <a:r>
                <a:rPr lang="en-US" altLang="en-US" sz="1800" b="0" baseline="-2500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,</a:t>
              </a:r>
              <a:r>
                <a:rPr lang="en-US" altLang="en-US" sz="1800" b="0" dirty="0" err="1"/>
                <a:t>c</a:t>
              </a:r>
              <a:r>
                <a:rPr lang="en-US" altLang="en-US" sz="1800" b="0" baseline="-25000" dirty="0" err="1"/>
                <a:t>P</a:t>
              </a:r>
              <a:r>
                <a:rPr lang="en-US" altLang="en-US" sz="1800" b="0" dirty="0"/>
                <a:t> = f</a:t>
              </a:r>
              <a:r>
                <a:rPr lang="en-US" altLang="en-US" sz="1800" b="0" i="0" dirty="0"/>
                <a:t>(</a:t>
              </a:r>
              <a:r>
                <a:rPr lang="en-US" altLang="en-US" sz="1800" b="0" dirty="0"/>
                <a:t>T</a:t>
              </a:r>
              <a:r>
                <a:rPr lang="en-US" altLang="en-US" sz="1800" b="0" i="0" dirty="0"/>
                <a:t>)</a:t>
              </a:r>
              <a:r>
                <a:rPr lang="en-US" altLang="en-US" sz="1800" b="0" dirty="0"/>
                <a:t>,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>
                  <a:latin typeface="+mn-lt"/>
                  <a:cs typeface="Arial" panose="020B0604020202020204" pitchFamily="34" charset="0"/>
                </a:rPr>
                <a:t>(ideal +Large</a:t>
              </a:r>
              <a:r>
                <a:rPr lang="en-US" altLang="en-US" sz="1800" b="0" dirty="0">
                  <a:latin typeface="+mn-lt"/>
                </a:rPr>
                <a:t> </a:t>
              </a:r>
              <a:r>
                <a:rPr lang="en-US" altLang="en-US" sz="1800" b="0" dirty="0">
                  <a:latin typeface="Symbol" panose="05050102010706020507" pitchFamily="18" charset="2"/>
                </a:rPr>
                <a:t>D</a:t>
              </a:r>
              <a:r>
                <a:rPr lang="en-US" altLang="en-US" sz="1800" b="0" dirty="0">
                  <a:latin typeface="+mn-lt"/>
                </a:rPr>
                <a:t>T) </a:t>
              </a:r>
              <a:r>
                <a:rPr lang="en-US" altLang="en-US" sz="1800" dirty="0"/>
                <a:t>			         </a:t>
              </a:r>
              <a:r>
                <a:rPr lang="en-US" altLang="en-US" sz="1800" b="0" dirty="0" err="1"/>
                <a:t>c</a:t>
              </a:r>
              <a:r>
                <a:rPr lang="en-US" altLang="en-US" sz="1800" b="0" baseline="-25000" dirty="0" err="1"/>
                <a:t>P</a:t>
              </a:r>
              <a:r>
                <a:rPr lang="en-US" altLang="en-US" sz="1800" b="0" dirty="0"/>
                <a:t> - c</a:t>
              </a:r>
              <a:r>
                <a:rPr lang="en-US" altLang="en-US" sz="1800" b="0" baseline="-2500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= R</a:t>
              </a:r>
            </a:p>
          </p:txBody>
        </p:sp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9057A160-5900-47F6-8463-B5414229E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432" y="5241925"/>
              <a:ext cx="5780301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Real                   </a:t>
              </a:r>
              <a:r>
                <a:rPr lang="en-US" altLang="en-US" sz="1800" b="0" dirty="0"/>
                <a:t>P </a:t>
              </a:r>
              <a:r>
                <a:rPr lang="en-US" altLang="en-US" sz="1800" b="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 ≠ R T	 u, h = f</a:t>
              </a:r>
              <a:r>
                <a:rPr lang="en-US" altLang="en-US" sz="1800" b="0" i="0" dirty="0"/>
                <a:t>(</a:t>
              </a:r>
              <a:r>
                <a:rPr lang="en-US" altLang="en-US" sz="1800" b="0" dirty="0"/>
                <a:t>T,P</a:t>
              </a:r>
              <a:r>
                <a:rPr lang="en-US" altLang="en-US" sz="1800" b="0" i="0" dirty="0"/>
                <a:t>)</a:t>
              </a:r>
              <a:r>
                <a:rPr lang="en-US" altLang="en-US" sz="1800" b="0" dirty="0"/>
                <a:t>    c</a:t>
              </a:r>
              <a:r>
                <a:rPr lang="en-US" altLang="en-US" sz="1800" b="0" baseline="-25000" dirty="0">
                  <a:latin typeface="Monotype Corsiva" panose="03010101010201010101" pitchFamily="66" charset="0"/>
                </a:rPr>
                <a:t>v</a:t>
              </a:r>
              <a:r>
                <a:rPr lang="en-US" altLang="en-US" sz="1800" b="0" dirty="0"/>
                <a:t> ,</a:t>
              </a:r>
              <a:r>
                <a:rPr lang="en-US" altLang="en-US" sz="1800" b="0" dirty="0" err="1"/>
                <a:t>c</a:t>
              </a:r>
              <a:r>
                <a:rPr lang="en-US" altLang="en-US" sz="1800" b="0" baseline="-25000" dirty="0" err="1"/>
                <a:t>P</a:t>
              </a:r>
              <a:r>
                <a:rPr lang="en-US" altLang="en-US" sz="1800" b="0" dirty="0"/>
                <a:t> = f</a:t>
              </a:r>
              <a:r>
                <a:rPr lang="en-US" altLang="en-US" sz="1800" b="0" i="0" dirty="0"/>
                <a:t>(</a:t>
              </a:r>
              <a:r>
                <a:rPr lang="en-US" altLang="en-US" sz="1800" b="0" dirty="0"/>
                <a:t>T,P</a:t>
              </a:r>
              <a:r>
                <a:rPr lang="en-US" altLang="en-US" sz="1800" b="0" i="0" dirty="0"/>
                <a:t>)</a:t>
              </a:r>
              <a:r>
                <a:rPr lang="en-US" altLang="en-US" sz="1800" b="0" dirty="0"/>
                <a:t> 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FF5A3F1-E8CE-468F-8804-DA22A7818006}"/>
              </a:ext>
            </a:extLst>
          </p:cNvPr>
          <p:cNvSpPr txBox="1"/>
          <p:nvPr/>
        </p:nvSpPr>
        <p:spPr>
          <a:xfrm>
            <a:off x="268796" y="1505730"/>
            <a:ext cx="5246180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Effect of temperature variations 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400" dirty="0"/>
              <a:t>    on heat capacities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9.7|45.4|15.5|2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2.4|46.9|63.1|39.2|22.2|26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41.7|2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2.6|26.2|66.9|4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1.3|40.9|47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7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8.9|9.3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21821</TotalTime>
  <Words>872</Words>
  <Application>Microsoft Office PowerPoint</Application>
  <PresentationFormat>A4 Paper (210x297 mm)</PresentationFormat>
  <Paragraphs>148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Monotype Corsiva</vt:lpstr>
      <vt:lpstr>Symbol</vt:lpstr>
      <vt:lpstr>Times New Roman</vt:lpstr>
      <vt:lpstr>Wingdings</vt:lpstr>
      <vt:lpstr>Default Design</vt:lpstr>
      <vt:lpstr> Thermodynamics</vt:lpstr>
      <vt:lpstr>Energy Properties</vt:lpstr>
      <vt:lpstr>Calorific Eq. of State – Perfect Gas</vt:lpstr>
      <vt:lpstr>Variation of Internal Energy  with temperature (qualitative)</vt:lpstr>
      <vt:lpstr>Gas, large variations of temperature 1</vt:lpstr>
      <vt:lpstr>Gas, large variations of temperature 2</vt:lpstr>
      <vt:lpstr>Calorific Eq. of state – Other phases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878</cp:revision>
  <dcterms:created xsi:type="dcterms:W3CDTF">2002-03-24T06:41:14Z</dcterms:created>
  <dcterms:modified xsi:type="dcterms:W3CDTF">2020-11-08T07:11:46Z</dcterms:modified>
</cp:coreProperties>
</file>