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349" r:id="rId3"/>
    <p:sldId id="350" r:id="rId4"/>
    <p:sldId id="351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>
      <p:cViewPr varScale="1">
        <p:scale>
          <a:sx n="83" d="100"/>
          <a:sy n="83" d="100"/>
        </p:scale>
        <p:origin x="1205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F05F3FDE-50EE-46EF-AB5E-6F523AF0C17E}"/>
    <pc:docChg chg="modSld">
      <pc:chgData name="Mohamed Nabil Sabry" userId="63bbbcbf96592b02" providerId="LiveId" clId="{F05F3FDE-50EE-46EF-AB5E-6F523AF0C17E}" dt="2020-11-07T22:16:12.513" v="4" actId="2711"/>
      <pc:docMkLst>
        <pc:docMk/>
      </pc:docMkLst>
      <pc:sldChg chg="delSp modTransition modAnim">
        <pc:chgData name="Mohamed Nabil Sabry" userId="63bbbcbf96592b02" providerId="LiveId" clId="{F05F3FDE-50EE-46EF-AB5E-6F523AF0C17E}" dt="2020-10-29T10:42:25.119" v="0"/>
        <pc:sldMkLst>
          <pc:docMk/>
          <pc:sldMk cId="0" sldId="317"/>
        </pc:sldMkLst>
        <pc:picChg chg="del">
          <ac:chgData name="Mohamed Nabil Sabry" userId="63bbbcbf96592b02" providerId="LiveId" clId="{F05F3FDE-50EE-46EF-AB5E-6F523AF0C17E}" dt="2020-10-29T10:42:25.119" v="0"/>
          <ac:picMkLst>
            <pc:docMk/>
            <pc:sldMk cId="0" sldId="317"/>
            <ac:picMk id="2" creationId="{4F9662AF-8E5F-4CB9-A80D-62AB99180F5C}"/>
          </ac:picMkLst>
        </pc:picChg>
      </pc:sldChg>
      <pc:sldChg chg="delSp modTransition modAnim">
        <pc:chgData name="Mohamed Nabil Sabry" userId="63bbbcbf96592b02" providerId="LiveId" clId="{F05F3FDE-50EE-46EF-AB5E-6F523AF0C17E}" dt="2020-10-29T10:42:25.119" v="0"/>
        <pc:sldMkLst>
          <pc:docMk/>
          <pc:sldMk cId="0" sldId="349"/>
        </pc:sldMkLst>
        <pc:picChg chg="del">
          <ac:chgData name="Mohamed Nabil Sabry" userId="63bbbcbf96592b02" providerId="LiveId" clId="{F05F3FDE-50EE-46EF-AB5E-6F523AF0C17E}" dt="2020-10-29T10:42:25.119" v="0"/>
          <ac:picMkLst>
            <pc:docMk/>
            <pc:sldMk cId="0" sldId="349"/>
            <ac:picMk id="3" creationId="{B2E02D45-1A84-49A4-B519-6F6FEC753A80}"/>
          </ac:picMkLst>
        </pc:picChg>
      </pc:sldChg>
      <pc:sldChg chg="delSp modTransition modAnim">
        <pc:chgData name="Mohamed Nabil Sabry" userId="63bbbcbf96592b02" providerId="LiveId" clId="{F05F3FDE-50EE-46EF-AB5E-6F523AF0C17E}" dt="2020-10-29T10:42:25.119" v="0"/>
        <pc:sldMkLst>
          <pc:docMk/>
          <pc:sldMk cId="0" sldId="350"/>
        </pc:sldMkLst>
        <pc:picChg chg="del">
          <ac:chgData name="Mohamed Nabil Sabry" userId="63bbbcbf96592b02" providerId="LiveId" clId="{F05F3FDE-50EE-46EF-AB5E-6F523AF0C17E}" dt="2020-10-29T10:42:25.119" v="0"/>
          <ac:picMkLst>
            <pc:docMk/>
            <pc:sldMk cId="0" sldId="350"/>
            <ac:picMk id="7" creationId="{07D1128B-619A-4140-B393-27553B107F12}"/>
          </ac:picMkLst>
        </pc:picChg>
      </pc:sldChg>
      <pc:sldChg chg="delSp modTransition modAnim">
        <pc:chgData name="Mohamed Nabil Sabry" userId="63bbbcbf96592b02" providerId="LiveId" clId="{F05F3FDE-50EE-46EF-AB5E-6F523AF0C17E}" dt="2020-10-29T10:42:25.119" v="0"/>
        <pc:sldMkLst>
          <pc:docMk/>
          <pc:sldMk cId="0" sldId="351"/>
        </pc:sldMkLst>
        <pc:picChg chg="del">
          <ac:chgData name="Mohamed Nabil Sabry" userId="63bbbcbf96592b02" providerId="LiveId" clId="{F05F3FDE-50EE-46EF-AB5E-6F523AF0C17E}" dt="2020-10-29T10:42:25.119" v="0"/>
          <ac:picMkLst>
            <pc:docMk/>
            <pc:sldMk cId="0" sldId="351"/>
            <ac:picMk id="3" creationId="{338CD8F1-030F-45E7-8296-6CD0EF2C82F7}"/>
          </ac:picMkLst>
        </pc:picChg>
      </pc:sldChg>
      <pc:sldChg chg="delSp modSp mod modTransition modAnim">
        <pc:chgData name="Mohamed Nabil Sabry" userId="63bbbcbf96592b02" providerId="LiveId" clId="{F05F3FDE-50EE-46EF-AB5E-6F523AF0C17E}" dt="2020-11-07T22:16:12.513" v="4" actId="2711"/>
        <pc:sldMkLst>
          <pc:docMk/>
          <pc:sldMk cId="1126675697" sldId="400"/>
        </pc:sldMkLst>
        <pc:spChg chg="mod">
          <ac:chgData name="Mohamed Nabil Sabry" userId="63bbbcbf96592b02" providerId="LiveId" clId="{F05F3FDE-50EE-46EF-AB5E-6F523AF0C17E}" dt="2020-11-07T22:16:12.513" v="4" actId="2711"/>
          <ac:spMkLst>
            <pc:docMk/>
            <pc:sldMk cId="1126675697" sldId="400"/>
            <ac:spMk id="7" creationId="{3F41E314-886F-4675-B58C-07103FDF5948}"/>
          </ac:spMkLst>
        </pc:spChg>
        <pc:picChg chg="del">
          <ac:chgData name="Mohamed Nabil Sabry" userId="63bbbcbf96592b02" providerId="LiveId" clId="{F05F3FDE-50EE-46EF-AB5E-6F523AF0C17E}" dt="2020-10-29T10:42:25.119" v="0"/>
          <ac:picMkLst>
            <pc:docMk/>
            <pc:sldMk cId="1126675697" sldId="400"/>
            <ac:picMk id="16" creationId="{A7994DBB-9197-4777-AAE3-76C35E1534F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03B316-590F-42AC-9C3C-BAA92F1A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A4C796C-7134-4446-98EB-2BED44EB2D06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79D369-E81A-4C20-A714-42EEDEC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5765E3E-65E9-4AB3-9609-C7525510C964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490DD7-77DC-4C43-8099-876C5C3C8F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ABA613-501D-40C7-8F0A-9E3D1F34F7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FAED17A-E653-4F09-826C-7B1781457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8215A5-EA24-4617-ACF7-99D105B3B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DF1D984-B13E-4A96-B4CF-B717180B27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423745A-062B-4C08-A473-09A8BBEAE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BB8BD94-A9F6-47D8-851E-4974EDD6FD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490945C-B096-4922-B103-F413AD2BE5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6406D5E-950A-4A50-82BB-1EEF69FB5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575AEBF3-C4C8-46CA-92F6-18A5FA9D3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2AAA2-96D2-4354-B6BB-C02ABCA552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2664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F3ECD-90BC-426C-91AA-6A6A1E122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012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88C8-D3E7-4AC5-A368-FED92F90ED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7264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908C-50EC-4FCB-8155-3C72762DE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</a:t>
            </a:r>
            <a:r>
              <a:rPr lang="fr-FR" altLang="ar-SA" err="1"/>
              <a:t>Fluids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5958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7A97-092C-4209-82D4-74BE94B55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463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77B7-1BD6-45C3-B808-96578413F5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743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DA3A15-639F-4852-8795-6C39C6AF20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70946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560E6-D8FC-46C3-96F5-FBEBCC14D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0059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74B777-0880-4359-B230-21E90B042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5175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7871-F6F8-4E6A-AB41-AFFAF0D26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359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0F67-86F1-4A22-98D6-D3BE39A85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20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D9CC60-E1B0-484E-BFB5-23FE86E0A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7DED3-6193-4F54-ADB0-3BC1F17E7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025DC5E-F560-4337-B750-DD0C84455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15100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EB155AF-26AF-485A-99E9-50535746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0FD59246-A34B-4F97-AC49-BF15AD42DC0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A54AB7-018C-4AF9-B8B1-02FCB6BB38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78049" y="1143000"/>
            <a:ext cx="5549900" cy="838200"/>
          </a:xfrm>
        </p:spPr>
        <p:txBody>
          <a:bodyPr/>
          <a:lstStyle/>
          <a:p>
            <a:r>
              <a:rPr lang="fr-FR" altLang="en-US" sz="5400" i="1" dirty="0"/>
              <a:t> </a:t>
            </a:r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CC7E712-B315-43D2-8D3F-8EC78B3C12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09236" y="1981200"/>
            <a:ext cx="8287527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Ch4 : Pure Substance &amp;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Ideal Gases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65E6AC-B6EE-4A62-8E53-6D941DCAD5D1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E67667A-A8A3-4FCA-B26E-13A1A0B126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17875" y="279400"/>
            <a:ext cx="3267075" cy="582613"/>
          </a:xfrm>
        </p:spPr>
        <p:txBody>
          <a:bodyPr/>
          <a:lstStyle/>
          <a:p>
            <a:r>
              <a:rPr lang="en-US" altLang="en-US"/>
              <a:t>State Equations</a:t>
            </a: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C6E45D97-DA8E-4E39-BD60-37C69D775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1231900"/>
            <a:ext cx="8699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 dirty="0">
                <a:solidFill>
                  <a:schemeClr val="tx1"/>
                </a:solidFill>
              </a:rPr>
              <a:t>Assume a number 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000" i="0" dirty="0">
                <a:solidFill>
                  <a:schemeClr val="tx1"/>
                </a:solidFill>
              </a:rPr>
              <a:t> (degrees of Freedom) of state variables are given: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549BB20B-DCF4-4F80-BFEA-BFC3E87F3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774028"/>
            <a:ext cx="74286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 dirty="0">
                <a:solidFill>
                  <a:schemeClr val="tx1"/>
                </a:solidFill>
              </a:rPr>
              <a:t>All other state variables can be expressed in terms of them </a:t>
            </a:r>
          </a:p>
          <a:p>
            <a:pPr>
              <a:lnSpc>
                <a:spcPct val="100000"/>
              </a:lnSpc>
            </a:pPr>
            <a:r>
              <a:rPr lang="en-US" altLang="en-US" sz="2000" i="0" dirty="0">
                <a:solidFill>
                  <a:schemeClr val="tx1"/>
                </a:solidFill>
              </a:rPr>
              <a:t>	These relations are:</a:t>
            </a:r>
          </a:p>
        </p:txBody>
      </p:sp>
      <p:sp>
        <p:nvSpPr>
          <p:cNvPr id="826373" name="Text Box 5">
            <a:extLst>
              <a:ext uri="{FF2B5EF4-FFF2-40B4-BE49-F238E27FC236}">
                <a16:creationId xmlns:a16="http://schemas.microsoft.com/office/drawing/2014/main" id="{2B57DA45-7F5D-4D27-AAAB-0C0260AA5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305453"/>
            <a:ext cx="2103438" cy="3968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000" i="0" dirty="0">
                <a:solidFill>
                  <a:schemeClr val="tx1"/>
                </a:solidFill>
                <a:latin typeface="Arial" charset="0"/>
                <a:cs typeface="Arial" charset="0"/>
              </a:rPr>
              <a:t>State Equations</a:t>
            </a: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22E9030A-4FB3-49B4-9883-7B271EF0C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363" y="3794702"/>
            <a:ext cx="3690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2000" i="0" dirty="0">
                <a:solidFill>
                  <a:schemeClr val="tx1"/>
                </a:solidFill>
              </a:rPr>
              <a:t> Thermal equation of state</a:t>
            </a:r>
            <a:r>
              <a:rPr lang="en-US" altLang="en-US" dirty="0"/>
              <a:t> </a:t>
            </a:r>
            <a:r>
              <a:rPr lang="en-US" altLang="en-US" sz="2000" i="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1458058E-22AD-4490-82D2-256491A16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6" y="4934527"/>
            <a:ext cx="37465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Font typeface="Wingdings" panose="05000000000000000000" pitchFamily="2" charset="2"/>
              <a:buChar char="Ø"/>
            </a:pPr>
            <a:r>
              <a:rPr lang="en-US" altLang="en-US" sz="2000" i="0" dirty="0">
                <a:solidFill>
                  <a:schemeClr val="tx1"/>
                </a:solidFill>
              </a:rPr>
              <a:t> Calorific equations of state</a:t>
            </a:r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B0BA16C4-BDD7-4D17-95D9-1C028F0B4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1" y="3807402"/>
            <a:ext cx="1049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000" b="0" i="0" dirty="0">
                <a:solidFill>
                  <a:schemeClr val="tx1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v 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n-US" altLang="en-US" sz="2000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/</a:t>
            </a:r>
            <a:r>
              <a:rPr lang="en-US" altLang="en-US" sz="2000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r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3561" name="AutoShape 9">
            <a:extLst>
              <a:ext uri="{FF2B5EF4-FFF2-40B4-BE49-F238E27FC236}">
                <a16:creationId xmlns:a16="http://schemas.microsoft.com/office/drawing/2014/main" id="{42107D3D-8916-450C-A4A4-8B1ACD397A57}"/>
              </a:ext>
            </a:extLst>
          </p:cNvPr>
          <p:cNvSpPr>
            <a:spLocks noChangeArrowheads="1"/>
          </p:cNvSpPr>
          <p:nvPr/>
        </p:nvSpPr>
        <p:spPr bwMode="auto">
          <a:xfrm rot="821288">
            <a:off x="4839524" y="2234583"/>
            <a:ext cx="671512" cy="409575"/>
          </a:xfrm>
          <a:prstGeom prst="rightArrow">
            <a:avLst>
              <a:gd name="adj1" fmla="val 50000"/>
              <a:gd name="adj2" fmla="val 40988"/>
            </a:avLst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62" name="Text Box 10">
            <a:extLst>
              <a:ext uri="{FF2B5EF4-FFF2-40B4-BE49-F238E27FC236}">
                <a16:creationId xmlns:a16="http://schemas.microsoft.com/office/drawing/2014/main" id="{1E8CFA8B-98E7-49F3-A3EE-A74193044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3410527"/>
            <a:ext cx="20201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 dirty="0">
                <a:solidFill>
                  <a:schemeClr val="tx1"/>
                </a:solidFill>
              </a:rPr>
              <a:t>Mainly 2 kinds:</a:t>
            </a:r>
          </a:p>
        </p:txBody>
      </p:sp>
      <p:sp>
        <p:nvSpPr>
          <p:cNvPr id="23563" name="Text Box 11">
            <a:extLst>
              <a:ext uri="{FF2B5EF4-FFF2-40B4-BE49-F238E27FC236}">
                <a16:creationId xmlns:a16="http://schemas.microsoft.com/office/drawing/2014/main" id="{34A3AA9A-C50E-42CA-867D-80ECE1D7D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588" y="3791527"/>
            <a:ext cx="1706563" cy="396875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000" i="0" dirty="0">
                <a:solidFill>
                  <a:schemeClr val="tx1"/>
                </a:solidFill>
              </a:rPr>
              <a:t> (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000" b="0" i="0" dirty="0">
                <a:solidFill>
                  <a:schemeClr val="tx1"/>
                </a:solidFill>
              </a:rPr>
              <a:t>,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000" b="0" i="0" dirty="0">
                <a:solidFill>
                  <a:schemeClr val="tx1"/>
                </a:solidFill>
              </a:rPr>
              <a:t>, </a:t>
            </a:r>
            <a:r>
              <a:rPr lang="en-US" altLang="en-US" sz="2000" b="0" i="0" dirty="0">
                <a:solidFill>
                  <a:schemeClr val="tx1"/>
                </a:solidFill>
                <a:latin typeface="Monotype Corsiva" panose="03010101010201010101" pitchFamily="66" charset="0"/>
              </a:rPr>
              <a:t>v</a:t>
            </a:r>
            <a:r>
              <a:rPr lang="en-US" altLang="en-US" sz="2000" i="0" dirty="0">
                <a:solidFill>
                  <a:schemeClr val="tx1"/>
                </a:solidFill>
              </a:rPr>
              <a:t>) = 0</a:t>
            </a:r>
          </a:p>
        </p:txBody>
      </p:sp>
      <p:sp>
        <p:nvSpPr>
          <p:cNvPr id="23564" name="Text Box 12">
            <a:extLst>
              <a:ext uri="{FF2B5EF4-FFF2-40B4-BE49-F238E27FC236}">
                <a16:creationId xmlns:a16="http://schemas.microsoft.com/office/drawing/2014/main" id="{7CA39BED-D1AD-45C8-9307-D0B49E32C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301" y="4950402"/>
            <a:ext cx="1568058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en-US" sz="2000" i="0" dirty="0">
                <a:solidFill>
                  <a:schemeClr val="tx1"/>
                </a:solidFill>
              </a:rPr>
              <a:t> = 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000" i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i="0" dirty="0">
                <a:solidFill>
                  <a:schemeClr val="tx1"/>
                </a:solidFill>
              </a:rPr>
              <a:t> (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000" b="0" i="0" dirty="0">
                <a:solidFill>
                  <a:schemeClr val="tx1"/>
                </a:solidFill>
              </a:rPr>
              <a:t>,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000" i="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740E0681-675C-43C9-A24B-20453A705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560002"/>
            <a:ext cx="1582484" cy="40011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000" i="0" dirty="0">
                <a:solidFill>
                  <a:schemeClr val="tx1"/>
                </a:solidFill>
              </a:rPr>
              <a:t> = 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000" baseline="-25000" dirty="0">
                <a:solidFill>
                  <a:schemeClr val="tx1"/>
                </a:solidFill>
              </a:rPr>
              <a:t>2</a:t>
            </a:r>
            <a:r>
              <a:rPr lang="en-US" altLang="en-US" sz="2000" i="0" dirty="0">
                <a:solidFill>
                  <a:schemeClr val="tx1"/>
                </a:solidFill>
              </a:rPr>
              <a:t> (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sz="2000" b="0" i="0" dirty="0">
                <a:solidFill>
                  <a:schemeClr val="tx1"/>
                </a:solidFill>
              </a:rPr>
              <a:t>,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sz="2000" i="0" dirty="0">
                <a:solidFill>
                  <a:schemeClr val="tx1"/>
                </a:solidFill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  <p:bldP spid="23559" grpId="0"/>
      <p:bldP spid="23560" grpId="0"/>
      <p:bldP spid="23562" grpId="0"/>
      <p:bldP spid="23563" grpId="0" animBg="1"/>
      <p:bldP spid="23564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2">
            <a:extLst>
              <a:ext uri="{FF2B5EF4-FFF2-40B4-BE49-F238E27FC236}">
                <a16:creationId xmlns:a16="http://schemas.microsoft.com/office/drawing/2014/main" id="{9B007C90-C41C-4C56-81BD-434DF4F69ABB}"/>
              </a:ext>
            </a:extLst>
          </p:cNvPr>
          <p:cNvSpPr>
            <a:spLocks/>
          </p:cNvSpPr>
          <p:nvPr/>
        </p:nvSpPr>
        <p:spPr bwMode="auto">
          <a:xfrm>
            <a:off x="6400800" y="1676400"/>
            <a:ext cx="457200" cy="1371600"/>
          </a:xfrm>
          <a:custGeom>
            <a:avLst/>
            <a:gdLst>
              <a:gd name="T0" fmla="*/ 0 w 288"/>
              <a:gd name="T1" fmla="*/ 2147483647 h 864"/>
              <a:gd name="T2" fmla="*/ 2147483647 w 288"/>
              <a:gd name="T3" fmla="*/ 0 h 864"/>
              <a:gd name="T4" fmla="*/ 2147483647 w 288"/>
              <a:gd name="T5" fmla="*/ 2147483647 h 864"/>
              <a:gd name="T6" fmla="*/ 0 w 288"/>
              <a:gd name="T7" fmla="*/ 2147483647 h 864"/>
              <a:gd name="T8" fmla="*/ 0 w 288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864"/>
              <a:gd name="T17" fmla="*/ 288 w 288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864">
                <a:moveTo>
                  <a:pt x="0" y="288"/>
                </a:moveTo>
                <a:lnTo>
                  <a:pt x="288" y="0"/>
                </a:lnTo>
                <a:lnTo>
                  <a:pt x="288" y="576"/>
                </a:lnTo>
                <a:lnTo>
                  <a:pt x="0" y="864"/>
                </a:lnTo>
                <a:lnTo>
                  <a:pt x="0" y="288"/>
                </a:lnTo>
                <a:close/>
              </a:path>
            </a:pathLst>
          </a:custGeom>
          <a:solidFill>
            <a:srgbClr val="00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BDA39FC-D87E-4E8B-BEE0-635C59F9C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19425" y="279400"/>
            <a:ext cx="3863975" cy="582613"/>
          </a:xfrm>
          <a:noFill/>
        </p:spPr>
        <p:txBody>
          <a:bodyPr/>
          <a:lstStyle/>
          <a:p>
            <a:r>
              <a:rPr lang="en-US" altLang="en-US"/>
              <a:t>Perfect (Ideal) Gas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E404550A-976C-45A3-A720-201FDB151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9975"/>
            <a:ext cx="538321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400" i="0">
                <a:solidFill>
                  <a:schemeClr val="tx1"/>
                </a:solidFill>
              </a:rPr>
              <a:t>Hypotheses</a:t>
            </a:r>
            <a:r>
              <a:rPr lang="en-US" altLang="en-US" sz="2000" i="0">
                <a:solidFill>
                  <a:schemeClr val="tx1"/>
                </a:solidFill>
              </a:rPr>
              <a:t>:	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000" i="0">
                <a:solidFill>
                  <a:schemeClr val="tx1"/>
                </a:solidFill>
              </a:rPr>
              <a:t> Low density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000" i="0">
                <a:solidFill>
                  <a:schemeClr val="tx1"/>
                </a:solidFill>
              </a:rPr>
              <a:t> </a:t>
            </a:r>
            <a:r>
              <a:rPr lang="en-US" altLang="en-US" sz="2000" b="0" i="0">
                <a:solidFill>
                  <a:schemeClr val="tx1"/>
                </a:solidFill>
              </a:rPr>
              <a:t>volume of molecules Negligible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000" b="0" i="0">
                <a:solidFill>
                  <a:schemeClr val="tx1"/>
                </a:solidFill>
              </a:rPr>
              <a:t> intermolecular forces Negligible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000" b="0" i="0">
                <a:solidFill>
                  <a:schemeClr val="tx1"/>
                </a:solidFill>
              </a:rPr>
              <a:t> time of impact Negligible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altLang="en-US" sz="2000" i="0">
                <a:solidFill>
                  <a:schemeClr val="tx1"/>
                </a:solidFill>
              </a:rPr>
              <a:t> Molecular collisions are perfectly elastic 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sz="2000" b="0" i="0">
                <a:solidFill>
                  <a:schemeClr val="tx1"/>
                </a:solidFill>
              </a:rPr>
              <a:t>   	(No energy loss during impact)</a:t>
            </a:r>
          </a:p>
        </p:txBody>
      </p:sp>
      <p:sp>
        <p:nvSpPr>
          <p:cNvPr id="24581" name="AutoShape 5">
            <a:extLst>
              <a:ext uri="{FF2B5EF4-FFF2-40B4-BE49-F238E27FC236}">
                <a16:creationId xmlns:a16="http://schemas.microsoft.com/office/drawing/2014/main" id="{A36CF682-C6E0-4FA6-AD72-BC13904CF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676400"/>
            <a:ext cx="1981200" cy="1371600"/>
          </a:xfrm>
          <a:prstGeom prst="cube">
            <a:avLst>
              <a:gd name="adj" fmla="val 3287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82" name="Line 6">
            <a:extLst>
              <a:ext uri="{FF2B5EF4-FFF2-40B4-BE49-F238E27FC236}">
                <a16:creationId xmlns:a16="http://schemas.microsoft.com/office/drawing/2014/main" id="{BA59B2EE-285F-41DC-A7A1-BA1B3FF2DC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590800"/>
            <a:ext cx="838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25CB4FDF-1F33-4FE2-A8F2-762B9139BF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12192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936C9F09-8844-4C88-B227-262630D75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5908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Text Box 9">
            <a:extLst>
              <a:ext uri="{FF2B5EF4-FFF2-40B4-BE49-F238E27FC236}">
                <a16:creationId xmlns:a16="http://schemas.microsoft.com/office/drawing/2014/main" id="{DE9093EE-8F83-475D-B7CE-2B131F2DC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3147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4586" name="Text Box 10">
            <a:extLst>
              <a:ext uri="{FF2B5EF4-FFF2-40B4-BE49-F238E27FC236}">
                <a16:creationId xmlns:a16="http://schemas.microsoft.com/office/drawing/2014/main" id="{191F7AA7-1A40-4FCF-A0AD-4E355DC6B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3325" y="2400300"/>
            <a:ext cx="285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24587" name="Text Box 11">
            <a:extLst>
              <a:ext uri="{FF2B5EF4-FFF2-40B4-BE49-F238E27FC236}">
                <a16:creationId xmlns:a16="http://schemas.microsoft.com/office/drawing/2014/main" id="{34B6FE76-05FF-4131-86F3-57DF0F60D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8325" y="992188"/>
            <a:ext cx="27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6E1AF2FC-DC0B-4FA0-8CF6-85420E2CD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1447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3FE37615-D60E-478D-846F-718735A612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0" y="1295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Text Box 14">
            <a:extLst>
              <a:ext uri="{FF2B5EF4-FFF2-40B4-BE49-F238E27FC236}">
                <a16:creationId xmlns:a16="http://schemas.microsoft.com/office/drawing/2014/main" id="{63B3766D-FAB7-44FF-8B58-A781DCC8E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1103313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24591" name="Text Box 15">
            <a:extLst>
              <a:ext uri="{FF2B5EF4-FFF2-40B4-BE49-F238E27FC236}">
                <a16:creationId xmlns:a16="http://schemas.microsoft.com/office/drawing/2014/main" id="{F2280308-A198-4FDE-A9FF-6BDAADB7D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066800"/>
            <a:ext cx="12112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Plan W</a:t>
            </a:r>
          </a:p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of area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4592" name="Arc 16">
            <a:extLst>
              <a:ext uri="{FF2B5EF4-FFF2-40B4-BE49-F238E27FC236}">
                <a16:creationId xmlns:a16="http://schemas.microsoft.com/office/drawing/2014/main" id="{8F84D170-BC7D-4573-B1BA-543DA4363251}"/>
              </a:ext>
            </a:extLst>
          </p:cNvPr>
          <p:cNvSpPr>
            <a:spLocks/>
          </p:cNvSpPr>
          <p:nvPr/>
        </p:nvSpPr>
        <p:spPr bwMode="auto">
          <a:xfrm flipH="1" flipV="1">
            <a:off x="6019800" y="1676400"/>
            <a:ext cx="533400" cy="762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8433" name="Text Box 17">
            <a:extLst>
              <a:ext uri="{FF2B5EF4-FFF2-40B4-BE49-F238E27FC236}">
                <a16:creationId xmlns:a16="http://schemas.microsoft.com/office/drawing/2014/main" id="{08CB66B0-2F65-409E-8D4E-52471DFB4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505200"/>
            <a:ext cx="62007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>
                <a:solidFill>
                  <a:schemeClr val="tx1"/>
                </a:solidFill>
              </a:rPr>
              <a:t>Change of the momentum of a particle</a:t>
            </a:r>
          </a:p>
          <a:p>
            <a:pPr>
              <a:lnSpc>
                <a:spcPct val="100000"/>
              </a:lnSpc>
            </a:pPr>
            <a:r>
              <a:rPr lang="en-US" altLang="en-US" sz="2000" i="0">
                <a:solidFill>
                  <a:schemeClr val="tx1"/>
                </a:solidFill>
              </a:rPr>
              <a:t>during collision with the plan W (component in y):</a:t>
            </a:r>
          </a:p>
        </p:txBody>
      </p:sp>
      <p:sp>
        <p:nvSpPr>
          <p:cNvPr id="828434" name="Text Box 18">
            <a:extLst>
              <a:ext uri="{FF2B5EF4-FFF2-40B4-BE49-F238E27FC236}">
                <a16:creationId xmlns:a16="http://schemas.microsoft.com/office/drawing/2014/main" id="{B544B209-9560-4999-98C3-2CC4C37EC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191000"/>
            <a:ext cx="472440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momentum</a:t>
            </a:r>
            <a:r>
              <a:rPr lang="en-US" altLang="en-US" sz="200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000" b="0" i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2400" b="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0" i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2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828435" name="Text Box 19">
            <a:extLst>
              <a:ext uri="{FF2B5EF4-FFF2-40B4-BE49-F238E27FC236}">
                <a16:creationId xmlns:a16="http://schemas.microsoft.com/office/drawing/2014/main" id="{86A04C71-183A-4A6E-A76A-9C8F3EF08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756150"/>
            <a:ext cx="6203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>
                <a:solidFill>
                  <a:schemeClr val="tx1"/>
                </a:solidFill>
                <a:cs typeface="Times New Roman" panose="02020603050405020304" pitchFamily="18" charset="0"/>
              </a:rPr>
              <a:t>Average Time between 2 collisions on the plan W:</a:t>
            </a:r>
          </a:p>
        </p:txBody>
      </p:sp>
      <p:sp>
        <p:nvSpPr>
          <p:cNvPr id="828436" name="Text Box 20">
            <a:extLst>
              <a:ext uri="{FF2B5EF4-FFF2-40B4-BE49-F238E27FC236}">
                <a16:creationId xmlns:a16="http://schemas.microsoft.com/office/drawing/2014/main" id="{16AF1C2C-54DA-4966-8BD2-BF7632C57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72025"/>
            <a:ext cx="167640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2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/ </a:t>
            </a:r>
            <a:r>
              <a:rPr lang="en-US" altLang="en-US" sz="2000" b="0" i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altLang="en-US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8437" name="Text Box 21">
            <a:extLst>
              <a:ext uri="{FF2B5EF4-FFF2-40B4-BE49-F238E27FC236}">
                <a16:creationId xmlns:a16="http://schemas.microsoft.com/office/drawing/2014/main" id="{E20BD345-BA3C-41B8-BAEF-05B6CCD76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46688"/>
            <a:ext cx="3568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i="0" dirty="0">
                <a:solidFill>
                  <a:schemeClr val="tx1"/>
                </a:solidFill>
              </a:rPr>
              <a:t>Pressure due to a molecule:</a:t>
            </a:r>
          </a:p>
        </p:txBody>
      </p:sp>
      <p:sp>
        <p:nvSpPr>
          <p:cNvPr id="828438" name="Text Box 22">
            <a:extLst>
              <a:ext uri="{FF2B5EF4-FFF2-40B4-BE49-F238E27FC236}">
                <a16:creationId xmlns:a16="http://schemas.microsoft.com/office/drawing/2014/main" id="{04899C74-1B12-45DE-B4FF-906EEA63B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38800"/>
            <a:ext cx="5334000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P</a:t>
            </a:r>
            <a:r>
              <a:rPr lang="en-US" altLang="en-US" sz="2000" b="0" i="0" baseline="-250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1 molecule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= </a:t>
            </a:r>
            <a:r>
              <a:rPr lang="en-US" altLang="en-US" sz="2000" b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Force/A </a:t>
            </a:r>
            <a:r>
              <a:rPr lang="en-US" altLang="en-US" sz="2000" b="0" i="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= </a:t>
            </a:r>
          </a:p>
          <a:p>
            <a:pPr>
              <a:lnSpc>
                <a:spcPct val="100000"/>
              </a:lnSpc>
            </a:pP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[</a:t>
            </a:r>
            <a:r>
              <a:rPr lang="en-US" altLang="en-US" sz="2000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 </a:t>
            </a:r>
            <a:r>
              <a:rPr lang="en-US" altLang="en-US" sz="2000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(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momentum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)/</a:t>
            </a:r>
            <a:r>
              <a:rPr lang="en-US" altLang="en-US" sz="2000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D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]/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0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000" b="0" i="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b="0" i="0" dirty="0">
                <a:solidFill>
                  <a:schemeClr val="tx1"/>
                </a:solidFill>
                <a:cs typeface="Times New Roman" panose="02020603050405020304" pitchFamily="18" charset="0"/>
              </a:rPr>
              <a:t> / </a:t>
            </a:r>
            <a:r>
              <a:rPr lang="en-US" alt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0260BF11-E1D3-48AE-AD16-FA341B2E25A2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5421313"/>
            <a:ext cx="2243138" cy="766762"/>
            <a:chOff x="4032" y="3415"/>
            <a:chExt cx="1413" cy="483"/>
          </a:xfrm>
        </p:grpSpPr>
        <p:sp>
          <p:nvSpPr>
            <p:cNvPr id="828440" name="Text Box 24">
              <a:extLst>
                <a:ext uri="{FF2B5EF4-FFF2-40B4-BE49-F238E27FC236}">
                  <a16:creationId xmlns:a16="http://schemas.microsoft.com/office/drawing/2014/main" id="{2BB8E775-74EC-45DD-BDA6-B396ACA9BA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3648"/>
              <a:ext cx="1114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sz="2000" b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 V = m</a:t>
              </a:r>
              <a:r>
                <a:rPr lang="en-US" sz="2000" b="0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sz="2000" b="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</a:t>
              </a:r>
              <a:r>
                <a:rPr lang="en-US" sz="2000" b="0" i="0" dirty="0">
                  <a:solidFill>
                    <a:schemeClr val="tx1"/>
                  </a:solidFill>
                  <a:latin typeface="Symbol" pitchFamily="18" charset="2"/>
                  <a:cs typeface="Times New Roman" pitchFamily="18" charset="0"/>
                </a:rPr>
                <a:t>S</a:t>
              </a:r>
              <a:r>
                <a:rPr lang="en-US" sz="2000" b="0" i="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 </a:t>
              </a:r>
              <a:r>
                <a:rPr lang="en-US" sz="2000" b="0" i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000" b="0" baseline="-25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2000" b="0" i="0" baseline="30000" dirty="0">
                  <a:solidFill>
                    <a:schemeClr val="tx1"/>
                  </a:solidFill>
                  <a:latin typeface="Arial" charset="0"/>
                  <a:cs typeface="Times New Roman" pitchFamily="18" charset="0"/>
                </a:rPr>
                <a:t>2</a:t>
              </a:r>
              <a:endParaRPr lang="en-US" sz="20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24611" name="Text Box 25">
              <a:extLst>
                <a:ext uri="{FF2B5EF4-FFF2-40B4-BE49-F238E27FC236}">
                  <a16:creationId xmlns:a16="http://schemas.microsoft.com/office/drawing/2014/main" id="{E712C133-BD50-4CFD-9A2B-078034D63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415"/>
              <a:ext cx="141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sz="2000" i="0">
                  <a:solidFill>
                    <a:schemeClr val="tx1"/>
                  </a:solidFill>
                </a:rPr>
                <a:t>For </a:t>
              </a:r>
              <a:r>
                <a:rPr lang="en-US" altLang="en-US"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altLang="en-US" sz="2000" i="0">
                  <a:solidFill>
                    <a:schemeClr val="tx1"/>
                  </a:solidFill>
                </a:rPr>
                <a:t> molecules:</a:t>
              </a:r>
            </a:p>
          </p:txBody>
        </p:sp>
      </p:grpSp>
      <p:sp>
        <p:nvSpPr>
          <p:cNvPr id="828442" name="Oval 26">
            <a:extLst>
              <a:ext uri="{FF2B5EF4-FFF2-40B4-BE49-F238E27FC236}">
                <a16:creationId xmlns:a16="http://schemas.microsoft.com/office/drawing/2014/main" id="{8E4D596C-0BB3-416C-9A26-7398C0B287F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086600" y="2133600"/>
            <a:ext cx="228600" cy="228600"/>
          </a:xfrm>
          <a:prstGeom prst="ellipse">
            <a:avLst/>
          </a:prstGeom>
          <a:gradFill rotWithShape="0">
            <a:gsLst>
              <a:gs pos="0">
                <a:srgbClr val="000099"/>
              </a:gs>
              <a:gs pos="100000">
                <a:srgbClr val="000047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" name="Group 27">
            <a:extLst>
              <a:ext uri="{FF2B5EF4-FFF2-40B4-BE49-F238E27FC236}">
                <a16:creationId xmlns:a16="http://schemas.microsoft.com/office/drawing/2014/main" id="{D74F092E-3A3A-4841-8432-4E931423931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1905000"/>
            <a:ext cx="1447800" cy="914400"/>
            <a:chOff x="4176" y="1200"/>
            <a:chExt cx="912" cy="576"/>
          </a:xfrm>
        </p:grpSpPr>
        <p:sp>
          <p:nvSpPr>
            <p:cNvPr id="24605" name="Line 28">
              <a:extLst>
                <a:ext uri="{FF2B5EF4-FFF2-40B4-BE49-F238E27FC236}">
                  <a16:creationId xmlns:a16="http://schemas.microsoft.com/office/drawing/2014/main" id="{6358A4ED-6002-4037-B516-3340A205B9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56" y="1200"/>
              <a:ext cx="43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29">
              <a:extLst>
                <a:ext uri="{FF2B5EF4-FFF2-40B4-BE49-F238E27FC236}">
                  <a16:creationId xmlns:a16="http://schemas.microsoft.com/office/drawing/2014/main" id="{D04A1912-6175-43E3-AF1A-FF7D7FE643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76" y="1392"/>
              <a:ext cx="336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Line 30">
              <a:extLst>
                <a:ext uri="{FF2B5EF4-FFF2-40B4-BE49-F238E27FC236}">
                  <a16:creationId xmlns:a16="http://schemas.microsoft.com/office/drawing/2014/main" id="{13D5642E-BB5E-416B-A552-C507E88EA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536"/>
              <a:ext cx="336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Line 31">
              <a:extLst>
                <a:ext uri="{FF2B5EF4-FFF2-40B4-BE49-F238E27FC236}">
                  <a16:creationId xmlns:a16="http://schemas.microsoft.com/office/drawing/2014/main" id="{C715B942-36FE-4850-9B1B-0B0D1A4B5F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1488"/>
              <a:ext cx="57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Line 32">
              <a:extLst>
                <a:ext uri="{FF2B5EF4-FFF2-40B4-BE49-F238E27FC236}">
                  <a16:creationId xmlns:a16="http://schemas.microsoft.com/office/drawing/2014/main" id="{FCA7F2CE-8FF4-4DE9-B858-2FD5DC62D0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76" y="1200"/>
              <a:ext cx="48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4602" name="Text Box 33">
            <a:extLst>
              <a:ext uri="{FF2B5EF4-FFF2-40B4-BE49-F238E27FC236}">
                <a16:creationId xmlns:a16="http://schemas.microsoft.com/office/drawing/2014/main" id="{A1BE27A0-6424-41F6-AB28-25197EBF9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6163" y="1309688"/>
            <a:ext cx="1000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cs typeface="Times New Roman" panose="02020603050405020304" pitchFamily="18" charset="0"/>
              </a:rPr>
              <a:t>Plan W'</a:t>
            </a:r>
            <a:endParaRPr lang="en-US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03" name="Freeform 34">
            <a:extLst>
              <a:ext uri="{FF2B5EF4-FFF2-40B4-BE49-F238E27FC236}">
                <a16:creationId xmlns:a16="http://schemas.microsoft.com/office/drawing/2014/main" id="{1570C8B6-2B35-4814-A5D1-4D2AF9CA87DD}"/>
              </a:ext>
            </a:extLst>
          </p:cNvPr>
          <p:cNvSpPr>
            <a:spLocks/>
          </p:cNvSpPr>
          <p:nvPr/>
        </p:nvSpPr>
        <p:spPr bwMode="auto">
          <a:xfrm>
            <a:off x="7924800" y="1676400"/>
            <a:ext cx="457200" cy="1371600"/>
          </a:xfrm>
          <a:custGeom>
            <a:avLst/>
            <a:gdLst>
              <a:gd name="T0" fmla="*/ 0 w 288"/>
              <a:gd name="T1" fmla="*/ 2147483647 h 864"/>
              <a:gd name="T2" fmla="*/ 2147483647 w 288"/>
              <a:gd name="T3" fmla="*/ 0 h 864"/>
              <a:gd name="T4" fmla="*/ 2147483647 w 288"/>
              <a:gd name="T5" fmla="*/ 2147483647 h 864"/>
              <a:gd name="T6" fmla="*/ 0 w 288"/>
              <a:gd name="T7" fmla="*/ 2147483647 h 864"/>
              <a:gd name="T8" fmla="*/ 0 w 288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864"/>
              <a:gd name="T17" fmla="*/ 288 w 288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864">
                <a:moveTo>
                  <a:pt x="0" y="288"/>
                </a:moveTo>
                <a:lnTo>
                  <a:pt x="288" y="0"/>
                </a:lnTo>
                <a:lnTo>
                  <a:pt x="288" y="576"/>
                </a:lnTo>
                <a:lnTo>
                  <a:pt x="0" y="864"/>
                </a:lnTo>
                <a:lnTo>
                  <a:pt x="0" y="288"/>
                </a:lnTo>
                <a:close/>
              </a:path>
            </a:pathLst>
          </a:custGeom>
          <a:solidFill>
            <a:srgbClr val="00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4604" name="Arc 35">
            <a:extLst>
              <a:ext uri="{FF2B5EF4-FFF2-40B4-BE49-F238E27FC236}">
                <a16:creationId xmlns:a16="http://schemas.microsoft.com/office/drawing/2014/main" id="{9A2E8AAC-D5C2-4CC0-9342-C098B6814ABD}"/>
              </a:ext>
            </a:extLst>
          </p:cNvPr>
          <p:cNvSpPr>
            <a:spLocks/>
          </p:cNvSpPr>
          <p:nvPr/>
        </p:nvSpPr>
        <p:spPr bwMode="auto">
          <a:xfrm flipV="1">
            <a:off x="8229600" y="1600200"/>
            <a:ext cx="762000" cy="6096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3409E-7 2.22222E-6 L -0.05383 0.03333 L -1.63409E-7 0.08889 L 0.09228 0.02222 L 0.0173 -0.04769 L -0.0588 -0.00787 " pathEditMode="relative" rAng="0" ptsTypes="AAAAAA">
                                      <p:cBhvr>
                                        <p:cTn id="6" dur="2000" fill="hold"/>
                                        <p:tgtEl>
                                          <p:spTgt spid="8284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6" y="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2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2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2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2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2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2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33" grpId="0"/>
      <p:bldP spid="828434" grpId="0" animBg="1"/>
      <p:bldP spid="828435" grpId="0"/>
      <p:bldP spid="828437" grpId="0"/>
      <p:bldP spid="828438" grpId="0" animBg="1"/>
      <p:bldP spid="8284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9E5CB33-CE70-4D7A-A160-82F720C566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4475" y="273050"/>
            <a:ext cx="6873875" cy="59531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Equation of State for a perfect gas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3B29D6A9-C92B-4B92-8ED6-29636F90BB8C}"/>
              </a:ext>
            </a:extLst>
          </p:cNvPr>
          <p:cNvGrpSpPr>
            <a:grpSpLocks/>
          </p:cNvGrpSpPr>
          <p:nvPr/>
        </p:nvGrpSpPr>
        <p:grpSpPr bwMode="auto">
          <a:xfrm>
            <a:off x="7551737" y="4195762"/>
            <a:ext cx="1287463" cy="620713"/>
            <a:chOff x="2665" y="1671"/>
            <a:chExt cx="811" cy="391"/>
          </a:xfrm>
        </p:grpSpPr>
        <p:sp>
          <p:nvSpPr>
            <p:cNvPr id="830468" name="Rectangle 4">
              <a:extLst>
                <a:ext uri="{FF2B5EF4-FFF2-40B4-BE49-F238E27FC236}">
                  <a16:creationId xmlns:a16="http://schemas.microsoft.com/office/drawing/2014/main" id="{EB8DCDDA-9D8D-4698-8B06-099FC33CA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5" y="1795"/>
              <a:ext cx="811" cy="2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Arial" charset="0"/>
                <a:cs typeface="Arial" charset="0"/>
              </a:endParaRPr>
            </a:p>
          </p:txBody>
        </p:sp>
        <p:sp>
          <p:nvSpPr>
            <p:cNvPr id="25636" name="Rectangle 5">
              <a:extLst>
                <a:ext uri="{FF2B5EF4-FFF2-40B4-BE49-F238E27FC236}">
                  <a16:creationId xmlns:a16="http://schemas.microsoft.com/office/drawing/2014/main" id="{4A097474-BCEF-42C0-A126-F5422EDBB9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8" y="1833"/>
              <a:ext cx="74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 </a:t>
              </a:r>
              <a:r>
                <a:rPr lang="en-US" altLang="en-US" b="0">
                  <a:solidFill>
                    <a:schemeClr val="tx1"/>
                  </a:solidFill>
                  <a:latin typeface="Monotype Corsiva" panose="03010101010201010101" pitchFamily="66" charset="0"/>
                  <a:cs typeface="Times New Roman" panose="02020603050405020304" pitchFamily="18" charset="0"/>
                </a:rPr>
                <a:t>v</a:t>
              </a: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=  R T</a:t>
              </a:r>
            </a:p>
          </p:txBody>
        </p:sp>
        <p:sp>
          <p:nvSpPr>
            <p:cNvPr id="25637" name="Rectangle 6">
              <a:extLst>
                <a:ext uri="{FF2B5EF4-FFF2-40B4-BE49-F238E27FC236}">
                  <a16:creationId xmlns:a16="http://schemas.microsoft.com/office/drawing/2014/main" id="{D94B4AA3-399F-4AF8-873F-5CE8ABE61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2" y="1689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  <p:sp>
          <p:nvSpPr>
            <p:cNvPr id="25638" name="Rectangle 7">
              <a:extLst>
                <a:ext uri="{FF2B5EF4-FFF2-40B4-BE49-F238E27FC236}">
                  <a16:creationId xmlns:a16="http://schemas.microsoft.com/office/drawing/2014/main" id="{A05352E7-804C-40D7-BAA5-0B12B86A70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6" y="1671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sp>
        <p:nvSpPr>
          <p:cNvPr id="830472" name="Rectangle 8">
            <a:extLst>
              <a:ext uri="{FF2B5EF4-FFF2-40B4-BE49-F238E27FC236}">
                <a16:creationId xmlns:a16="http://schemas.microsoft.com/office/drawing/2014/main" id="{21D477DE-5146-4BF8-822C-7233DB12C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5711825"/>
            <a:ext cx="1200150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b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v</a:t>
            </a:r>
            <a:r>
              <a:rPr lang="en-US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=  R T</a:t>
            </a:r>
          </a:p>
        </p:txBody>
      </p:sp>
      <p:grpSp>
        <p:nvGrpSpPr>
          <p:cNvPr id="25605" name="Group 9">
            <a:extLst>
              <a:ext uri="{FF2B5EF4-FFF2-40B4-BE49-F238E27FC236}">
                <a16:creationId xmlns:a16="http://schemas.microsoft.com/office/drawing/2014/main" id="{6F427AF3-E348-42DA-A160-931545BC8360}"/>
              </a:ext>
            </a:extLst>
          </p:cNvPr>
          <p:cNvGrpSpPr>
            <a:grpSpLocks/>
          </p:cNvGrpSpPr>
          <p:nvPr/>
        </p:nvGrpSpPr>
        <p:grpSpPr bwMode="auto">
          <a:xfrm>
            <a:off x="4832350" y="4191000"/>
            <a:ext cx="1573212" cy="625475"/>
            <a:chOff x="952" y="1668"/>
            <a:chExt cx="991" cy="394"/>
          </a:xfrm>
        </p:grpSpPr>
        <p:sp>
          <p:nvSpPr>
            <p:cNvPr id="830474" name="Rectangle 10">
              <a:extLst>
                <a:ext uri="{FF2B5EF4-FFF2-40B4-BE49-F238E27FC236}">
                  <a16:creationId xmlns:a16="http://schemas.microsoft.com/office/drawing/2014/main" id="{103996FA-F2F7-43DC-8533-D4EBEFB93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" y="1795"/>
              <a:ext cx="991" cy="2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b="0">
                <a:latin typeface="Arial" charset="0"/>
                <a:cs typeface="Arial" charset="0"/>
              </a:endParaRPr>
            </a:p>
          </p:txBody>
        </p:sp>
        <p:sp>
          <p:nvSpPr>
            <p:cNvPr id="25633" name="Rectangle 11">
              <a:extLst>
                <a:ext uri="{FF2B5EF4-FFF2-40B4-BE49-F238E27FC236}">
                  <a16:creationId xmlns:a16="http://schemas.microsoft.com/office/drawing/2014/main" id="{41211F15-ADC9-4603-8BD1-7B0F9EF27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" y="1833"/>
              <a:ext cx="86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 V =  n R T</a:t>
              </a:r>
            </a:p>
          </p:txBody>
        </p:sp>
        <p:sp>
          <p:nvSpPr>
            <p:cNvPr id="25634" name="Rectangle 12">
              <a:extLst>
                <a:ext uri="{FF2B5EF4-FFF2-40B4-BE49-F238E27FC236}">
                  <a16:creationId xmlns:a16="http://schemas.microsoft.com/office/drawing/2014/main" id="{66E5AA05-A845-42E6-8DBA-272B5F152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" y="1668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sp>
        <p:nvSpPr>
          <p:cNvPr id="830477" name="Rectangle 13">
            <a:extLst>
              <a:ext uri="{FF2B5EF4-FFF2-40B4-BE49-F238E27FC236}">
                <a16:creationId xmlns:a16="http://schemas.microsoft.com/office/drawing/2014/main" id="{71B1419C-3BC3-4481-BD5F-CBFF78FEF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7" y="5707062"/>
            <a:ext cx="1485900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V  =  m R T</a:t>
            </a:r>
          </a:p>
        </p:txBody>
      </p:sp>
      <p:sp>
        <p:nvSpPr>
          <p:cNvPr id="830478" name="AutoShape 14">
            <a:extLst>
              <a:ext uri="{FF2B5EF4-FFF2-40B4-BE49-F238E27FC236}">
                <a16:creationId xmlns:a16="http://schemas.microsoft.com/office/drawing/2014/main" id="{98DEF83F-FD9E-4A6B-B3A5-34BF70F41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4521200"/>
            <a:ext cx="520700" cy="215900"/>
          </a:xfrm>
          <a:prstGeom prst="rightArrow">
            <a:avLst>
              <a:gd name="adj1" fmla="val 50000"/>
              <a:gd name="adj2" fmla="val 120599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30479" name="AutoShape 15">
            <a:extLst>
              <a:ext uri="{FF2B5EF4-FFF2-40B4-BE49-F238E27FC236}">
                <a16:creationId xmlns:a16="http://schemas.microsoft.com/office/drawing/2014/main" id="{B4B315E6-26C6-4741-B3B0-DC20700BB217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5340350" y="5175250"/>
            <a:ext cx="576262" cy="182562"/>
          </a:xfrm>
          <a:prstGeom prst="rightArrow">
            <a:avLst>
              <a:gd name="adj1" fmla="val 50000"/>
              <a:gd name="adj2" fmla="val 15784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30480" name="AutoShape 16">
            <a:extLst>
              <a:ext uri="{FF2B5EF4-FFF2-40B4-BE49-F238E27FC236}">
                <a16:creationId xmlns:a16="http://schemas.microsoft.com/office/drawing/2014/main" id="{1CC635C2-633A-4DCC-B54E-D4B4184CF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5816600"/>
            <a:ext cx="520700" cy="215900"/>
          </a:xfrm>
          <a:prstGeom prst="rightArrow">
            <a:avLst>
              <a:gd name="adj1" fmla="val 50000"/>
              <a:gd name="adj2" fmla="val 120599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30481" name="Rectangle 17">
            <a:extLst>
              <a:ext uri="{FF2B5EF4-FFF2-40B4-BE49-F238E27FC236}">
                <a16:creationId xmlns:a16="http://schemas.microsoft.com/office/drawing/2014/main" id="{F5FAF02F-1299-4115-B4EA-E3DE424AF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" y="4502150"/>
            <a:ext cx="280511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Gas Constant:  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R</a:t>
            </a:r>
            <a:r>
              <a:rPr lang="en-US" altLang="en-US" b="0" i="0" dirty="0">
                <a:solidFill>
                  <a:schemeClr val="tx1"/>
                </a:solidFill>
              </a:rPr>
              <a:t> /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</a:rPr>
              <a:t>m</a:t>
            </a:r>
          </a:p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(m </a:t>
            </a:r>
            <a:r>
              <a:rPr lang="en-US" altLang="en-US" i="0" dirty="0">
                <a:solidFill>
                  <a:schemeClr val="tx1"/>
                </a:solidFill>
              </a:rPr>
              <a:t>molecular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 </a:t>
            </a:r>
            <a:r>
              <a:rPr lang="en-US" altLang="en-US" i="0" dirty="0">
                <a:solidFill>
                  <a:schemeClr val="tx1"/>
                </a:solidFill>
              </a:rPr>
              <a:t>mass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)</a:t>
            </a:r>
          </a:p>
        </p:txBody>
      </p:sp>
      <p:sp>
        <p:nvSpPr>
          <p:cNvPr id="25611" name="Rectangle 18">
            <a:extLst>
              <a:ext uri="{FF2B5EF4-FFF2-40B4-BE49-F238E27FC236}">
                <a16:creationId xmlns:a16="http://schemas.microsoft.com/office/drawing/2014/main" id="{F5546170-0C59-4102-A308-0E24C4A60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217" y="4259262"/>
            <a:ext cx="29094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_</a:t>
            </a:r>
          </a:p>
        </p:txBody>
      </p:sp>
      <p:sp>
        <p:nvSpPr>
          <p:cNvPr id="25612" name="Text Box 19">
            <a:extLst>
              <a:ext uri="{FF2B5EF4-FFF2-40B4-BE49-F238E27FC236}">
                <a16:creationId xmlns:a16="http://schemas.microsoft.com/office/drawing/2014/main" id="{AC681C06-B892-47AB-A6DA-3C9786BDC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925" y="983016"/>
            <a:ext cx="4044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Principle of equipartition of energy:</a:t>
            </a:r>
          </a:p>
        </p:txBody>
      </p:sp>
      <p:sp>
        <p:nvSpPr>
          <p:cNvPr id="25613" name="Text Box 20">
            <a:extLst>
              <a:ext uri="{FF2B5EF4-FFF2-40B4-BE49-F238E27FC236}">
                <a16:creationId xmlns:a16="http://schemas.microsoft.com/office/drawing/2014/main" id="{6DE7C89C-E267-43E7-B160-8C886EB9D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1295400"/>
            <a:ext cx="4740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</a:rPr>
              <a:t>S </a:t>
            </a:r>
            <a:r>
              <a:rPr lang="en-US" altLang="en-US" b="0" i="0" dirty="0">
                <a:solidFill>
                  <a:schemeClr val="tx1"/>
                </a:solidFill>
              </a:rPr>
              <a:t>v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b="0" i="0" baseline="30000" dirty="0">
                <a:solidFill>
                  <a:schemeClr val="tx1"/>
                </a:solidFill>
              </a:rPr>
              <a:t>2</a:t>
            </a:r>
            <a:r>
              <a:rPr lang="en-US" altLang="en-US" b="0" i="0" dirty="0">
                <a:solidFill>
                  <a:schemeClr val="tx1"/>
                </a:solidFill>
              </a:rPr>
              <a:t>=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</a:rPr>
              <a:t>S</a:t>
            </a:r>
            <a:r>
              <a:rPr lang="en-US" altLang="en-US" b="0" i="0" dirty="0">
                <a:solidFill>
                  <a:schemeClr val="tx1"/>
                </a:solidFill>
              </a:rPr>
              <a:t> v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b="0" i="0" baseline="30000" dirty="0">
                <a:solidFill>
                  <a:schemeClr val="tx1"/>
                </a:solidFill>
              </a:rPr>
              <a:t>2</a:t>
            </a:r>
            <a:r>
              <a:rPr lang="en-US" altLang="en-US" b="0" i="0" dirty="0">
                <a:solidFill>
                  <a:schemeClr val="tx1"/>
                </a:solidFill>
              </a:rPr>
              <a:t>=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</a:rPr>
              <a:t>S</a:t>
            </a:r>
            <a:r>
              <a:rPr lang="en-US" altLang="en-US" b="0" i="0" dirty="0">
                <a:solidFill>
                  <a:schemeClr val="tx1"/>
                </a:solidFill>
              </a:rPr>
              <a:t> v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en-US" b="0" i="0" baseline="30000" dirty="0">
                <a:solidFill>
                  <a:schemeClr val="tx1"/>
                </a:solidFill>
              </a:rPr>
              <a:t>2</a:t>
            </a:r>
            <a:r>
              <a:rPr lang="en-US" altLang="en-US" b="0" i="0" dirty="0">
                <a:solidFill>
                  <a:schemeClr val="tx1"/>
                </a:solidFill>
              </a:rPr>
              <a:t>= 1/3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</a:rPr>
              <a:t>S</a:t>
            </a:r>
            <a:r>
              <a:rPr lang="en-US" altLang="en-US" b="0" i="0" dirty="0">
                <a:solidFill>
                  <a:schemeClr val="tx1"/>
                </a:solidFill>
              </a:rPr>
              <a:t> v</a:t>
            </a:r>
            <a:r>
              <a:rPr lang="en-US" altLang="en-US" b="0" i="0" baseline="30000" dirty="0">
                <a:solidFill>
                  <a:schemeClr val="tx1"/>
                </a:solidFill>
              </a:rPr>
              <a:t>2</a:t>
            </a:r>
            <a:r>
              <a:rPr lang="en-US" altLang="en-US" b="0" i="0" dirty="0">
                <a:solidFill>
                  <a:schemeClr val="tx1"/>
                </a:solidFill>
              </a:rPr>
              <a:t>= 1/3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i="0" dirty="0">
                <a:solidFill>
                  <a:schemeClr val="tx1"/>
                </a:solidFill>
              </a:rPr>
              <a:t> v</a:t>
            </a:r>
            <a:r>
              <a:rPr lang="en-US" altLang="en-US" b="0" i="0" baseline="-25000" dirty="0">
                <a:solidFill>
                  <a:schemeClr val="tx1"/>
                </a:solidFill>
              </a:rPr>
              <a:t>rms</a:t>
            </a:r>
            <a:r>
              <a:rPr lang="en-US" altLang="en-US" b="0" i="0" baseline="30000" dirty="0">
                <a:solidFill>
                  <a:schemeClr val="tx1"/>
                </a:solidFill>
              </a:rPr>
              <a:t>2</a:t>
            </a:r>
            <a:endParaRPr lang="en-US" altLang="en-US" b="0" i="0" dirty="0">
              <a:solidFill>
                <a:schemeClr val="tx1"/>
              </a:solidFill>
            </a:endParaRPr>
          </a:p>
        </p:txBody>
      </p:sp>
      <p:sp>
        <p:nvSpPr>
          <p:cNvPr id="25614" name="Text Box 21">
            <a:extLst>
              <a:ext uri="{FF2B5EF4-FFF2-40B4-BE49-F238E27FC236}">
                <a16:creationId xmlns:a16="http://schemas.microsoft.com/office/drawing/2014/main" id="{8D8038C5-6B24-4567-AA70-6F45DEEB3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88761"/>
            <a:ext cx="61737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sym typeface="Symbol" panose="05050102010706020507" pitchFamily="18" charset="2"/>
              </a:rPr>
              <a:t>perfect gas 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i="0" dirty="0">
                <a:solidFill>
                  <a:schemeClr val="tx1"/>
                </a:solidFill>
              </a:rPr>
              <a:t> </a:t>
            </a:r>
            <a:r>
              <a:rPr lang="en-US" altLang="en-US" i="0" dirty="0">
                <a:solidFill>
                  <a:schemeClr val="tx1"/>
                </a:solidFill>
                <a:sym typeface="Symbol" panose="05050102010706020507" pitchFamily="18" charset="2"/>
              </a:rPr>
              <a:t></a:t>
            </a:r>
            <a:r>
              <a:rPr lang="en-US" altLang="en-US" i="0" dirty="0">
                <a:solidFill>
                  <a:schemeClr val="tx1"/>
                </a:solidFill>
              </a:rPr>
              <a:t> average kinetic energy of a molecule</a:t>
            </a:r>
          </a:p>
        </p:txBody>
      </p:sp>
      <p:sp>
        <p:nvSpPr>
          <p:cNvPr id="25615" name="Text Box 22">
            <a:extLst>
              <a:ext uri="{FF2B5EF4-FFF2-40B4-BE49-F238E27FC236}">
                <a16:creationId xmlns:a16="http://schemas.microsoft.com/office/drawing/2014/main" id="{D7EBCD70-3681-4DFF-AC3D-2A36E2ED9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0450" y="2488761"/>
            <a:ext cx="2073275" cy="3794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T =</a:t>
            </a:r>
            <a:r>
              <a:rPr lang="en-US" altLang="en-US" b="0" i="0">
                <a:solidFill>
                  <a:schemeClr val="tx1"/>
                </a:solidFill>
              </a:rPr>
              <a:t> 1/3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b="0" i="0">
                <a:solidFill>
                  <a:schemeClr val="tx1"/>
                </a:solidFill>
              </a:rPr>
              <a:t> v</a:t>
            </a:r>
            <a:r>
              <a:rPr lang="en-US" altLang="en-US" b="0" i="0" baseline="-25000">
                <a:solidFill>
                  <a:schemeClr val="tx1"/>
                </a:solidFill>
              </a:rPr>
              <a:t>rms</a:t>
            </a:r>
            <a:r>
              <a:rPr lang="en-US" altLang="en-US" b="0" i="0" baseline="30000">
                <a:solidFill>
                  <a:schemeClr val="tx1"/>
                </a:solidFill>
              </a:rPr>
              <a:t>2</a:t>
            </a:r>
            <a:endParaRPr lang="en-US" altLang="en-US" b="0" i="0">
              <a:solidFill>
                <a:schemeClr val="tx1"/>
              </a:solidFill>
            </a:endParaRPr>
          </a:p>
        </p:txBody>
      </p:sp>
      <p:sp>
        <p:nvSpPr>
          <p:cNvPr id="25616" name="Text Box 23">
            <a:extLst>
              <a:ext uri="{FF2B5EF4-FFF2-40B4-BE49-F238E27FC236}">
                <a16:creationId xmlns:a16="http://schemas.microsoft.com/office/drawing/2014/main" id="{5C985B3F-F741-4B00-923A-C5B1E2DA7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2450" y="2906274"/>
            <a:ext cx="1352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Boltzmann</a:t>
            </a:r>
          </a:p>
        </p:txBody>
      </p:sp>
      <p:sp>
        <p:nvSpPr>
          <p:cNvPr id="25617" name="Line 24">
            <a:extLst>
              <a:ext uri="{FF2B5EF4-FFF2-40B4-BE49-F238E27FC236}">
                <a16:creationId xmlns:a16="http://schemas.microsoft.com/office/drawing/2014/main" id="{F07345F9-32A9-4B68-A0E9-D8EB565A19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562850" y="2793561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18" name="Group 25">
            <a:extLst>
              <a:ext uri="{FF2B5EF4-FFF2-40B4-BE49-F238E27FC236}">
                <a16:creationId xmlns:a16="http://schemas.microsoft.com/office/drawing/2014/main" id="{B6FBBA7C-CAE4-4DC5-BFB0-8245C02F4FF8}"/>
              </a:ext>
            </a:extLst>
          </p:cNvPr>
          <p:cNvGrpSpPr>
            <a:grpSpLocks/>
          </p:cNvGrpSpPr>
          <p:nvPr/>
        </p:nvGrpSpPr>
        <p:grpSpPr bwMode="auto">
          <a:xfrm>
            <a:off x="730250" y="2887224"/>
            <a:ext cx="6356350" cy="1357312"/>
            <a:chOff x="460" y="1691"/>
            <a:chExt cx="4004" cy="855"/>
          </a:xfrm>
        </p:grpSpPr>
        <p:sp>
          <p:nvSpPr>
            <p:cNvPr id="25623" name="Rectangle 26">
              <a:extLst>
                <a:ext uri="{FF2B5EF4-FFF2-40B4-BE49-F238E27FC236}">
                  <a16:creationId xmlns:a16="http://schemas.microsoft.com/office/drawing/2014/main" id="{6AF7FF37-8104-46B0-885C-E55393DDB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4" y="2317"/>
              <a:ext cx="17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Universal Gas Constant</a:t>
              </a:r>
            </a:p>
          </p:txBody>
        </p:sp>
        <p:sp>
          <p:nvSpPr>
            <p:cNvPr id="830491" name="Text Box 27">
              <a:extLst>
                <a:ext uri="{FF2B5EF4-FFF2-40B4-BE49-F238E27FC236}">
                  <a16:creationId xmlns:a16="http://schemas.microsoft.com/office/drawing/2014/main" id="{AB3B5065-CBE9-4F2A-95D0-63FFFE5A16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" y="1827"/>
              <a:ext cx="2202" cy="25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defRPr/>
              </a:pPr>
              <a:r>
                <a:rPr lang="en-US" sz="2000" b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 V = N k T = n N</a:t>
              </a:r>
              <a:r>
                <a:rPr lang="en-US" sz="2000" b="0" baseline="-2500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000" b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k T = n R T</a:t>
              </a:r>
            </a:p>
          </p:txBody>
        </p:sp>
        <p:sp>
          <p:nvSpPr>
            <p:cNvPr id="25625" name="Text Box 28">
              <a:extLst>
                <a:ext uri="{FF2B5EF4-FFF2-40B4-BE49-F238E27FC236}">
                  <a16:creationId xmlns:a16="http://schemas.microsoft.com/office/drawing/2014/main" id="{15567D1A-C6DF-46D8-AE62-2771800EA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" y="2154"/>
              <a:ext cx="5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moles</a:t>
              </a:r>
            </a:p>
          </p:txBody>
        </p:sp>
        <p:sp>
          <p:nvSpPr>
            <p:cNvPr id="25626" name="Text Box 29">
              <a:extLst>
                <a:ext uri="{FF2B5EF4-FFF2-40B4-BE49-F238E27FC236}">
                  <a16:creationId xmlns:a16="http://schemas.microsoft.com/office/drawing/2014/main" id="{207626D3-66B8-427D-84E0-8D2510BF06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8" y="2154"/>
              <a:ext cx="7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  <a:cs typeface="Times New Roman" panose="02020603050405020304" pitchFamily="18" charset="0"/>
                </a:rPr>
                <a:t>Avogadro</a:t>
              </a:r>
            </a:p>
          </p:txBody>
        </p:sp>
        <p:sp>
          <p:nvSpPr>
            <p:cNvPr id="25627" name="Text Box 30">
              <a:extLst>
                <a:ext uri="{FF2B5EF4-FFF2-40B4-BE49-F238E27FC236}">
                  <a16:creationId xmlns:a16="http://schemas.microsoft.com/office/drawing/2014/main" id="{468003BB-2729-4FDC-92ED-4C07B4C276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34" y="2106"/>
              <a:ext cx="193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 = </a:t>
              </a:r>
              <a:r>
                <a:rPr lang="en-US" altLang="en-US" b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altLang="en-US" b="0" baseline="-250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altLang="en-US" b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altLang="en-US" b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</a:t>
              </a:r>
              <a:r>
                <a:rPr lang="en-US" altLang="en-US" b="0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en-US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8314.5 J/</a:t>
              </a:r>
              <a:r>
                <a:rPr lang="en-US" altLang="en-US" i="0" dirty="0" err="1">
                  <a:solidFill>
                    <a:schemeClr val="tx1"/>
                  </a:solidFill>
                  <a:cs typeface="Times New Roman" panose="02020603050405020304" pitchFamily="18" charset="0"/>
                </a:rPr>
                <a:t>kmol</a:t>
              </a:r>
              <a:r>
                <a:rPr lang="en-US" altLang="en-US" i="0" dirty="0">
                  <a:solidFill>
                    <a:schemeClr val="tx1"/>
                  </a:solidFill>
                  <a:cs typeface="Times New Roman" panose="02020603050405020304" pitchFamily="18" charset="0"/>
                </a:rPr>
                <a:t> K</a:t>
              </a:r>
            </a:p>
          </p:txBody>
        </p:sp>
        <p:sp>
          <p:nvSpPr>
            <p:cNvPr id="25628" name="Line 31">
              <a:extLst>
                <a:ext uri="{FF2B5EF4-FFF2-40B4-BE49-F238E27FC236}">
                  <a16:creationId xmlns:a16="http://schemas.microsoft.com/office/drawing/2014/main" id="{580312F8-1706-407F-AFB0-22FF73A620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2035"/>
              <a:ext cx="336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Line 32">
              <a:extLst>
                <a:ext uri="{FF2B5EF4-FFF2-40B4-BE49-F238E27FC236}">
                  <a16:creationId xmlns:a16="http://schemas.microsoft.com/office/drawing/2014/main" id="{4E75520F-E4EE-4890-BFE3-73A10CE6AA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2035"/>
              <a:ext cx="96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Rectangle 33">
              <a:extLst>
                <a:ext uri="{FF2B5EF4-FFF2-40B4-BE49-F238E27FC236}">
                  <a16:creationId xmlns:a16="http://schemas.microsoft.com/office/drawing/2014/main" id="{AC51B3D9-27B0-46DA-B7DC-E0E3CA5C2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2" y="1691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_</a:t>
              </a:r>
            </a:p>
          </p:txBody>
        </p:sp>
        <p:sp>
          <p:nvSpPr>
            <p:cNvPr id="25631" name="Rectangle 34">
              <a:extLst>
                <a:ext uri="{FF2B5EF4-FFF2-40B4-BE49-F238E27FC236}">
                  <a16:creationId xmlns:a16="http://schemas.microsoft.com/office/drawing/2014/main" id="{7B89C293-1CF9-44E2-ACAD-AC49F246A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1963"/>
              <a:ext cx="1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>
                  <a:solidFill>
                    <a:schemeClr val="tx1"/>
                  </a:solidFill>
                </a:rPr>
                <a:t>_</a:t>
              </a:r>
            </a:p>
          </p:txBody>
        </p:sp>
      </p:grpSp>
      <p:sp>
        <p:nvSpPr>
          <p:cNvPr id="830499" name="Text Box 35">
            <a:extLst>
              <a:ext uri="{FF2B5EF4-FFF2-40B4-BE49-F238E27FC236}">
                <a16:creationId xmlns:a16="http://schemas.microsoft.com/office/drawing/2014/main" id="{0A524243-A146-400D-B0B0-EECF6A471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2888" y="1842649"/>
            <a:ext cx="2590800" cy="3968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V = m</a:t>
            </a:r>
            <a:r>
              <a:rPr lang="en-US" sz="20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1/3 </a:t>
            </a: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0" i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rms</a:t>
            </a:r>
            <a:r>
              <a:rPr lang="en-US" sz="2000" b="0" i="0" baseline="300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2</a:t>
            </a:r>
            <a:endParaRPr lang="en-US" sz="2000" b="0" i="0" dirty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830500" name="Rectangle 36">
            <a:extLst>
              <a:ext uri="{FF2B5EF4-FFF2-40B4-BE49-F238E27FC236}">
                <a16:creationId xmlns:a16="http://schemas.microsoft.com/office/drawing/2014/main" id="{63F8AB6A-0C38-4AAF-8994-7F5B596CB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6974" y="4868862"/>
            <a:ext cx="1901163" cy="64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m</a:t>
            </a:r>
            <a:r>
              <a:rPr lang="en-US" altLang="en-US" b="0" i="0" dirty="0">
                <a:solidFill>
                  <a:schemeClr val="tx1"/>
                </a:solidFill>
              </a:rPr>
              <a:t> /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</a:rPr>
              <a:t>m</a:t>
            </a:r>
          </a:p>
          <a:p>
            <a:pPr algn="r"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(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 </a:t>
            </a:r>
            <a:r>
              <a:rPr lang="en-US" altLang="en-US" i="0" dirty="0">
                <a:solidFill>
                  <a:schemeClr val="tx1"/>
                </a:solidFill>
              </a:rPr>
              <a:t>mass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 </a:t>
            </a:r>
            <a:r>
              <a:rPr lang="en-US" altLang="en-US" i="0" dirty="0">
                <a:solidFill>
                  <a:schemeClr val="tx1"/>
                </a:solidFill>
              </a:rPr>
              <a:t>of gas</a:t>
            </a:r>
            <a:r>
              <a:rPr lang="en-US" altLang="en-US" i="0" dirty="0">
                <a:solidFill>
                  <a:schemeClr val="tx1"/>
                </a:solidFill>
                <a:latin typeface="Symbol" panose="05050102010706020507" pitchFamily="18" charset="2"/>
              </a:rPr>
              <a:t>)</a:t>
            </a:r>
          </a:p>
        </p:txBody>
      </p:sp>
      <p:sp>
        <p:nvSpPr>
          <p:cNvPr id="830501" name="Text Box 37">
            <a:extLst>
              <a:ext uri="{FF2B5EF4-FFF2-40B4-BE49-F238E27FC236}">
                <a16:creationId xmlns:a16="http://schemas.microsoft.com/office/drawing/2014/main" id="{8C13E806-33EC-421F-A338-0A7F1EC29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828800"/>
            <a:ext cx="1768475" cy="3968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 V = m</a:t>
            </a:r>
            <a:r>
              <a:rPr lang="en-US" sz="20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Symbol" pitchFamily="18" charset="2"/>
                <a:cs typeface="Times New Roman" pitchFamily="18" charset="0"/>
              </a:rPr>
              <a:t>S</a:t>
            </a:r>
            <a:r>
              <a:rPr lang="en-US" sz="2000" b="0" i="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000" b="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0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b="0" i="0" baseline="30000" dirty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>2</a:t>
            </a:r>
            <a:endParaRPr lang="en-US" sz="2000" b="0" i="0" dirty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5622" name="AutoShape 38">
            <a:extLst>
              <a:ext uri="{FF2B5EF4-FFF2-40B4-BE49-F238E27FC236}">
                <a16:creationId xmlns:a16="http://schemas.microsoft.com/office/drawing/2014/main" id="{3B1C366D-F7DB-4299-9CA4-D3BDB7E65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1801" y="1927225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0" name="AutoShape 38">
            <a:extLst>
              <a:ext uri="{FF2B5EF4-FFF2-40B4-BE49-F238E27FC236}">
                <a16:creationId xmlns:a16="http://schemas.microsoft.com/office/drawing/2014/main" id="{072E336B-C0FB-4AFF-81EA-09BA5958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5100" y="136069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41" name="AutoShape 38">
            <a:extLst>
              <a:ext uri="{FF2B5EF4-FFF2-40B4-BE49-F238E27FC236}">
                <a16:creationId xmlns:a16="http://schemas.microsoft.com/office/drawing/2014/main" id="{9F1BC147-A778-4440-AA09-58E214B3E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0247" y="2549086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3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83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30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83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3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3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3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83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500"/>
                                        <p:tgtEl>
                                          <p:spTgt spid="83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7" dur="500"/>
                                        <p:tgtEl>
                                          <p:spTgt spid="83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1" dur="500"/>
                                        <p:tgtEl>
                                          <p:spTgt spid="83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472" grpId="0" animBg="1"/>
      <p:bldP spid="830477" grpId="0" animBg="1"/>
      <p:bldP spid="830478" grpId="0" animBg="1"/>
      <p:bldP spid="830479" grpId="0" animBg="1"/>
      <p:bldP spid="830480" grpId="0" animBg="1"/>
      <p:bldP spid="830481" grpId="0"/>
      <p:bldP spid="25611" grpId="0"/>
      <p:bldP spid="25614" grpId="0"/>
      <p:bldP spid="25615" grpId="0" animBg="1"/>
      <p:bldP spid="25616" grpId="0"/>
      <p:bldP spid="25617" grpId="0" animBg="1"/>
      <p:bldP spid="830499" grpId="0" animBg="1"/>
      <p:bldP spid="830500" grpId="0"/>
      <p:bldP spid="830501" grpId="0" animBg="1"/>
      <p:bldP spid="25622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236469" y="679004"/>
            <a:ext cx="4719562" cy="2897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Hypotheses for an ideal gas: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Low density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 negligible:</a:t>
            </a:r>
            <a:endParaRPr lang="en-US" sz="2000" dirty="0">
              <a:solidFill>
                <a:schemeClr val="tx1"/>
              </a:solidFill>
            </a:endParaRP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</a:rPr>
              <a:t>Molecules volume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</a:rPr>
              <a:t>Intermolecular forces</a:t>
            </a:r>
          </a:p>
          <a:p>
            <a:pPr marL="1257300" lvl="2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</a:rPr>
              <a:t>Time of collision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chemeClr val="tx1"/>
                </a:solidFill>
              </a:rPr>
              <a:t>Elastic collisions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04C1B-C1A6-4E93-BE9A-7466FE36FF00}"/>
              </a:ext>
            </a:extLst>
          </p:cNvPr>
          <p:cNvSpPr txBox="1"/>
          <p:nvPr/>
        </p:nvSpPr>
        <p:spPr>
          <a:xfrm>
            <a:off x="238991" y="3611293"/>
            <a:ext cx="6782626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Equipartition of kinetic energy by direction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2BF3DF-E0F1-4A8A-9D5F-20A216214EE8}"/>
              </a:ext>
            </a:extLst>
          </p:cNvPr>
          <p:cNvSpPr txBox="1"/>
          <p:nvPr/>
        </p:nvSpPr>
        <p:spPr>
          <a:xfrm>
            <a:off x="211069" y="4446732"/>
            <a:ext cx="712387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Ideal Gas thermal equation of state: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P v = R 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826DE2E-AB30-45A3-BBFF-00683A999FE2}"/>
              </a:ext>
            </a:extLst>
          </p:cNvPr>
          <p:cNvGrpSpPr/>
          <p:nvPr/>
        </p:nvGrpSpPr>
        <p:grpSpPr>
          <a:xfrm>
            <a:off x="243396" y="5059218"/>
            <a:ext cx="7838492" cy="1245957"/>
            <a:chOff x="252846" y="4306454"/>
            <a:chExt cx="7838492" cy="12459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F41E314-886F-4675-B58C-07103FDF5948}"/>
                </a:ext>
              </a:extLst>
            </p:cNvPr>
            <p:cNvSpPr txBox="1"/>
            <p:nvPr/>
          </p:nvSpPr>
          <p:spPr>
            <a:xfrm>
              <a:off x="252846" y="4419600"/>
              <a:ext cx="7838492" cy="11328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lnSpc>
                  <a:spcPct val="150000"/>
                </a:lnSpc>
                <a:buClr>
                  <a:srgbClr val="FF0000"/>
                </a:buClr>
                <a:buFont typeface="Wingdings" panose="05000000000000000000" pitchFamily="2" charset="2"/>
                <a:buChar char="Ø"/>
              </a:pPr>
              <a:r>
                <a:rPr lang="en-US" sz="2400" dirty="0"/>
                <a:t>Gas constant </a:t>
              </a:r>
              <a:r>
                <a:rPr lang="en-US" sz="2400" b="0" dirty="0">
                  <a:solidFill>
                    <a:schemeClr val="tx1"/>
                  </a:solidFill>
                  <a:latin typeface="+mj-lt"/>
                </a:rPr>
                <a:t>R</a:t>
              </a:r>
              <a:r>
                <a:rPr lang="en-US" sz="2400" b="0" dirty="0">
                  <a:solidFill>
                    <a:schemeClr val="tx1"/>
                  </a:solidFill>
                </a:rPr>
                <a:t> = </a:t>
              </a:r>
              <a:r>
                <a:rPr lang="en-US" sz="2400" b="0" dirty="0">
                  <a:solidFill>
                    <a:schemeClr val="tx1"/>
                  </a:solidFill>
                  <a:latin typeface="+mn-lt"/>
                </a:rPr>
                <a:t>R</a:t>
              </a:r>
              <a:r>
                <a:rPr lang="en-US" sz="2400" b="0" dirty="0">
                  <a:solidFill>
                    <a:schemeClr val="tx1"/>
                  </a:solidFill>
                </a:rPr>
                <a:t> / </a:t>
              </a:r>
              <a:r>
                <a:rPr lang="en-US" sz="2400" b="0" dirty="0">
                  <a:solidFill>
                    <a:schemeClr val="tx1"/>
                  </a:solidFill>
                  <a:latin typeface="Symbol" panose="05050102010706020507" pitchFamily="18" charset="2"/>
                </a:rPr>
                <a:t>m </a:t>
              </a:r>
            </a:p>
            <a:p>
              <a:pPr>
                <a:lnSpc>
                  <a:spcPct val="150000"/>
                </a:lnSpc>
                <a:buClr>
                  <a:srgbClr val="FF0000"/>
                </a:buClr>
              </a:pPr>
              <a:r>
                <a:rPr lang="en-US" sz="2400" b="0" dirty="0">
                  <a:solidFill>
                    <a:schemeClr val="tx1"/>
                  </a:solidFill>
                  <a:latin typeface="Symbol" panose="05050102010706020507" pitchFamily="18" charset="2"/>
                </a:rPr>
                <a:t>    </a:t>
              </a:r>
              <a:r>
                <a:rPr lang="en-US" sz="2400" dirty="0"/>
                <a:t>Universal gas constant </a:t>
              </a:r>
              <a:r>
                <a:rPr lang="en-US" sz="2400" b="0" dirty="0">
                  <a:solidFill>
                    <a:schemeClr val="tx1"/>
                  </a:solidFill>
                  <a:latin typeface="+mn-lt"/>
                </a:rPr>
                <a:t>R = N</a:t>
              </a:r>
              <a:r>
                <a:rPr lang="en-US" sz="2400" b="0" baseline="-25000" dirty="0">
                  <a:solidFill>
                    <a:schemeClr val="tx1"/>
                  </a:solidFill>
                  <a:latin typeface="+mn-lt"/>
                </a:rPr>
                <a:t>A</a:t>
              </a:r>
              <a:r>
                <a:rPr lang="en-US" sz="2400" b="0" dirty="0">
                  <a:solidFill>
                    <a:schemeClr val="tx1"/>
                  </a:solidFill>
                  <a:latin typeface="+mn-lt"/>
                </a:rPr>
                <a:t> k</a:t>
              </a:r>
              <a:r>
                <a:rPr lang="en-US" sz="2400" b="0" baseline="-25000" dirty="0">
                  <a:solidFill>
                    <a:schemeClr val="tx1"/>
                  </a:solidFill>
                  <a:latin typeface="+mn-lt"/>
                </a:rPr>
                <a:t>B</a:t>
              </a:r>
              <a:r>
                <a:rPr lang="en-US" sz="2400" dirty="0"/>
                <a:t> = 8314.5 J/</a:t>
              </a:r>
              <a:r>
                <a:rPr lang="en-US" sz="2400" dirty="0" err="1"/>
                <a:t>kmol</a:t>
              </a:r>
              <a:r>
                <a:rPr lang="en-US" sz="2400" dirty="0"/>
                <a:t> K</a:t>
              </a:r>
            </a:p>
          </p:txBody>
        </p: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305E7391-4C22-4A69-B65B-8BCD8821F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4697" y="4306454"/>
              <a:ext cx="290945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_</a:t>
              </a:r>
            </a:p>
          </p:txBody>
        </p:sp>
        <p:sp>
          <p:nvSpPr>
            <p:cNvPr id="11" name="Rectangle 18">
              <a:extLst>
                <a:ext uri="{FF2B5EF4-FFF2-40B4-BE49-F238E27FC236}">
                  <a16:creationId xmlns:a16="http://schemas.microsoft.com/office/drawing/2014/main" id="{DE782D68-F4C0-4DF5-839F-EB5690AC2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6810" y="4868694"/>
              <a:ext cx="290945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altLang="en-US" i="0" dirty="0">
                  <a:solidFill>
                    <a:schemeClr val="tx1"/>
                  </a:solidFill>
                </a:rPr>
                <a:t>_</a:t>
              </a:r>
            </a:p>
          </p:txBody>
        </p:sp>
      </p:grpSp>
      <p:sp>
        <p:nvSpPr>
          <p:cNvPr id="13" name="Text Box 3">
            <a:extLst>
              <a:ext uri="{FF2B5EF4-FFF2-40B4-BE49-F238E27FC236}">
                <a16:creationId xmlns:a16="http://schemas.microsoft.com/office/drawing/2014/main" id="{3BB480FE-D5C9-4A14-977E-AD9007614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282171"/>
            <a:ext cx="1905000" cy="3416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= 1/3 m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rms</a:t>
            </a:r>
            <a:r>
              <a:rPr lang="en-US" altLang="en-US" b="0" i="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b="0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8" grpId="0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0.2|21.2|87.8|20.3|4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0.8|66.5|25.6|66.6|45.3|48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62.7|29.3|23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21800</TotalTime>
  <Words>448</Words>
  <Application>Microsoft Office PowerPoint</Application>
  <PresentationFormat>A4 Paper (210x297 mm)</PresentationFormat>
  <Paragraphs>82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Monotype Corsiva</vt:lpstr>
      <vt:lpstr>Symbol</vt:lpstr>
      <vt:lpstr>Times New Roman</vt:lpstr>
      <vt:lpstr>Wingdings</vt:lpstr>
      <vt:lpstr>Default Design</vt:lpstr>
      <vt:lpstr> Thermodynamics</vt:lpstr>
      <vt:lpstr>State Equations</vt:lpstr>
      <vt:lpstr>Perfect (Ideal) Gas</vt:lpstr>
      <vt:lpstr>Equation of State for a perfect gas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875</cp:revision>
  <dcterms:created xsi:type="dcterms:W3CDTF">2002-03-24T06:41:14Z</dcterms:created>
  <dcterms:modified xsi:type="dcterms:W3CDTF">2020-11-08T07:13:07Z</dcterms:modified>
</cp:coreProperties>
</file>