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7" r:id="rId2"/>
    <p:sldId id="344" r:id="rId3"/>
    <p:sldId id="346" r:id="rId4"/>
    <p:sldId id="347" r:id="rId5"/>
    <p:sldId id="348" r:id="rId6"/>
    <p:sldId id="400" r:id="rId7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>
      <p:cViewPr varScale="1">
        <p:scale>
          <a:sx n="83" d="100"/>
          <a:sy n="83" d="100"/>
        </p:scale>
        <p:origin x="1205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F7350D81-2068-4B52-B0D6-4BBBEA9AFC79}"/>
    <pc:docChg chg="modSld">
      <pc:chgData name="Mohamed Nabil Sabry" userId="63bbbcbf96592b02" providerId="LiveId" clId="{F7350D81-2068-4B52-B0D6-4BBBEA9AFC79}" dt="2020-10-29T09:22:32.345" v="0"/>
      <pc:docMkLst>
        <pc:docMk/>
      </pc:docMkLst>
      <pc:sldChg chg="delSp modTransition modAnim">
        <pc:chgData name="Mohamed Nabil Sabry" userId="63bbbcbf96592b02" providerId="LiveId" clId="{F7350D81-2068-4B52-B0D6-4BBBEA9AFC79}" dt="2020-10-29T09:22:32.345" v="0"/>
        <pc:sldMkLst>
          <pc:docMk/>
          <pc:sldMk cId="0" sldId="317"/>
        </pc:sldMkLst>
        <pc:picChg chg="del">
          <ac:chgData name="Mohamed Nabil Sabry" userId="63bbbcbf96592b02" providerId="LiveId" clId="{F7350D81-2068-4B52-B0D6-4BBBEA9AFC79}" dt="2020-10-29T09:22:32.345" v="0"/>
          <ac:picMkLst>
            <pc:docMk/>
            <pc:sldMk cId="0" sldId="317"/>
            <ac:picMk id="5" creationId="{BC736185-CA1A-4347-9B71-D2EF3A20A0B4}"/>
          </ac:picMkLst>
        </pc:picChg>
      </pc:sldChg>
      <pc:sldChg chg="delSp modTransition modAnim">
        <pc:chgData name="Mohamed Nabil Sabry" userId="63bbbcbf96592b02" providerId="LiveId" clId="{F7350D81-2068-4B52-B0D6-4BBBEA9AFC79}" dt="2020-10-29T09:22:32.345" v="0"/>
        <pc:sldMkLst>
          <pc:docMk/>
          <pc:sldMk cId="0" sldId="344"/>
        </pc:sldMkLst>
        <pc:picChg chg="del">
          <ac:chgData name="Mohamed Nabil Sabry" userId="63bbbcbf96592b02" providerId="LiveId" clId="{F7350D81-2068-4B52-B0D6-4BBBEA9AFC79}" dt="2020-10-29T09:22:32.345" v="0"/>
          <ac:picMkLst>
            <pc:docMk/>
            <pc:sldMk cId="0" sldId="344"/>
            <ac:picMk id="9" creationId="{D4191D3D-E41E-473A-A81A-125B2CC5BFB1}"/>
          </ac:picMkLst>
        </pc:picChg>
      </pc:sldChg>
      <pc:sldChg chg="delSp modTransition modAnim">
        <pc:chgData name="Mohamed Nabil Sabry" userId="63bbbcbf96592b02" providerId="LiveId" clId="{F7350D81-2068-4B52-B0D6-4BBBEA9AFC79}" dt="2020-10-29T09:22:32.345" v="0"/>
        <pc:sldMkLst>
          <pc:docMk/>
          <pc:sldMk cId="0" sldId="346"/>
        </pc:sldMkLst>
        <pc:picChg chg="del">
          <ac:chgData name="Mohamed Nabil Sabry" userId="63bbbcbf96592b02" providerId="LiveId" clId="{F7350D81-2068-4B52-B0D6-4BBBEA9AFC79}" dt="2020-10-29T09:22:32.345" v="0"/>
          <ac:picMkLst>
            <pc:docMk/>
            <pc:sldMk cId="0" sldId="346"/>
            <ac:picMk id="2" creationId="{E16CAB6A-A400-4EE2-9825-8CD0464B083A}"/>
          </ac:picMkLst>
        </pc:picChg>
      </pc:sldChg>
      <pc:sldChg chg="delSp modTransition modAnim">
        <pc:chgData name="Mohamed Nabil Sabry" userId="63bbbcbf96592b02" providerId="LiveId" clId="{F7350D81-2068-4B52-B0D6-4BBBEA9AFC79}" dt="2020-10-29T09:22:32.345" v="0"/>
        <pc:sldMkLst>
          <pc:docMk/>
          <pc:sldMk cId="0" sldId="347"/>
        </pc:sldMkLst>
        <pc:picChg chg="del">
          <ac:chgData name="Mohamed Nabil Sabry" userId="63bbbcbf96592b02" providerId="LiveId" clId="{F7350D81-2068-4B52-B0D6-4BBBEA9AFC79}" dt="2020-10-29T09:22:32.345" v="0"/>
          <ac:picMkLst>
            <pc:docMk/>
            <pc:sldMk cId="0" sldId="347"/>
            <ac:picMk id="2" creationId="{75C2A016-9271-4654-A591-0BCDD425EC85}"/>
          </ac:picMkLst>
        </pc:picChg>
      </pc:sldChg>
      <pc:sldChg chg="delSp modTransition modAnim">
        <pc:chgData name="Mohamed Nabil Sabry" userId="63bbbcbf96592b02" providerId="LiveId" clId="{F7350D81-2068-4B52-B0D6-4BBBEA9AFC79}" dt="2020-10-29T09:22:32.345" v="0"/>
        <pc:sldMkLst>
          <pc:docMk/>
          <pc:sldMk cId="0" sldId="348"/>
        </pc:sldMkLst>
        <pc:picChg chg="del">
          <ac:chgData name="Mohamed Nabil Sabry" userId="63bbbcbf96592b02" providerId="LiveId" clId="{F7350D81-2068-4B52-B0D6-4BBBEA9AFC79}" dt="2020-10-29T09:22:32.345" v="0"/>
          <ac:picMkLst>
            <pc:docMk/>
            <pc:sldMk cId="0" sldId="348"/>
            <ac:picMk id="3" creationId="{FFA0A48B-3783-462A-9A1D-062087CAE1E3}"/>
          </ac:picMkLst>
        </pc:picChg>
      </pc:sldChg>
      <pc:sldChg chg="delSp modTransition modAnim">
        <pc:chgData name="Mohamed Nabil Sabry" userId="63bbbcbf96592b02" providerId="LiveId" clId="{F7350D81-2068-4B52-B0D6-4BBBEA9AFC79}" dt="2020-10-29T09:22:32.345" v="0"/>
        <pc:sldMkLst>
          <pc:docMk/>
          <pc:sldMk cId="1126675697" sldId="400"/>
        </pc:sldMkLst>
        <pc:picChg chg="del">
          <ac:chgData name="Mohamed Nabil Sabry" userId="63bbbcbf96592b02" providerId="LiveId" clId="{F7350D81-2068-4B52-B0D6-4BBBEA9AFC79}" dt="2020-10-29T09:22:32.345" v="0"/>
          <ac:picMkLst>
            <pc:docMk/>
            <pc:sldMk cId="1126675697" sldId="400"/>
            <ac:picMk id="3" creationId="{BC65DCE6-3BAC-46DA-A493-E92EBA809FB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03B316-590F-42AC-9C3C-BAA92F1A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A4C796C-7134-4446-98EB-2BED44EB2D06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179D369-E81A-4C20-A714-42EEDECC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5765E3E-65E9-4AB3-9609-C7525510C964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490DD7-77DC-4C43-8099-876C5C3C8F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ABA613-501D-40C7-8F0A-9E3D1F34F7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FAED17A-E653-4F09-826C-7B17814578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C8215A5-EA24-4617-ACF7-99D105B3B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A3A008D-E298-4904-8B5B-4AC2FC030A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326E8F4-DEC9-4D93-B44C-4D7A1D43A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51E7D03-1761-4430-9293-2C00C4F4FE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6FECB2F-60D9-4356-A8AD-74416E6B5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C68446E0-1466-40EB-834E-F095A2A253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527ED75-7F39-448E-8599-743A90062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2AAA2-96D2-4354-B6BB-C02ABCA552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2664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F3ECD-90BC-426C-91AA-6A6A1E122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012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388C8-D3E7-4AC5-A368-FED92F90ED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72649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2908C-50EC-4FCB-8155-3C72762DE4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</a:t>
            </a:r>
            <a:r>
              <a:rPr lang="fr-FR" altLang="ar-SA" err="1"/>
              <a:t>Fluids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59581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17A97-092C-4209-82D4-74BE94B55C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463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77B7-1BD6-45C3-B808-96578413F5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743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DA3A15-639F-4852-8795-6C39C6AF20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70946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560E6-D8FC-46C3-96F5-FBEBCC14D7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0059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174B777-0880-4359-B230-21E90B042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5175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7871-F6F8-4E6A-AB41-AFFAF0D260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3591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10F67-86F1-4A22-98D6-D3BE39A85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206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D9CC60-E1B0-484E-BFB5-23FE86E0A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37DED3-6193-4F54-ADB0-3BC1F17E7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025DC5E-F560-4337-B750-DD0C84455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15100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400" b="0" i="0" dirty="0">
                <a:solidFill>
                  <a:schemeClr val="tx1"/>
                </a:solidFill>
                <a:latin typeface="Times New Roman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EEB155AF-26AF-485A-99E9-50535746E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fld id="{0FD59246-A34B-4F97-AC49-BF15AD42DC0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lnSpc>
                  <a:spcPct val="100000"/>
                </a:lnSpc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FA54AB7-018C-4AF9-B8B1-02FCB6BB38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70100" y="838200"/>
            <a:ext cx="5549900" cy="838200"/>
          </a:xfrm>
        </p:spPr>
        <p:txBody>
          <a:bodyPr/>
          <a:lstStyle/>
          <a:p>
            <a:r>
              <a:rPr lang="fr-FR" altLang="en-US" sz="5400" i="1" dirty="0"/>
              <a:t> </a:t>
            </a:r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E8192-79BB-492F-8AF7-04808AFAF61F}"/>
              </a:ext>
            </a:extLst>
          </p:cNvPr>
          <p:cNvSpPr txBox="1"/>
          <p:nvPr/>
        </p:nvSpPr>
        <p:spPr>
          <a:xfrm>
            <a:off x="35141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5F363DD0-8093-4217-A3F9-7820A86D5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237" y="1828800"/>
            <a:ext cx="8287526" cy="1253164"/>
          </a:xfrm>
        </p:spPr>
        <p:txBody>
          <a:bodyPr/>
          <a:lstStyle/>
          <a:p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Ch4 : Pure Substance &amp; </a:t>
            </a:r>
            <a:r>
              <a:rPr lang="en-US" altLang="en-US" sz="3600" i="0" kern="0" dirty="0" err="1">
                <a:latin typeface="Arial" panose="020B0604020202020204" pitchFamily="34" charset="0"/>
                <a:cs typeface="Arial" panose="020B0604020202020204" pitchFamily="34" charset="0"/>
              </a:rPr>
              <a:t>Eqs</a:t>
            </a: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. of state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. Observed Property Relations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47D5640-EE08-46D7-99EB-A36D93873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39975" y="228600"/>
            <a:ext cx="5222875" cy="582613"/>
          </a:xfrm>
          <a:noFill/>
        </p:spPr>
        <p:txBody>
          <a:bodyPr/>
          <a:lstStyle/>
          <a:p>
            <a:r>
              <a:rPr lang="en-US" altLang="en-US"/>
              <a:t>Thermodynamic Surfaces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E979FE6A-E027-4DF1-8AB2-96FE9A95189B}"/>
              </a:ext>
            </a:extLst>
          </p:cNvPr>
          <p:cNvGrpSpPr>
            <a:grpSpLocks/>
          </p:cNvGrpSpPr>
          <p:nvPr/>
        </p:nvGrpSpPr>
        <p:grpSpPr bwMode="auto">
          <a:xfrm>
            <a:off x="4991100" y="3771900"/>
            <a:ext cx="4427538" cy="2686050"/>
            <a:chOff x="3480" y="2376"/>
            <a:chExt cx="2789" cy="1692"/>
          </a:xfrm>
        </p:grpSpPr>
        <p:sp>
          <p:nvSpPr>
            <p:cNvPr id="18529" name="Line 4">
              <a:extLst>
                <a:ext uri="{FF2B5EF4-FFF2-40B4-BE49-F238E27FC236}">
                  <a16:creationId xmlns:a16="http://schemas.microsoft.com/office/drawing/2014/main" id="{F3B05080-56C1-4C79-B751-9412D73905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5" y="3895"/>
              <a:ext cx="177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0" name="Line 5">
              <a:extLst>
                <a:ext uri="{FF2B5EF4-FFF2-40B4-BE49-F238E27FC236}">
                  <a16:creationId xmlns:a16="http://schemas.microsoft.com/office/drawing/2014/main" id="{18AFFC61-E0DE-416A-8352-D7604C9B3D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9" y="2478"/>
              <a:ext cx="0" cy="15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1" name="Line 6">
              <a:extLst>
                <a:ext uri="{FF2B5EF4-FFF2-40B4-BE49-F238E27FC236}">
                  <a16:creationId xmlns:a16="http://schemas.microsoft.com/office/drawing/2014/main" id="{8E12A55B-2763-424E-8633-8298882CDA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1" y="2656"/>
              <a:ext cx="88" cy="797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2" name="Line 7">
              <a:extLst>
                <a:ext uri="{FF2B5EF4-FFF2-40B4-BE49-F238E27FC236}">
                  <a16:creationId xmlns:a16="http://schemas.microsoft.com/office/drawing/2014/main" id="{AD989352-8F68-4F28-8500-EAFE851EBF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1" y="3083"/>
              <a:ext cx="461" cy="37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3" name="Arc 8">
              <a:extLst>
                <a:ext uri="{FF2B5EF4-FFF2-40B4-BE49-F238E27FC236}">
                  <a16:creationId xmlns:a16="http://schemas.microsoft.com/office/drawing/2014/main" id="{43D82167-82FB-4367-80AE-B08E4C09DE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9" y="3453"/>
              <a:ext cx="177" cy="233"/>
            </a:xfrm>
            <a:custGeom>
              <a:avLst/>
              <a:gdLst>
                <a:gd name="T0" fmla="*/ 0 w 21600"/>
                <a:gd name="T1" fmla="*/ 0 h 18945"/>
                <a:gd name="T2" fmla="*/ 0 w 21600"/>
                <a:gd name="T3" fmla="*/ 0 h 18945"/>
                <a:gd name="T4" fmla="*/ 0 w 21600"/>
                <a:gd name="T5" fmla="*/ 0 h 18945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945"/>
                <a:gd name="T11" fmla="*/ 21600 w 21600"/>
                <a:gd name="T12" fmla="*/ 18945 h 189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945" fill="none" extrusionOk="0">
                  <a:moveTo>
                    <a:pt x="21600" y="0"/>
                  </a:moveTo>
                  <a:cubicBezTo>
                    <a:pt x="21600" y="7891"/>
                    <a:pt x="17296" y="15154"/>
                    <a:pt x="10375" y="18945"/>
                  </a:cubicBezTo>
                </a:path>
                <a:path w="21600" h="18945" stroke="0" extrusionOk="0">
                  <a:moveTo>
                    <a:pt x="21600" y="0"/>
                  </a:moveTo>
                  <a:cubicBezTo>
                    <a:pt x="21600" y="7891"/>
                    <a:pt x="17296" y="15154"/>
                    <a:pt x="10375" y="18945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4" name="Line 9">
              <a:extLst>
                <a:ext uri="{FF2B5EF4-FFF2-40B4-BE49-F238E27FC236}">
                  <a16:creationId xmlns:a16="http://schemas.microsoft.com/office/drawing/2014/main" id="{7E012A00-1E77-4B28-B00C-DD7D3C334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00" y="2770"/>
              <a:ext cx="683" cy="3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" name="Rectangle 12">
              <a:extLst>
                <a:ext uri="{FF2B5EF4-FFF2-40B4-BE49-F238E27FC236}">
                  <a16:creationId xmlns:a16="http://schemas.microsoft.com/office/drawing/2014/main" id="{7A471177-814C-41F6-83E8-FD53AB106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4" y="2465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8538" name="Rectangle 13">
              <a:extLst>
                <a:ext uri="{FF2B5EF4-FFF2-40B4-BE49-F238E27FC236}">
                  <a16:creationId xmlns:a16="http://schemas.microsoft.com/office/drawing/2014/main" id="{AF7ECA5F-3FED-40A3-88D2-9103E5290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2" y="3838"/>
              <a:ext cx="20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8539" name="Rectangle 14">
              <a:extLst>
                <a:ext uri="{FF2B5EF4-FFF2-40B4-BE49-F238E27FC236}">
                  <a16:creationId xmlns:a16="http://schemas.microsoft.com/office/drawing/2014/main" id="{672369A8-9435-4B7D-AC19-CDDE00018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7" y="2551"/>
              <a:ext cx="592" cy="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Critical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Point</a:t>
              </a:r>
              <a:endPara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817169" name="Rectangle 17">
              <a:extLst>
                <a:ext uri="{FF2B5EF4-FFF2-40B4-BE49-F238E27FC236}">
                  <a16:creationId xmlns:a16="http://schemas.microsoft.com/office/drawing/2014/main" id="{EC17275A-AB38-490F-97D5-52C4CB58D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" y="2905"/>
              <a:ext cx="201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817170" name="Rectangle 18">
              <a:extLst>
                <a:ext uri="{FF2B5EF4-FFF2-40B4-BE49-F238E27FC236}">
                  <a16:creationId xmlns:a16="http://schemas.microsoft.com/office/drawing/2014/main" id="{3AE79939-7B49-489D-B547-9BFC76C34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1" y="2816"/>
              <a:ext cx="21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817171" name="Rectangle 19">
              <a:extLst>
                <a:ext uri="{FF2B5EF4-FFF2-40B4-BE49-F238E27FC236}">
                  <a16:creationId xmlns:a16="http://schemas.microsoft.com/office/drawing/2014/main" id="{0D22DC6D-9A2D-4CEA-AE24-F94DC91C7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1" y="3614"/>
              <a:ext cx="234" cy="2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18545" name="Line 20">
              <a:extLst>
                <a:ext uri="{FF2B5EF4-FFF2-40B4-BE49-F238E27FC236}">
                  <a16:creationId xmlns:a16="http://schemas.microsoft.com/office/drawing/2014/main" id="{8EE91E3B-3FC1-4FA9-B676-62892DCB44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78" y="3453"/>
              <a:ext cx="898" cy="1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46" name="Rectangle 21">
              <a:extLst>
                <a:ext uri="{FF2B5EF4-FFF2-40B4-BE49-F238E27FC236}">
                  <a16:creationId xmlns:a16="http://schemas.microsoft.com/office/drawing/2014/main" id="{C07C4962-44AA-4043-B4E5-94045BE20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2376"/>
              <a:ext cx="594" cy="23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Fusion</a:t>
              </a:r>
            </a:p>
          </p:txBody>
        </p:sp>
        <p:sp>
          <p:nvSpPr>
            <p:cNvPr id="18547" name="Rectangle 22">
              <a:extLst>
                <a:ext uri="{FF2B5EF4-FFF2-40B4-BE49-F238E27FC236}">
                  <a16:creationId xmlns:a16="http://schemas.microsoft.com/office/drawing/2014/main" id="{40341AF2-FAF7-477A-9EF7-3B2B59AAC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3" y="2985"/>
              <a:ext cx="954" cy="23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Evaporation</a:t>
              </a:r>
            </a:p>
          </p:txBody>
        </p:sp>
        <p:sp>
          <p:nvSpPr>
            <p:cNvPr id="18548" name="Rectangle 23">
              <a:extLst>
                <a:ext uri="{FF2B5EF4-FFF2-40B4-BE49-F238E27FC236}">
                  <a16:creationId xmlns:a16="http://schemas.microsoft.com/office/drawing/2014/main" id="{A6F9ECF2-C8DB-4EDC-AB23-3EEADD645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0" y="3702"/>
              <a:ext cx="946" cy="23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Sublimation</a:t>
              </a:r>
            </a:p>
          </p:txBody>
        </p:sp>
        <p:sp>
          <p:nvSpPr>
            <p:cNvPr id="18549" name="Line 24">
              <a:extLst>
                <a:ext uri="{FF2B5EF4-FFF2-40B4-BE49-F238E27FC236}">
                  <a16:creationId xmlns:a16="http://schemas.microsoft.com/office/drawing/2014/main" id="{5C695677-DE5C-4DF3-9D8B-DB2B29E4C3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5" y="2550"/>
              <a:ext cx="337" cy="3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50" name="Line 25">
              <a:extLst>
                <a:ext uri="{FF2B5EF4-FFF2-40B4-BE49-F238E27FC236}">
                  <a16:creationId xmlns:a16="http://schemas.microsoft.com/office/drawing/2014/main" id="{E5F51487-3F14-446A-B8AB-0869141E8D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87" y="3142"/>
              <a:ext cx="405" cy="1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51" name="Line 26">
              <a:extLst>
                <a:ext uri="{FF2B5EF4-FFF2-40B4-BE49-F238E27FC236}">
                  <a16:creationId xmlns:a16="http://schemas.microsoft.com/office/drawing/2014/main" id="{884EDAF1-B678-4CE4-9E71-379162D245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7" y="3585"/>
              <a:ext cx="222" cy="1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7179" name="Rectangle 27">
              <a:extLst>
                <a:ext uri="{FF2B5EF4-FFF2-40B4-BE49-F238E27FC236}">
                  <a16:creationId xmlns:a16="http://schemas.microsoft.com/office/drawing/2014/main" id="{96059165-F384-490A-BC66-BEC7DC39E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9" y="3379"/>
              <a:ext cx="514" cy="41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Triple</a:t>
              </a:r>
            </a:p>
            <a:p>
              <a:pPr algn="ctr"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Point</a:t>
              </a:r>
            </a:p>
          </p:txBody>
        </p:sp>
      </p:grpSp>
      <p:grpSp>
        <p:nvGrpSpPr>
          <p:cNvPr id="3" name="Group 28">
            <a:extLst>
              <a:ext uri="{FF2B5EF4-FFF2-40B4-BE49-F238E27FC236}">
                <a16:creationId xmlns:a16="http://schemas.microsoft.com/office/drawing/2014/main" id="{9E63F144-37D5-42BE-96A2-C981A9520CC6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1139825"/>
            <a:ext cx="3663950" cy="2670175"/>
            <a:chOff x="3613" y="569"/>
            <a:chExt cx="2308" cy="1682"/>
          </a:xfrm>
        </p:grpSpPr>
        <p:sp>
          <p:nvSpPr>
            <p:cNvPr id="817181" name="Rectangle 29">
              <a:extLst>
                <a:ext uri="{FF2B5EF4-FFF2-40B4-BE49-F238E27FC236}">
                  <a16:creationId xmlns:a16="http://schemas.microsoft.com/office/drawing/2014/main" id="{A9043794-0033-44C6-B0D3-3F7F4DEA7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3" y="963"/>
              <a:ext cx="21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18500" name="Line 30">
              <a:extLst>
                <a:ext uri="{FF2B5EF4-FFF2-40B4-BE49-F238E27FC236}">
                  <a16:creationId xmlns:a16="http://schemas.microsoft.com/office/drawing/2014/main" id="{800F16CF-A152-44C1-840E-06D5E1D834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4" y="755"/>
              <a:ext cx="0" cy="14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1" name="Line 31">
              <a:extLst>
                <a:ext uri="{FF2B5EF4-FFF2-40B4-BE49-F238E27FC236}">
                  <a16:creationId xmlns:a16="http://schemas.microsoft.com/office/drawing/2014/main" id="{127CD489-2B5C-49D5-A69F-90AD5F700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7" y="2114"/>
              <a:ext cx="1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502" name="Group 32">
              <a:extLst>
                <a:ext uri="{FF2B5EF4-FFF2-40B4-BE49-F238E27FC236}">
                  <a16:creationId xmlns:a16="http://schemas.microsoft.com/office/drawing/2014/main" id="{D5885230-14D3-4DE0-AB4B-9B9094007D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8" y="883"/>
              <a:ext cx="1187" cy="1066"/>
              <a:chOff x="3984" y="1248"/>
              <a:chExt cx="1338" cy="1200"/>
            </a:xfrm>
          </p:grpSpPr>
          <p:sp>
            <p:nvSpPr>
              <p:cNvPr id="18523" name="Arc 33">
                <a:extLst>
                  <a:ext uri="{FF2B5EF4-FFF2-40B4-BE49-F238E27FC236}">
                    <a16:creationId xmlns:a16="http://schemas.microsoft.com/office/drawing/2014/main" id="{C72D4232-1B1C-428A-B9AC-E51818031F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5" y="1504"/>
                <a:ext cx="848" cy="864"/>
              </a:xfrm>
              <a:custGeom>
                <a:avLst/>
                <a:gdLst>
                  <a:gd name="T0" fmla="*/ 0 w 41704"/>
                  <a:gd name="T1" fmla="*/ 0 h 21600"/>
                  <a:gd name="T2" fmla="*/ 0 w 41704"/>
                  <a:gd name="T3" fmla="*/ 0 h 21600"/>
                  <a:gd name="T4" fmla="*/ 0 w 4170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1704"/>
                  <a:gd name="T10" fmla="*/ 0 h 21600"/>
                  <a:gd name="T11" fmla="*/ 41704 w 4170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1704" h="21600" fill="none" extrusionOk="0">
                    <a:moveTo>
                      <a:pt x="0" y="16106"/>
                    </a:moveTo>
                    <a:cubicBezTo>
                      <a:pt x="2496" y="6615"/>
                      <a:pt x="11076" y="-1"/>
                      <a:pt x="20890" y="0"/>
                    </a:cubicBezTo>
                    <a:cubicBezTo>
                      <a:pt x="30595" y="0"/>
                      <a:pt x="39108" y="6473"/>
                      <a:pt x="41703" y="15825"/>
                    </a:cubicBezTo>
                  </a:path>
                  <a:path w="41704" h="21600" stroke="0" extrusionOk="0">
                    <a:moveTo>
                      <a:pt x="0" y="16106"/>
                    </a:moveTo>
                    <a:cubicBezTo>
                      <a:pt x="2496" y="6615"/>
                      <a:pt x="11076" y="-1"/>
                      <a:pt x="20890" y="0"/>
                    </a:cubicBezTo>
                    <a:cubicBezTo>
                      <a:pt x="30595" y="0"/>
                      <a:pt x="39108" y="6473"/>
                      <a:pt x="41703" y="15825"/>
                    </a:cubicBezTo>
                    <a:lnTo>
                      <a:pt x="20890" y="21600"/>
                    </a:lnTo>
                    <a:close/>
                  </a:path>
                </a:pathLst>
              </a:custGeom>
              <a:noFill/>
              <a:ln w="50800" cap="rnd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4" name="Line 34">
                <a:extLst>
                  <a:ext uri="{FF2B5EF4-FFF2-40B4-BE49-F238E27FC236}">
                    <a16:creationId xmlns:a16="http://schemas.microsoft.com/office/drawing/2014/main" id="{278DABF8-B7A0-4CCA-9015-D06B213952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8" y="1296"/>
                <a:ext cx="96" cy="864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5" name="Line 35">
                <a:extLst>
                  <a:ext uri="{FF2B5EF4-FFF2-40B4-BE49-F238E27FC236}">
                    <a16:creationId xmlns:a16="http://schemas.microsoft.com/office/drawing/2014/main" id="{15BA54CC-89E4-404D-9F81-111CAE644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13" y="2160"/>
                <a:ext cx="1107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6" name="Line 36">
                <a:extLst>
                  <a:ext uri="{FF2B5EF4-FFF2-40B4-BE49-F238E27FC236}">
                    <a16:creationId xmlns:a16="http://schemas.microsoft.com/office/drawing/2014/main" id="{C0AA516F-075E-4F6A-B3CD-8FFC8863C0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28" y="1248"/>
                <a:ext cx="96" cy="912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7" name="Line 37">
                <a:extLst>
                  <a:ext uri="{FF2B5EF4-FFF2-40B4-BE49-F238E27FC236}">
                    <a16:creationId xmlns:a16="http://schemas.microsoft.com/office/drawing/2014/main" id="{6CCFA1E3-E9A3-4A64-B153-66949B4649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84" y="2160"/>
                <a:ext cx="144" cy="288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28" name="Line 38">
                <a:extLst>
                  <a:ext uri="{FF2B5EF4-FFF2-40B4-BE49-F238E27FC236}">
                    <a16:creationId xmlns:a16="http://schemas.microsoft.com/office/drawing/2014/main" id="{150FA563-4438-4928-A6F5-D28A692B89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14" y="2166"/>
                <a:ext cx="108" cy="282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17191" name="Rectangle 39">
              <a:extLst>
                <a:ext uri="{FF2B5EF4-FFF2-40B4-BE49-F238E27FC236}">
                  <a16:creationId xmlns:a16="http://schemas.microsoft.com/office/drawing/2014/main" id="{BC5307A9-3074-42D0-A47C-568CD07D5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4" y="1182"/>
              <a:ext cx="218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817192" name="Rectangle 40">
              <a:extLst>
                <a:ext uri="{FF2B5EF4-FFF2-40B4-BE49-F238E27FC236}">
                  <a16:creationId xmlns:a16="http://schemas.microsoft.com/office/drawing/2014/main" id="{F1F7112A-1722-41D8-B37D-F6B68B3D2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" y="1336"/>
              <a:ext cx="23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817193" name="Rectangle 41">
              <a:extLst>
                <a:ext uri="{FF2B5EF4-FFF2-40B4-BE49-F238E27FC236}">
                  <a16:creationId xmlns:a16="http://schemas.microsoft.com/office/drawing/2014/main" id="{77AD75E5-887D-4AEC-A460-273CA9AA9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2" y="1845"/>
              <a:ext cx="41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S+G</a:t>
              </a:r>
            </a:p>
          </p:txBody>
        </p:sp>
        <p:sp>
          <p:nvSpPr>
            <p:cNvPr id="817194" name="Rectangle 42">
              <a:extLst>
                <a:ext uri="{FF2B5EF4-FFF2-40B4-BE49-F238E27FC236}">
                  <a16:creationId xmlns:a16="http://schemas.microsoft.com/office/drawing/2014/main" id="{88E852A9-D8CC-4C05-9B0B-BD7F87AE6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0" y="1414"/>
              <a:ext cx="406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L+G</a:t>
              </a:r>
            </a:p>
          </p:txBody>
        </p:sp>
        <p:sp>
          <p:nvSpPr>
            <p:cNvPr id="817195" name="Rectangle 43">
              <a:extLst>
                <a:ext uri="{FF2B5EF4-FFF2-40B4-BE49-F238E27FC236}">
                  <a16:creationId xmlns:a16="http://schemas.microsoft.com/office/drawing/2014/main" id="{DC5F5628-352C-444F-9DA7-51B332D62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7" y="614"/>
              <a:ext cx="39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S+L</a:t>
              </a:r>
            </a:p>
          </p:txBody>
        </p:sp>
        <p:sp>
          <p:nvSpPr>
            <p:cNvPr id="18508" name="Line 44">
              <a:extLst>
                <a:ext uri="{FF2B5EF4-FFF2-40B4-BE49-F238E27FC236}">
                  <a16:creationId xmlns:a16="http://schemas.microsoft.com/office/drawing/2014/main" id="{CF8EAA6E-5621-491F-A0E0-41B1E88450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08" y="825"/>
              <a:ext cx="128" cy="1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9" name="Rectangle 45">
              <a:extLst>
                <a:ext uri="{FF2B5EF4-FFF2-40B4-BE49-F238E27FC236}">
                  <a16:creationId xmlns:a16="http://schemas.microsoft.com/office/drawing/2014/main" id="{12C8950C-DB02-4AEB-974A-2102304F9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3" y="743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8510" name="Rectangle 46">
              <a:extLst>
                <a:ext uri="{FF2B5EF4-FFF2-40B4-BE49-F238E27FC236}">
                  <a16:creationId xmlns:a16="http://schemas.microsoft.com/office/drawing/2014/main" id="{A4E0AB0E-E717-4A86-9086-309E6E1E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4" y="2022"/>
              <a:ext cx="17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</a:p>
          </p:txBody>
        </p:sp>
        <p:sp>
          <p:nvSpPr>
            <p:cNvPr id="18511" name="Rectangle 47">
              <a:extLst>
                <a:ext uri="{FF2B5EF4-FFF2-40B4-BE49-F238E27FC236}">
                  <a16:creationId xmlns:a16="http://schemas.microsoft.com/office/drawing/2014/main" id="{19C0384E-CA1D-4E31-A626-1B92AA39A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1" y="1464"/>
              <a:ext cx="2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i="0" baseline="-25000">
                  <a:solidFill>
                    <a:schemeClr val="tx1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512" name="Rectangle 48">
              <a:extLst>
                <a:ext uri="{FF2B5EF4-FFF2-40B4-BE49-F238E27FC236}">
                  <a16:creationId xmlns:a16="http://schemas.microsoft.com/office/drawing/2014/main" id="{CE9E85EA-341A-425F-81EA-FB2E9A7E7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739"/>
              <a:ext cx="2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i="0" baseline="-25000">
                  <a:solidFill>
                    <a:schemeClr val="tx1"/>
                  </a:solidFill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8513" name="Rectangle 49">
              <a:extLst>
                <a:ext uri="{FF2B5EF4-FFF2-40B4-BE49-F238E27FC236}">
                  <a16:creationId xmlns:a16="http://schemas.microsoft.com/office/drawing/2014/main" id="{C4BB632C-E098-4040-8A74-250AA8471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953"/>
              <a:ext cx="2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i="0" baseline="-25000">
                  <a:solidFill>
                    <a:schemeClr val="tx1"/>
                  </a:solidFill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8514" name="Freeform 50">
              <a:extLst>
                <a:ext uri="{FF2B5EF4-FFF2-40B4-BE49-F238E27FC236}">
                  <a16:creationId xmlns:a16="http://schemas.microsoft.com/office/drawing/2014/main" id="{102E13F7-F7D2-426D-B000-D9273C033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9" y="569"/>
              <a:ext cx="1022" cy="767"/>
            </a:xfrm>
            <a:custGeom>
              <a:avLst/>
              <a:gdLst>
                <a:gd name="T0" fmla="*/ 0 w 1152"/>
                <a:gd name="T1" fmla="*/ 0 h 864"/>
                <a:gd name="T2" fmla="*/ 24 w 1152"/>
                <a:gd name="T3" fmla="*/ 71 h 864"/>
                <a:gd name="T4" fmla="*/ 94 w 1152"/>
                <a:gd name="T5" fmla="*/ 165 h 864"/>
                <a:gd name="T6" fmla="*/ 281 w 1152"/>
                <a:gd name="T7" fmla="*/ 305 h 864"/>
                <a:gd name="T8" fmla="*/ 562 w 1152"/>
                <a:gd name="T9" fmla="*/ 423 h 8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864"/>
                <a:gd name="T17" fmla="*/ 1152 w 1152"/>
                <a:gd name="T18" fmla="*/ 864 h 8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864">
                  <a:moveTo>
                    <a:pt x="0" y="0"/>
                  </a:moveTo>
                  <a:cubicBezTo>
                    <a:pt x="8" y="44"/>
                    <a:pt x="16" y="88"/>
                    <a:pt x="48" y="144"/>
                  </a:cubicBezTo>
                  <a:cubicBezTo>
                    <a:pt x="80" y="200"/>
                    <a:pt x="104" y="256"/>
                    <a:pt x="192" y="336"/>
                  </a:cubicBezTo>
                  <a:cubicBezTo>
                    <a:pt x="280" y="416"/>
                    <a:pt x="416" y="536"/>
                    <a:pt x="576" y="624"/>
                  </a:cubicBezTo>
                  <a:cubicBezTo>
                    <a:pt x="736" y="712"/>
                    <a:pt x="944" y="788"/>
                    <a:pt x="1152" y="86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5" name="Line 51">
              <a:extLst>
                <a:ext uri="{FF2B5EF4-FFF2-40B4-BE49-F238E27FC236}">
                  <a16:creationId xmlns:a16="http://schemas.microsoft.com/office/drawing/2014/main" id="{954C9FA8-9D8D-4DF9-8419-1D12E2DFD6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3" y="740"/>
              <a:ext cx="43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6" name="Line 52">
              <a:extLst>
                <a:ext uri="{FF2B5EF4-FFF2-40B4-BE49-F238E27FC236}">
                  <a16:creationId xmlns:a16="http://schemas.microsoft.com/office/drawing/2014/main" id="{FE7D4C0E-759E-40D4-8A41-BE6F599C26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3" y="1123"/>
              <a:ext cx="1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7" name="Line 53">
              <a:extLst>
                <a:ext uri="{FF2B5EF4-FFF2-40B4-BE49-F238E27FC236}">
                  <a16:creationId xmlns:a16="http://schemas.microsoft.com/office/drawing/2014/main" id="{928FE422-FC9F-4EE7-8BFD-9EEDC1111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9" y="1123"/>
              <a:ext cx="69" cy="2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8" name="Line 54">
              <a:extLst>
                <a:ext uri="{FF2B5EF4-FFF2-40B4-BE49-F238E27FC236}">
                  <a16:creationId xmlns:a16="http://schemas.microsoft.com/office/drawing/2014/main" id="{8B42BCC3-6421-4E18-8134-2C795453BD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8" y="1336"/>
              <a:ext cx="5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9" name="Freeform 55">
              <a:extLst>
                <a:ext uri="{FF2B5EF4-FFF2-40B4-BE49-F238E27FC236}">
                  <a16:creationId xmlns:a16="http://schemas.microsoft.com/office/drawing/2014/main" id="{6F423F60-5BF6-4597-842A-7339AB8639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2" y="1336"/>
              <a:ext cx="682" cy="341"/>
            </a:xfrm>
            <a:custGeom>
              <a:avLst/>
              <a:gdLst>
                <a:gd name="T0" fmla="*/ 0 w 768"/>
                <a:gd name="T1" fmla="*/ 0 h 384"/>
                <a:gd name="T2" fmla="*/ 71 w 768"/>
                <a:gd name="T3" fmla="*/ 71 h 384"/>
                <a:gd name="T4" fmla="*/ 141 w 768"/>
                <a:gd name="T5" fmla="*/ 117 h 384"/>
                <a:gd name="T6" fmla="*/ 283 w 768"/>
                <a:gd name="T7" fmla="*/ 165 h 384"/>
                <a:gd name="T8" fmla="*/ 377 w 768"/>
                <a:gd name="T9" fmla="*/ 188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384"/>
                <a:gd name="T17" fmla="*/ 768 w 768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384">
                  <a:moveTo>
                    <a:pt x="0" y="0"/>
                  </a:moveTo>
                  <a:cubicBezTo>
                    <a:pt x="48" y="52"/>
                    <a:pt x="96" y="104"/>
                    <a:pt x="144" y="144"/>
                  </a:cubicBezTo>
                  <a:cubicBezTo>
                    <a:pt x="192" y="184"/>
                    <a:pt x="216" y="208"/>
                    <a:pt x="288" y="240"/>
                  </a:cubicBezTo>
                  <a:cubicBezTo>
                    <a:pt x="360" y="272"/>
                    <a:pt x="496" y="312"/>
                    <a:pt x="576" y="336"/>
                  </a:cubicBezTo>
                  <a:cubicBezTo>
                    <a:pt x="656" y="360"/>
                    <a:pt x="712" y="372"/>
                    <a:pt x="768" y="38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0" name="Line 56">
              <a:extLst>
                <a:ext uri="{FF2B5EF4-FFF2-40B4-BE49-F238E27FC236}">
                  <a16:creationId xmlns:a16="http://schemas.microsoft.com/office/drawing/2014/main" id="{257A538C-B9DC-4D60-9462-64C683F91C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0" y="1294"/>
              <a:ext cx="85" cy="5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1" name="Line 57">
              <a:extLst>
                <a:ext uri="{FF2B5EF4-FFF2-40B4-BE49-F238E27FC236}">
                  <a16:creationId xmlns:a16="http://schemas.microsoft.com/office/drawing/2014/main" id="{B1EB8311-EFC6-4CB1-A9BB-215D99E089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1" y="1805"/>
              <a:ext cx="9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2" name="Freeform 58">
              <a:extLst>
                <a:ext uri="{FF2B5EF4-FFF2-40B4-BE49-F238E27FC236}">
                  <a16:creationId xmlns:a16="http://schemas.microsoft.com/office/drawing/2014/main" id="{1CBB58AF-A3BE-4427-903C-51313E552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0" y="1805"/>
              <a:ext cx="469" cy="213"/>
            </a:xfrm>
            <a:custGeom>
              <a:avLst/>
              <a:gdLst>
                <a:gd name="T0" fmla="*/ 0 w 768"/>
                <a:gd name="T1" fmla="*/ 0 h 384"/>
                <a:gd name="T2" fmla="*/ 7 w 768"/>
                <a:gd name="T3" fmla="*/ 4 h 384"/>
                <a:gd name="T4" fmla="*/ 15 w 768"/>
                <a:gd name="T5" fmla="*/ 7 h 384"/>
                <a:gd name="T6" fmla="*/ 30 w 768"/>
                <a:gd name="T7" fmla="*/ 10 h 384"/>
                <a:gd name="T8" fmla="*/ 40 w 768"/>
                <a:gd name="T9" fmla="*/ 1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384"/>
                <a:gd name="T17" fmla="*/ 768 w 768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384">
                  <a:moveTo>
                    <a:pt x="0" y="0"/>
                  </a:moveTo>
                  <a:cubicBezTo>
                    <a:pt x="48" y="52"/>
                    <a:pt x="96" y="104"/>
                    <a:pt x="144" y="144"/>
                  </a:cubicBezTo>
                  <a:cubicBezTo>
                    <a:pt x="192" y="184"/>
                    <a:pt x="216" y="208"/>
                    <a:pt x="288" y="240"/>
                  </a:cubicBezTo>
                  <a:cubicBezTo>
                    <a:pt x="360" y="272"/>
                    <a:pt x="496" y="312"/>
                    <a:pt x="576" y="336"/>
                  </a:cubicBezTo>
                  <a:cubicBezTo>
                    <a:pt x="656" y="360"/>
                    <a:pt x="712" y="372"/>
                    <a:pt x="768" y="38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38" name="Group 92">
            <a:extLst>
              <a:ext uri="{FF2B5EF4-FFF2-40B4-BE49-F238E27FC236}">
                <a16:creationId xmlns:a16="http://schemas.microsoft.com/office/drawing/2014/main" id="{6504B9A5-2968-4BB8-A922-E15DFFB9A6AE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685800"/>
            <a:ext cx="2924175" cy="2033588"/>
            <a:chOff x="113" y="468"/>
            <a:chExt cx="1842" cy="1281"/>
          </a:xfrm>
        </p:grpSpPr>
        <p:sp>
          <p:nvSpPr>
            <p:cNvPr id="817245" name="Rectangle 93">
              <a:extLst>
                <a:ext uri="{FF2B5EF4-FFF2-40B4-BE49-F238E27FC236}">
                  <a16:creationId xmlns:a16="http://schemas.microsoft.com/office/drawing/2014/main" id="{C67F4244-426B-47DA-858C-3DF95A815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664"/>
              <a:ext cx="21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18443" name="Line 94">
              <a:extLst>
                <a:ext uri="{FF2B5EF4-FFF2-40B4-BE49-F238E27FC236}">
                  <a16:creationId xmlns:a16="http://schemas.microsoft.com/office/drawing/2014/main" id="{A2A84F70-767B-4363-BE94-D0A2FF3E14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0" y="479"/>
              <a:ext cx="0" cy="12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95">
              <a:extLst>
                <a:ext uri="{FF2B5EF4-FFF2-40B4-BE49-F238E27FC236}">
                  <a16:creationId xmlns:a16="http://schemas.microsoft.com/office/drawing/2014/main" id="{3968601A-55E7-4D45-9088-78CFFFC0C8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" y="1683"/>
              <a:ext cx="1681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45" name="Group 96">
              <a:extLst>
                <a:ext uri="{FF2B5EF4-FFF2-40B4-BE49-F238E27FC236}">
                  <a16:creationId xmlns:a16="http://schemas.microsoft.com/office/drawing/2014/main" id="{E4A0AD08-ECCA-4772-919D-E59367A7DE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593"/>
              <a:ext cx="1057" cy="948"/>
              <a:chOff x="651" y="593"/>
              <a:chExt cx="1057" cy="948"/>
            </a:xfrm>
          </p:grpSpPr>
          <p:sp>
            <p:nvSpPr>
              <p:cNvPr id="18461" name="Arc 97">
                <a:extLst>
                  <a:ext uri="{FF2B5EF4-FFF2-40B4-BE49-F238E27FC236}">
                    <a16:creationId xmlns:a16="http://schemas.microsoft.com/office/drawing/2014/main" id="{438C644A-6557-43D1-8346-0D224D6EFF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" y="795"/>
                <a:ext cx="670" cy="683"/>
              </a:xfrm>
              <a:custGeom>
                <a:avLst/>
                <a:gdLst>
                  <a:gd name="T0" fmla="*/ 0 w 41704"/>
                  <a:gd name="T1" fmla="*/ 0 h 21600"/>
                  <a:gd name="T2" fmla="*/ 0 w 41704"/>
                  <a:gd name="T3" fmla="*/ 0 h 21600"/>
                  <a:gd name="T4" fmla="*/ 0 w 4170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1704"/>
                  <a:gd name="T10" fmla="*/ 0 h 21600"/>
                  <a:gd name="T11" fmla="*/ 41704 w 4170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1704" h="21600" fill="none" extrusionOk="0">
                    <a:moveTo>
                      <a:pt x="0" y="16106"/>
                    </a:moveTo>
                    <a:cubicBezTo>
                      <a:pt x="2496" y="6615"/>
                      <a:pt x="11076" y="-1"/>
                      <a:pt x="20890" y="0"/>
                    </a:cubicBezTo>
                    <a:cubicBezTo>
                      <a:pt x="30595" y="0"/>
                      <a:pt x="39108" y="6473"/>
                      <a:pt x="41703" y="15825"/>
                    </a:cubicBezTo>
                  </a:path>
                  <a:path w="41704" h="21600" stroke="0" extrusionOk="0">
                    <a:moveTo>
                      <a:pt x="0" y="16106"/>
                    </a:moveTo>
                    <a:cubicBezTo>
                      <a:pt x="2496" y="6615"/>
                      <a:pt x="11076" y="-1"/>
                      <a:pt x="20890" y="0"/>
                    </a:cubicBezTo>
                    <a:cubicBezTo>
                      <a:pt x="30595" y="0"/>
                      <a:pt x="39108" y="6473"/>
                      <a:pt x="41703" y="15825"/>
                    </a:cubicBezTo>
                    <a:lnTo>
                      <a:pt x="20890" y="21600"/>
                    </a:lnTo>
                    <a:close/>
                  </a:path>
                </a:pathLst>
              </a:custGeom>
              <a:noFill/>
              <a:ln w="50800" cap="rnd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2" name="Line 98">
                <a:extLst>
                  <a:ext uri="{FF2B5EF4-FFF2-40B4-BE49-F238E27FC236}">
                    <a16:creationId xmlns:a16="http://schemas.microsoft.com/office/drawing/2014/main" id="{89EE7B1C-9FDF-4327-AEEF-090329A3BB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54" y="631"/>
                <a:ext cx="76" cy="682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3" name="Line 99">
                <a:extLst>
                  <a:ext uri="{FF2B5EF4-FFF2-40B4-BE49-F238E27FC236}">
                    <a16:creationId xmlns:a16="http://schemas.microsoft.com/office/drawing/2014/main" id="{5BEAEE0E-2148-4080-80A1-500E7523A2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53" y="1313"/>
                <a:ext cx="874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4" name="Line 100">
                <a:extLst>
                  <a:ext uri="{FF2B5EF4-FFF2-40B4-BE49-F238E27FC236}">
                    <a16:creationId xmlns:a16="http://schemas.microsoft.com/office/drawing/2014/main" id="{C9A56C35-986D-4BAA-8BBD-FB35A91AB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65" y="593"/>
                <a:ext cx="76" cy="72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5" name="Line 101">
                <a:extLst>
                  <a:ext uri="{FF2B5EF4-FFF2-40B4-BE49-F238E27FC236}">
                    <a16:creationId xmlns:a16="http://schemas.microsoft.com/office/drawing/2014/main" id="{D760167A-90FD-44ED-9ACD-FC0865817B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51" y="1313"/>
                <a:ext cx="114" cy="228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6" name="Line 102">
                <a:extLst>
                  <a:ext uri="{FF2B5EF4-FFF2-40B4-BE49-F238E27FC236}">
                    <a16:creationId xmlns:a16="http://schemas.microsoft.com/office/drawing/2014/main" id="{DC0380AC-D424-428C-ACE2-D221F4B2F9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23" y="1318"/>
                <a:ext cx="85" cy="223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46" name="Freeform 103">
              <a:extLst>
                <a:ext uri="{FF2B5EF4-FFF2-40B4-BE49-F238E27FC236}">
                  <a16:creationId xmlns:a16="http://schemas.microsoft.com/office/drawing/2014/main" id="{3D3EE9E1-A91E-4C08-8BA1-6919B83E6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" y="1242"/>
              <a:ext cx="1389" cy="252"/>
            </a:xfrm>
            <a:custGeom>
              <a:avLst/>
              <a:gdLst>
                <a:gd name="T0" fmla="*/ 0 w 1759"/>
                <a:gd name="T1" fmla="*/ 77 h 319"/>
                <a:gd name="T2" fmla="*/ 43 w 1759"/>
                <a:gd name="T3" fmla="*/ 55 h 319"/>
                <a:gd name="T4" fmla="*/ 337 w 1759"/>
                <a:gd name="T5" fmla="*/ 55 h 319"/>
                <a:gd name="T6" fmla="*/ 426 w 1759"/>
                <a:gd name="T7" fmla="*/ 0 h 3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59"/>
                <a:gd name="T13" fmla="*/ 0 h 319"/>
                <a:gd name="T14" fmla="*/ 1759 w 1759"/>
                <a:gd name="T15" fmla="*/ 319 h 3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59" h="319">
                  <a:moveTo>
                    <a:pt x="0" y="318"/>
                  </a:moveTo>
                  <a:lnTo>
                    <a:pt x="180" y="228"/>
                  </a:lnTo>
                  <a:lnTo>
                    <a:pt x="1392" y="228"/>
                  </a:lnTo>
                  <a:lnTo>
                    <a:pt x="1758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Freeform 104">
              <a:extLst>
                <a:ext uri="{FF2B5EF4-FFF2-40B4-BE49-F238E27FC236}">
                  <a16:creationId xmlns:a16="http://schemas.microsoft.com/office/drawing/2014/main" id="{F8A0729A-F130-4791-B481-34E6509F6B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" y="725"/>
              <a:ext cx="1100" cy="418"/>
            </a:xfrm>
            <a:custGeom>
              <a:avLst/>
              <a:gdLst>
                <a:gd name="T0" fmla="*/ 0 w 1393"/>
                <a:gd name="T1" fmla="*/ 129 h 529"/>
                <a:gd name="T2" fmla="*/ 49 w 1393"/>
                <a:gd name="T3" fmla="*/ 91 h 529"/>
                <a:gd name="T4" fmla="*/ 108 w 1393"/>
                <a:gd name="T5" fmla="*/ 91 h 529"/>
                <a:gd name="T6" fmla="*/ 142 w 1393"/>
                <a:gd name="T7" fmla="*/ 61 h 529"/>
                <a:gd name="T8" fmla="*/ 265 w 1393"/>
                <a:gd name="T9" fmla="*/ 61 h 529"/>
                <a:gd name="T10" fmla="*/ 337 w 1393"/>
                <a:gd name="T11" fmla="*/ 0 h 5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93"/>
                <a:gd name="T19" fmla="*/ 0 h 529"/>
                <a:gd name="T20" fmla="*/ 1393 w 1393"/>
                <a:gd name="T21" fmla="*/ 529 h 52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93" h="529">
                  <a:moveTo>
                    <a:pt x="0" y="528"/>
                  </a:moveTo>
                  <a:lnTo>
                    <a:pt x="204" y="372"/>
                  </a:lnTo>
                  <a:lnTo>
                    <a:pt x="444" y="372"/>
                  </a:lnTo>
                  <a:lnTo>
                    <a:pt x="588" y="252"/>
                  </a:lnTo>
                  <a:lnTo>
                    <a:pt x="1092" y="252"/>
                  </a:lnTo>
                  <a:lnTo>
                    <a:pt x="1392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Line 105">
              <a:extLst>
                <a:ext uri="{FF2B5EF4-FFF2-40B4-BE49-F238E27FC236}">
                  <a16:creationId xmlns:a16="http://schemas.microsoft.com/office/drawing/2014/main" id="{C0201274-AB6E-4DEE-A50E-06395C97F0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4" y="1308"/>
              <a:ext cx="165" cy="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Line 106">
              <a:extLst>
                <a:ext uri="{FF2B5EF4-FFF2-40B4-BE49-F238E27FC236}">
                  <a16:creationId xmlns:a16="http://schemas.microsoft.com/office/drawing/2014/main" id="{E1B7C3AE-8CDB-4B34-8D35-5A392867C2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1195"/>
              <a:ext cx="156" cy="1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7259" name="Rectangle 107">
              <a:extLst>
                <a:ext uri="{FF2B5EF4-FFF2-40B4-BE49-F238E27FC236}">
                  <a16:creationId xmlns:a16="http://schemas.microsoft.com/office/drawing/2014/main" id="{2CB9459D-DFED-4085-B606-900CDDC9D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" y="858"/>
              <a:ext cx="218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817260" name="Rectangle 108">
              <a:extLst>
                <a:ext uri="{FF2B5EF4-FFF2-40B4-BE49-F238E27FC236}">
                  <a16:creationId xmlns:a16="http://schemas.microsoft.com/office/drawing/2014/main" id="{0F69F4FA-824E-46AA-AB11-6DC8BB1B1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863"/>
              <a:ext cx="23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817261" name="Rectangle 109">
              <a:extLst>
                <a:ext uri="{FF2B5EF4-FFF2-40B4-BE49-F238E27FC236}">
                  <a16:creationId xmlns:a16="http://schemas.microsoft.com/office/drawing/2014/main" id="{201CD501-E872-4EE0-9935-9B10B8AF4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" y="1448"/>
              <a:ext cx="41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S+G</a:t>
              </a:r>
            </a:p>
          </p:txBody>
        </p:sp>
        <p:sp>
          <p:nvSpPr>
            <p:cNvPr id="817262" name="Rectangle 110">
              <a:extLst>
                <a:ext uri="{FF2B5EF4-FFF2-40B4-BE49-F238E27FC236}">
                  <a16:creationId xmlns:a16="http://schemas.microsoft.com/office/drawing/2014/main" id="{9FDD4DFC-3DC1-4AE4-9A12-91BCF2765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" y="1064"/>
              <a:ext cx="406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L+G</a:t>
              </a:r>
            </a:p>
          </p:txBody>
        </p:sp>
        <p:sp>
          <p:nvSpPr>
            <p:cNvPr id="18454" name="Rectangle 111">
              <a:extLst>
                <a:ext uri="{FF2B5EF4-FFF2-40B4-BE49-F238E27FC236}">
                  <a16:creationId xmlns:a16="http://schemas.microsoft.com/office/drawing/2014/main" id="{7A31686C-78B4-4B41-A66B-EFFF32502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468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8455" name="Rectangle 112">
              <a:extLst>
                <a:ext uri="{FF2B5EF4-FFF2-40B4-BE49-F238E27FC236}">
                  <a16:creationId xmlns:a16="http://schemas.microsoft.com/office/drawing/2014/main" id="{84AB46C0-7F42-4BB5-A750-C412F754D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9" y="1520"/>
              <a:ext cx="17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</a:p>
          </p:txBody>
        </p:sp>
        <p:sp>
          <p:nvSpPr>
            <p:cNvPr id="18456" name="Rectangle 113">
              <a:extLst>
                <a:ext uri="{FF2B5EF4-FFF2-40B4-BE49-F238E27FC236}">
                  <a16:creationId xmlns:a16="http://schemas.microsoft.com/office/drawing/2014/main" id="{2067C86B-EAB5-471F-A711-72D4185D9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" y="1491"/>
              <a:ext cx="2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i="0" baseline="-25000">
                  <a:solidFill>
                    <a:schemeClr val="tx1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457" name="Rectangle 114">
              <a:extLst>
                <a:ext uri="{FF2B5EF4-FFF2-40B4-BE49-F238E27FC236}">
                  <a16:creationId xmlns:a16="http://schemas.microsoft.com/office/drawing/2014/main" id="{C177E0E1-26B3-4B57-9CD0-986F8EE29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" y="1302"/>
              <a:ext cx="2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i="0" baseline="-2500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8458" name="Rectangle 115">
              <a:extLst>
                <a:ext uri="{FF2B5EF4-FFF2-40B4-BE49-F238E27FC236}">
                  <a16:creationId xmlns:a16="http://schemas.microsoft.com/office/drawing/2014/main" id="{0A22D783-43DF-4647-A157-FE7753975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" y="1112"/>
              <a:ext cx="2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i="0" baseline="-25000">
                  <a:solidFill>
                    <a:schemeClr val="tx1"/>
                  </a:solidFill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17268" name="Rectangle 116">
              <a:extLst>
                <a:ext uri="{FF2B5EF4-FFF2-40B4-BE49-F238E27FC236}">
                  <a16:creationId xmlns:a16="http://schemas.microsoft.com/office/drawing/2014/main" id="{2DBC0A2E-C956-40FF-B246-3A50C2D55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" y="586"/>
              <a:ext cx="39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S+L</a:t>
              </a:r>
            </a:p>
          </p:txBody>
        </p:sp>
        <p:sp>
          <p:nvSpPr>
            <p:cNvPr id="18460" name="Line 117">
              <a:extLst>
                <a:ext uri="{FF2B5EF4-FFF2-40B4-BE49-F238E27FC236}">
                  <a16:creationId xmlns:a16="http://schemas.microsoft.com/office/drawing/2014/main" id="{CC12376A-8C7F-4624-BCFB-3AE97B8E8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4" y="763"/>
              <a:ext cx="131" cy="1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439" name="AutoShape 118">
            <a:extLst>
              <a:ext uri="{FF2B5EF4-FFF2-40B4-BE49-F238E27FC236}">
                <a16:creationId xmlns:a16="http://schemas.microsoft.com/office/drawing/2014/main" id="{CC674A24-764B-4300-B51D-A24AC9CA7E9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278731" y="268366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7271" name="AutoShape 119">
            <a:extLst>
              <a:ext uri="{FF2B5EF4-FFF2-40B4-BE49-F238E27FC236}">
                <a16:creationId xmlns:a16="http://schemas.microsoft.com/office/drawing/2014/main" id="{68D2D810-C27B-49EE-B3DE-AC605473D26C}"/>
              </a:ext>
            </a:extLst>
          </p:cNvPr>
          <p:cNvSpPr>
            <a:spLocks noChangeArrowheads="1"/>
          </p:cNvSpPr>
          <p:nvPr/>
        </p:nvSpPr>
        <p:spPr bwMode="auto">
          <a:xfrm rot="-10129069">
            <a:off x="4448175" y="3925888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7272" name="AutoShape 120">
            <a:extLst>
              <a:ext uri="{FF2B5EF4-FFF2-40B4-BE49-F238E27FC236}">
                <a16:creationId xmlns:a16="http://schemas.microsoft.com/office/drawing/2014/main" id="{90010E01-AB8E-4579-88EB-82DFAF512EA7}"/>
              </a:ext>
            </a:extLst>
          </p:cNvPr>
          <p:cNvSpPr>
            <a:spLocks noChangeArrowheads="1"/>
          </p:cNvSpPr>
          <p:nvPr/>
        </p:nvSpPr>
        <p:spPr bwMode="auto">
          <a:xfrm rot="20023716" flipV="1">
            <a:off x="3733800" y="2895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CAA1154-9253-4C08-8986-4BFFDE0AE42C}"/>
              </a:ext>
            </a:extLst>
          </p:cNvPr>
          <p:cNvGrpSpPr/>
          <p:nvPr/>
        </p:nvGrpSpPr>
        <p:grpSpPr>
          <a:xfrm>
            <a:off x="727075" y="2765425"/>
            <a:ext cx="4435475" cy="3559175"/>
            <a:chOff x="727075" y="2765425"/>
            <a:chExt cx="4435475" cy="3559175"/>
          </a:xfrm>
        </p:grpSpPr>
        <p:grpSp>
          <p:nvGrpSpPr>
            <p:cNvPr id="18437" name="Group 59">
              <a:extLst>
                <a:ext uri="{FF2B5EF4-FFF2-40B4-BE49-F238E27FC236}">
                  <a16:creationId xmlns:a16="http://schemas.microsoft.com/office/drawing/2014/main" id="{7B384F46-9565-4294-BE68-6BF8164BBD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7075" y="2765425"/>
              <a:ext cx="4435475" cy="3559175"/>
              <a:chOff x="3355" y="1812"/>
              <a:chExt cx="2794" cy="2242"/>
            </a:xfrm>
          </p:grpSpPr>
          <p:grpSp>
            <p:nvGrpSpPr>
              <p:cNvPr id="18467" name="Group 60">
                <a:extLst>
                  <a:ext uri="{FF2B5EF4-FFF2-40B4-BE49-F238E27FC236}">
                    <a16:creationId xmlns:a16="http://schemas.microsoft.com/office/drawing/2014/main" id="{0FEF4078-3A90-47D4-8BC3-D1F2BB7D62EA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3638" y="1812"/>
                <a:ext cx="2332" cy="2242"/>
                <a:chOff x="4022" y="2466"/>
                <a:chExt cx="1552" cy="1492"/>
              </a:xfrm>
            </p:grpSpPr>
            <p:sp>
              <p:nvSpPr>
                <p:cNvPr id="18477" name="Freeform 61">
                  <a:extLst>
                    <a:ext uri="{FF2B5EF4-FFF2-40B4-BE49-F238E27FC236}">
                      <a16:creationId xmlns:a16="http://schemas.microsoft.com/office/drawing/2014/main" id="{AC44F82E-40FB-4FAB-B873-2B1DD17DB8C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123" y="3380"/>
                  <a:ext cx="335" cy="248"/>
                </a:xfrm>
                <a:custGeom>
                  <a:avLst/>
                  <a:gdLst>
                    <a:gd name="T0" fmla="*/ 0 w 335"/>
                    <a:gd name="T1" fmla="*/ 248 h 248"/>
                    <a:gd name="T2" fmla="*/ 122 w 335"/>
                    <a:gd name="T3" fmla="*/ 170 h 248"/>
                    <a:gd name="T4" fmla="*/ 213 w 335"/>
                    <a:gd name="T5" fmla="*/ 102 h 248"/>
                    <a:gd name="T6" fmla="*/ 299 w 335"/>
                    <a:gd name="T7" fmla="*/ 37 h 248"/>
                    <a:gd name="T8" fmla="*/ 335 w 335"/>
                    <a:gd name="T9" fmla="*/ 0 h 24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5"/>
                    <a:gd name="T16" fmla="*/ 0 h 248"/>
                    <a:gd name="T17" fmla="*/ 335 w 335"/>
                    <a:gd name="T18" fmla="*/ 248 h 24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5" h="248">
                      <a:moveTo>
                        <a:pt x="0" y="248"/>
                      </a:moveTo>
                      <a:cubicBezTo>
                        <a:pt x="43" y="221"/>
                        <a:pt x="87" y="194"/>
                        <a:pt x="122" y="170"/>
                      </a:cubicBezTo>
                      <a:cubicBezTo>
                        <a:pt x="157" y="146"/>
                        <a:pt x="184" y="124"/>
                        <a:pt x="213" y="102"/>
                      </a:cubicBezTo>
                      <a:cubicBezTo>
                        <a:pt x="242" y="80"/>
                        <a:pt x="279" y="54"/>
                        <a:pt x="299" y="37"/>
                      </a:cubicBezTo>
                      <a:cubicBezTo>
                        <a:pt x="319" y="20"/>
                        <a:pt x="329" y="7"/>
                        <a:pt x="335" y="0"/>
                      </a:cubicBezTo>
                    </a:path>
                  </a:pathLst>
                </a:cu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78" name="Line 62">
                  <a:extLst>
                    <a:ext uri="{FF2B5EF4-FFF2-40B4-BE49-F238E27FC236}">
                      <a16:creationId xmlns:a16="http://schemas.microsoft.com/office/drawing/2014/main" id="{0CD51A8E-AA94-4AF4-B406-C32ED2C0BB68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4461" y="3381"/>
                  <a:ext cx="411" cy="195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79" name="Freeform 63">
                  <a:extLst>
                    <a:ext uri="{FF2B5EF4-FFF2-40B4-BE49-F238E27FC236}">
                      <a16:creationId xmlns:a16="http://schemas.microsoft.com/office/drawing/2014/main" id="{42EC701D-67B9-4ACD-8E0F-425B8D395C0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797" y="3573"/>
                  <a:ext cx="78" cy="379"/>
                </a:xfrm>
                <a:custGeom>
                  <a:avLst/>
                  <a:gdLst>
                    <a:gd name="T0" fmla="*/ 0 w 78"/>
                    <a:gd name="T1" fmla="*/ 379 h 379"/>
                    <a:gd name="T2" fmla="*/ 25 w 78"/>
                    <a:gd name="T3" fmla="*/ 278 h 379"/>
                    <a:gd name="T4" fmla="*/ 53 w 78"/>
                    <a:gd name="T5" fmla="*/ 163 h 379"/>
                    <a:gd name="T6" fmla="*/ 70 w 78"/>
                    <a:gd name="T7" fmla="*/ 64 h 379"/>
                    <a:gd name="T8" fmla="*/ 78 w 78"/>
                    <a:gd name="T9" fmla="*/ 0 h 37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8"/>
                    <a:gd name="T16" fmla="*/ 0 h 379"/>
                    <a:gd name="T17" fmla="*/ 78 w 78"/>
                    <a:gd name="T18" fmla="*/ 379 h 37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8" h="379">
                      <a:moveTo>
                        <a:pt x="0" y="379"/>
                      </a:moveTo>
                      <a:cubicBezTo>
                        <a:pt x="8" y="346"/>
                        <a:pt x="16" y="314"/>
                        <a:pt x="25" y="278"/>
                      </a:cubicBezTo>
                      <a:cubicBezTo>
                        <a:pt x="34" y="242"/>
                        <a:pt x="45" y="199"/>
                        <a:pt x="53" y="163"/>
                      </a:cubicBezTo>
                      <a:cubicBezTo>
                        <a:pt x="61" y="127"/>
                        <a:pt x="66" y="91"/>
                        <a:pt x="70" y="64"/>
                      </a:cubicBezTo>
                      <a:cubicBezTo>
                        <a:pt x="74" y="37"/>
                        <a:pt x="77" y="11"/>
                        <a:pt x="78" y="0"/>
                      </a:cubicBezTo>
                    </a:path>
                  </a:pathLst>
                </a:cu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0" name="Freeform 64">
                  <a:extLst>
                    <a:ext uri="{FF2B5EF4-FFF2-40B4-BE49-F238E27FC236}">
                      <a16:creationId xmlns:a16="http://schemas.microsoft.com/office/drawing/2014/main" id="{1AC212FE-3463-4EA6-91E4-D703D4B3467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522" y="3169"/>
                  <a:ext cx="450" cy="405"/>
                </a:xfrm>
                <a:custGeom>
                  <a:avLst/>
                  <a:gdLst>
                    <a:gd name="T0" fmla="*/ 0 w 450"/>
                    <a:gd name="T1" fmla="*/ 235 h 405"/>
                    <a:gd name="T2" fmla="*/ 46 w 450"/>
                    <a:gd name="T3" fmla="*/ 214 h 405"/>
                    <a:gd name="T4" fmla="*/ 91 w 450"/>
                    <a:gd name="T5" fmla="*/ 189 h 405"/>
                    <a:gd name="T6" fmla="*/ 128 w 450"/>
                    <a:gd name="T7" fmla="*/ 161 h 405"/>
                    <a:gd name="T8" fmla="*/ 177 w 450"/>
                    <a:gd name="T9" fmla="*/ 118 h 405"/>
                    <a:gd name="T10" fmla="*/ 220 w 450"/>
                    <a:gd name="T11" fmla="*/ 81 h 405"/>
                    <a:gd name="T12" fmla="*/ 276 w 450"/>
                    <a:gd name="T13" fmla="*/ 45 h 405"/>
                    <a:gd name="T14" fmla="*/ 337 w 450"/>
                    <a:gd name="T15" fmla="*/ 13 h 405"/>
                    <a:gd name="T16" fmla="*/ 396 w 450"/>
                    <a:gd name="T17" fmla="*/ 0 h 405"/>
                    <a:gd name="T18" fmla="*/ 433 w 450"/>
                    <a:gd name="T19" fmla="*/ 11 h 405"/>
                    <a:gd name="T20" fmla="*/ 448 w 450"/>
                    <a:gd name="T21" fmla="*/ 49 h 405"/>
                    <a:gd name="T22" fmla="*/ 448 w 450"/>
                    <a:gd name="T23" fmla="*/ 89 h 405"/>
                    <a:gd name="T24" fmla="*/ 433 w 450"/>
                    <a:gd name="T25" fmla="*/ 169 h 405"/>
                    <a:gd name="T26" fmla="*/ 416 w 450"/>
                    <a:gd name="T27" fmla="*/ 235 h 405"/>
                    <a:gd name="T28" fmla="*/ 387 w 450"/>
                    <a:gd name="T29" fmla="*/ 326 h 405"/>
                    <a:gd name="T30" fmla="*/ 353 w 450"/>
                    <a:gd name="T31" fmla="*/ 405 h 405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50"/>
                    <a:gd name="T49" fmla="*/ 0 h 405"/>
                    <a:gd name="T50" fmla="*/ 450 w 450"/>
                    <a:gd name="T51" fmla="*/ 405 h 405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50" h="405">
                      <a:moveTo>
                        <a:pt x="0" y="235"/>
                      </a:moveTo>
                      <a:cubicBezTo>
                        <a:pt x="15" y="228"/>
                        <a:pt x="31" y="222"/>
                        <a:pt x="46" y="214"/>
                      </a:cubicBezTo>
                      <a:cubicBezTo>
                        <a:pt x="61" y="206"/>
                        <a:pt x="77" y="198"/>
                        <a:pt x="91" y="189"/>
                      </a:cubicBezTo>
                      <a:cubicBezTo>
                        <a:pt x="105" y="180"/>
                        <a:pt x="114" y="173"/>
                        <a:pt x="128" y="161"/>
                      </a:cubicBezTo>
                      <a:cubicBezTo>
                        <a:pt x="142" y="149"/>
                        <a:pt x="162" y="131"/>
                        <a:pt x="177" y="118"/>
                      </a:cubicBezTo>
                      <a:cubicBezTo>
                        <a:pt x="192" y="105"/>
                        <a:pt x="204" y="93"/>
                        <a:pt x="220" y="81"/>
                      </a:cubicBezTo>
                      <a:cubicBezTo>
                        <a:pt x="236" y="69"/>
                        <a:pt x="256" y="56"/>
                        <a:pt x="276" y="45"/>
                      </a:cubicBezTo>
                      <a:cubicBezTo>
                        <a:pt x="296" y="34"/>
                        <a:pt x="317" y="21"/>
                        <a:pt x="337" y="13"/>
                      </a:cubicBezTo>
                      <a:cubicBezTo>
                        <a:pt x="357" y="5"/>
                        <a:pt x="380" y="0"/>
                        <a:pt x="396" y="0"/>
                      </a:cubicBezTo>
                      <a:cubicBezTo>
                        <a:pt x="412" y="0"/>
                        <a:pt x="424" y="3"/>
                        <a:pt x="433" y="11"/>
                      </a:cubicBezTo>
                      <a:cubicBezTo>
                        <a:pt x="442" y="19"/>
                        <a:pt x="446" y="36"/>
                        <a:pt x="448" y="49"/>
                      </a:cubicBezTo>
                      <a:cubicBezTo>
                        <a:pt x="450" y="62"/>
                        <a:pt x="450" y="69"/>
                        <a:pt x="448" y="89"/>
                      </a:cubicBezTo>
                      <a:cubicBezTo>
                        <a:pt x="446" y="109"/>
                        <a:pt x="438" y="145"/>
                        <a:pt x="433" y="169"/>
                      </a:cubicBezTo>
                      <a:cubicBezTo>
                        <a:pt x="428" y="193"/>
                        <a:pt x="424" y="209"/>
                        <a:pt x="416" y="235"/>
                      </a:cubicBezTo>
                      <a:cubicBezTo>
                        <a:pt x="408" y="261"/>
                        <a:pt x="398" y="298"/>
                        <a:pt x="387" y="326"/>
                      </a:cubicBezTo>
                      <a:cubicBezTo>
                        <a:pt x="376" y="354"/>
                        <a:pt x="364" y="379"/>
                        <a:pt x="353" y="405"/>
                      </a:cubicBezTo>
                    </a:path>
                  </a:pathLst>
                </a:cu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1" name="Freeform 65">
                  <a:extLst>
                    <a:ext uri="{FF2B5EF4-FFF2-40B4-BE49-F238E27FC236}">
                      <a16:creationId xmlns:a16="http://schemas.microsoft.com/office/drawing/2014/main" id="{A5B64135-84A1-4C9C-9CE4-EA553FABBE3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459" y="2704"/>
                  <a:ext cx="134" cy="670"/>
                </a:xfrm>
                <a:custGeom>
                  <a:avLst/>
                  <a:gdLst>
                    <a:gd name="T0" fmla="*/ 0 w 134"/>
                    <a:gd name="T1" fmla="*/ 670 h 670"/>
                    <a:gd name="T2" fmla="*/ 21 w 134"/>
                    <a:gd name="T3" fmla="*/ 590 h 670"/>
                    <a:gd name="T4" fmla="*/ 61 w 134"/>
                    <a:gd name="T5" fmla="*/ 408 h 670"/>
                    <a:gd name="T6" fmla="*/ 96 w 134"/>
                    <a:gd name="T7" fmla="*/ 240 h 670"/>
                    <a:gd name="T8" fmla="*/ 128 w 134"/>
                    <a:gd name="T9" fmla="*/ 54 h 670"/>
                    <a:gd name="T10" fmla="*/ 133 w 134"/>
                    <a:gd name="T11" fmla="*/ 0 h 67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4"/>
                    <a:gd name="T19" fmla="*/ 0 h 670"/>
                    <a:gd name="T20" fmla="*/ 134 w 134"/>
                    <a:gd name="T21" fmla="*/ 670 h 67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4" h="670">
                      <a:moveTo>
                        <a:pt x="0" y="670"/>
                      </a:moveTo>
                      <a:cubicBezTo>
                        <a:pt x="5" y="652"/>
                        <a:pt x="11" y="634"/>
                        <a:pt x="21" y="590"/>
                      </a:cubicBezTo>
                      <a:cubicBezTo>
                        <a:pt x="31" y="546"/>
                        <a:pt x="48" y="466"/>
                        <a:pt x="61" y="408"/>
                      </a:cubicBezTo>
                      <a:cubicBezTo>
                        <a:pt x="74" y="350"/>
                        <a:pt x="85" y="299"/>
                        <a:pt x="96" y="240"/>
                      </a:cubicBezTo>
                      <a:cubicBezTo>
                        <a:pt x="107" y="181"/>
                        <a:pt x="122" y="94"/>
                        <a:pt x="128" y="54"/>
                      </a:cubicBezTo>
                      <a:cubicBezTo>
                        <a:pt x="134" y="14"/>
                        <a:pt x="133" y="7"/>
                        <a:pt x="133" y="0"/>
                      </a:cubicBezTo>
                    </a:path>
                  </a:pathLst>
                </a:cu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2" name="Freeform 66">
                  <a:extLst>
                    <a:ext uri="{FF2B5EF4-FFF2-40B4-BE49-F238E27FC236}">
                      <a16:creationId xmlns:a16="http://schemas.microsoft.com/office/drawing/2014/main" id="{52ADA490-07E9-4618-B3D0-377A004CE49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518" y="2731"/>
                  <a:ext cx="140" cy="664"/>
                </a:xfrm>
                <a:custGeom>
                  <a:avLst/>
                  <a:gdLst>
                    <a:gd name="T0" fmla="*/ 0 w 140"/>
                    <a:gd name="T1" fmla="*/ 664 h 664"/>
                    <a:gd name="T2" fmla="*/ 21 w 140"/>
                    <a:gd name="T3" fmla="*/ 626 h 664"/>
                    <a:gd name="T4" fmla="*/ 60 w 140"/>
                    <a:gd name="T5" fmla="*/ 493 h 664"/>
                    <a:gd name="T6" fmla="*/ 77 w 140"/>
                    <a:gd name="T7" fmla="*/ 394 h 664"/>
                    <a:gd name="T8" fmla="*/ 103 w 140"/>
                    <a:gd name="T9" fmla="*/ 255 h 664"/>
                    <a:gd name="T10" fmla="*/ 119 w 140"/>
                    <a:gd name="T11" fmla="*/ 152 h 664"/>
                    <a:gd name="T12" fmla="*/ 140 w 140"/>
                    <a:gd name="T13" fmla="*/ 0 h 66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40"/>
                    <a:gd name="T22" fmla="*/ 0 h 664"/>
                    <a:gd name="T23" fmla="*/ 140 w 140"/>
                    <a:gd name="T24" fmla="*/ 664 h 66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40" h="664">
                      <a:moveTo>
                        <a:pt x="0" y="664"/>
                      </a:moveTo>
                      <a:cubicBezTo>
                        <a:pt x="7" y="652"/>
                        <a:pt x="11" y="655"/>
                        <a:pt x="21" y="626"/>
                      </a:cubicBezTo>
                      <a:cubicBezTo>
                        <a:pt x="31" y="597"/>
                        <a:pt x="51" y="532"/>
                        <a:pt x="60" y="493"/>
                      </a:cubicBezTo>
                      <a:cubicBezTo>
                        <a:pt x="69" y="454"/>
                        <a:pt x="70" y="434"/>
                        <a:pt x="77" y="394"/>
                      </a:cubicBezTo>
                      <a:cubicBezTo>
                        <a:pt x="84" y="354"/>
                        <a:pt x="96" y="295"/>
                        <a:pt x="103" y="255"/>
                      </a:cubicBezTo>
                      <a:cubicBezTo>
                        <a:pt x="110" y="215"/>
                        <a:pt x="113" y="194"/>
                        <a:pt x="119" y="152"/>
                      </a:cubicBezTo>
                      <a:cubicBezTo>
                        <a:pt x="125" y="110"/>
                        <a:pt x="132" y="55"/>
                        <a:pt x="140" y="0"/>
                      </a:cubicBezTo>
                    </a:path>
                  </a:pathLst>
                </a:cu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3" name="Freeform 67">
                  <a:extLst>
                    <a:ext uri="{FF2B5EF4-FFF2-40B4-BE49-F238E27FC236}">
                      <a16:creationId xmlns:a16="http://schemas.microsoft.com/office/drawing/2014/main" id="{750B3BA7-356E-4163-9CB1-095A1AC038F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026" y="2466"/>
                  <a:ext cx="1116" cy="414"/>
                </a:xfrm>
                <a:custGeom>
                  <a:avLst/>
                  <a:gdLst>
                    <a:gd name="T0" fmla="*/ 56 w 1116"/>
                    <a:gd name="T1" fmla="*/ 414 h 414"/>
                    <a:gd name="T2" fmla="*/ 0 w 1116"/>
                    <a:gd name="T3" fmla="*/ 382 h 414"/>
                    <a:gd name="T4" fmla="*/ 777 w 1116"/>
                    <a:gd name="T5" fmla="*/ 0 h 414"/>
                    <a:gd name="T6" fmla="*/ 1112 w 1116"/>
                    <a:gd name="T7" fmla="*/ 152 h 414"/>
                    <a:gd name="T8" fmla="*/ 1115 w 1116"/>
                    <a:gd name="T9" fmla="*/ 167 h 414"/>
                    <a:gd name="T10" fmla="*/ 1098 w 1116"/>
                    <a:gd name="T11" fmla="*/ 176 h 414"/>
                    <a:gd name="T12" fmla="*/ 1081 w 1116"/>
                    <a:gd name="T13" fmla="*/ 184 h 414"/>
                    <a:gd name="T14" fmla="*/ 997 w 1116"/>
                    <a:gd name="T15" fmla="*/ 210 h 414"/>
                    <a:gd name="T16" fmla="*/ 928 w 1116"/>
                    <a:gd name="T17" fmla="*/ 227 h 414"/>
                    <a:gd name="T18" fmla="*/ 856 w 1116"/>
                    <a:gd name="T19" fmla="*/ 244 h 414"/>
                    <a:gd name="T20" fmla="*/ 762 w 1116"/>
                    <a:gd name="T21" fmla="*/ 260 h 414"/>
                    <a:gd name="T22" fmla="*/ 692 w 1116"/>
                    <a:gd name="T23" fmla="*/ 265 h 414"/>
                    <a:gd name="T24" fmla="*/ 630 w 1116"/>
                    <a:gd name="T25" fmla="*/ 270 h 414"/>
                    <a:gd name="T26" fmla="*/ 563 w 1116"/>
                    <a:gd name="T27" fmla="*/ 233 h 414"/>
                    <a:gd name="T28" fmla="*/ 56 w 1116"/>
                    <a:gd name="T29" fmla="*/ 414 h 41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116"/>
                    <a:gd name="T46" fmla="*/ 0 h 414"/>
                    <a:gd name="T47" fmla="*/ 1116 w 1116"/>
                    <a:gd name="T48" fmla="*/ 414 h 41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116" h="414">
                      <a:moveTo>
                        <a:pt x="56" y="414"/>
                      </a:moveTo>
                      <a:lnTo>
                        <a:pt x="0" y="382"/>
                      </a:lnTo>
                      <a:lnTo>
                        <a:pt x="777" y="0"/>
                      </a:lnTo>
                      <a:cubicBezTo>
                        <a:pt x="895" y="56"/>
                        <a:pt x="995" y="94"/>
                        <a:pt x="1112" y="152"/>
                      </a:cubicBezTo>
                      <a:cubicBezTo>
                        <a:pt x="1116" y="154"/>
                        <a:pt x="1115" y="167"/>
                        <a:pt x="1115" y="167"/>
                      </a:cubicBezTo>
                      <a:cubicBezTo>
                        <a:pt x="1113" y="171"/>
                        <a:pt x="1104" y="173"/>
                        <a:pt x="1098" y="176"/>
                      </a:cubicBezTo>
                      <a:cubicBezTo>
                        <a:pt x="1092" y="179"/>
                        <a:pt x="1098" y="178"/>
                        <a:pt x="1081" y="184"/>
                      </a:cubicBezTo>
                      <a:lnTo>
                        <a:pt x="997" y="210"/>
                      </a:lnTo>
                      <a:lnTo>
                        <a:pt x="928" y="227"/>
                      </a:lnTo>
                      <a:lnTo>
                        <a:pt x="856" y="244"/>
                      </a:lnTo>
                      <a:lnTo>
                        <a:pt x="762" y="260"/>
                      </a:lnTo>
                      <a:lnTo>
                        <a:pt x="692" y="265"/>
                      </a:lnTo>
                      <a:lnTo>
                        <a:pt x="630" y="270"/>
                      </a:lnTo>
                      <a:lnTo>
                        <a:pt x="563" y="233"/>
                      </a:lnTo>
                      <a:lnTo>
                        <a:pt x="56" y="41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4" name="Freeform 68">
                  <a:extLst>
                    <a:ext uri="{FF2B5EF4-FFF2-40B4-BE49-F238E27FC236}">
                      <a16:creationId xmlns:a16="http://schemas.microsoft.com/office/drawing/2014/main" id="{788C75C0-CA1D-4799-925E-F4657FEA87E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795" y="3371"/>
                  <a:ext cx="779" cy="586"/>
                </a:xfrm>
                <a:custGeom>
                  <a:avLst/>
                  <a:gdLst>
                    <a:gd name="T0" fmla="*/ 0 w 779"/>
                    <a:gd name="T1" fmla="*/ 586 h 586"/>
                    <a:gd name="T2" fmla="*/ 773 w 779"/>
                    <a:gd name="T3" fmla="*/ 0 h 586"/>
                    <a:gd name="T4" fmla="*/ 779 w 779"/>
                    <a:gd name="T5" fmla="*/ 219 h 586"/>
                    <a:gd name="T6" fmla="*/ 0 w 779"/>
                    <a:gd name="T7" fmla="*/ 586 h 58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779"/>
                    <a:gd name="T13" fmla="*/ 0 h 586"/>
                    <a:gd name="T14" fmla="*/ 779 w 779"/>
                    <a:gd name="T15" fmla="*/ 586 h 58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779" h="586">
                      <a:moveTo>
                        <a:pt x="0" y="586"/>
                      </a:moveTo>
                      <a:lnTo>
                        <a:pt x="773" y="0"/>
                      </a:lnTo>
                      <a:lnTo>
                        <a:pt x="779" y="219"/>
                      </a:lnTo>
                      <a:lnTo>
                        <a:pt x="0" y="58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5" name="Freeform 69">
                  <a:extLst>
                    <a:ext uri="{FF2B5EF4-FFF2-40B4-BE49-F238E27FC236}">
                      <a16:creationId xmlns:a16="http://schemas.microsoft.com/office/drawing/2014/main" id="{7F67E6D9-874E-4ED3-BBF5-46169FBB9D9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022" y="2848"/>
                  <a:ext cx="105" cy="784"/>
                </a:xfrm>
                <a:custGeom>
                  <a:avLst/>
                  <a:gdLst>
                    <a:gd name="T0" fmla="*/ 0 w 105"/>
                    <a:gd name="T1" fmla="*/ 0 h 784"/>
                    <a:gd name="T2" fmla="*/ 60 w 105"/>
                    <a:gd name="T3" fmla="*/ 30 h 784"/>
                    <a:gd name="T4" fmla="*/ 66 w 105"/>
                    <a:gd name="T5" fmla="*/ 389 h 784"/>
                    <a:gd name="T6" fmla="*/ 72 w 105"/>
                    <a:gd name="T7" fmla="*/ 566 h 784"/>
                    <a:gd name="T8" fmla="*/ 88 w 105"/>
                    <a:gd name="T9" fmla="*/ 718 h 784"/>
                    <a:gd name="T10" fmla="*/ 92 w 105"/>
                    <a:gd name="T11" fmla="*/ 784 h 784"/>
                    <a:gd name="T12" fmla="*/ 7 w 105"/>
                    <a:gd name="T13" fmla="*/ 747 h 784"/>
                    <a:gd name="T14" fmla="*/ 0 w 105"/>
                    <a:gd name="T15" fmla="*/ 0 h 78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05"/>
                    <a:gd name="T25" fmla="*/ 0 h 784"/>
                    <a:gd name="T26" fmla="*/ 105 w 105"/>
                    <a:gd name="T27" fmla="*/ 784 h 78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05" h="784">
                      <a:moveTo>
                        <a:pt x="0" y="0"/>
                      </a:moveTo>
                      <a:lnTo>
                        <a:pt x="60" y="30"/>
                      </a:lnTo>
                      <a:lnTo>
                        <a:pt x="66" y="389"/>
                      </a:lnTo>
                      <a:lnTo>
                        <a:pt x="72" y="566"/>
                      </a:lnTo>
                      <a:cubicBezTo>
                        <a:pt x="77" y="651"/>
                        <a:pt x="76" y="661"/>
                        <a:pt x="88" y="718"/>
                      </a:cubicBezTo>
                      <a:cubicBezTo>
                        <a:pt x="91" y="754"/>
                        <a:pt x="105" y="779"/>
                        <a:pt x="92" y="784"/>
                      </a:cubicBezTo>
                      <a:lnTo>
                        <a:pt x="7" y="7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6" name="Freeform 70">
                  <a:extLst>
                    <a:ext uri="{FF2B5EF4-FFF2-40B4-BE49-F238E27FC236}">
                      <a16:creationId xmlns:a16="http://schemas.microsoft.com/office/drawing/2014/main" id="{ECDFC5D6-7ED3-44F6-B02B-BDEA5EBC6EF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5143" y="2630"/>
                  <a:ext cx="423" cy="738"/>
                </a:xfrm>
                <a:custGeom>
                  <a:avLst/>
                  <a:gdLst>
                    <a:gd name="T0" fmla="*/ 0 w 423"/>
                    <a:gd name="T1" fmla="*/ 0 h 738"/>
                    <a:gd name="T2" fmla="*/ 27 w 423"/>
                    <a:gd name="T3" fmla="*/ 95 h 738"/>
                    <a:gd name="T4" fmla="*/ 55 w 423"/>
                    <a:gd name="T5" fmla="*/ 204 h 738"/>
                    <a:gd name="T6" fmla="*/ 111 w 423"/>
                    <a:gd name="T7" fmla="*/ 335 h 738"/>
                    <a:gd name="T8" fmla="*/ 195 w 423"/>
                    <a:gd name="T9" fmla="*/ 482 h 738"/>
                    <a:gd name="T10" fmla="*/ 308 w 423"/>
                    <a:gd name="T11" fmla="*/ 631 h 738"/>
                    <a:gd name="T12" fmla="*/ 423 w 423"/>
                    <a:gd name="T13" fmla="*/ 738 h 73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23"/>
                    <a:gd name="T22" fmla="*/ 0 h 738"/>
                    <a:gd name="T23" fmla="*/ 423 w 423"/>
                    <a:gd name="T24" fmla="*/ 738 h 73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23" h="738">
                      <a:moveTo>
                        <a:pt x="0" y="0"/>
                      </a:moveTo>
                      <a:cubicBezTo>
                        <a:pt x="4" y="16"/>
                        <a:pt x="18" y="61"/>
                        <a:pt x="27" y="95"/>
                      </a:cubicBezTo>
                      <a:cubicBezTo>
                        <a:pt x="36" y="129"/>
                        <a:pt x="41" y="164"/>
                        <a:pt x="55" y="204"/>
                      </a:cubicBezTo>
                      <a:cubicBezTo>
                        <a:pt x="69" y="244"/>
                        <a:pt x="88" y="289"/>
                        <a:pt x="111" y="335"/>
                      </a:cubicBezTo>
                      <a:cubicBezTo>
                        <a:pt x="134" y="381"/>
                        <a:pt x="162" y="433"/>
                        <a:pt x="195" y="482"/>
                      </a:cubicBezTo>
                      <a:cubicBezTo>
                        <a:pt x="228" y="531"/>
                        <a:pt x="270" y="588"/>
                        <a:pt x="308" y="631"/>
                      </a:cubicBezTo>
                      <a:cubicBezTo>
                        <a:pt x="346" y="674"/>
                        <a:pt x="384" y="706"/>
                        <a:pt x="423" y="738"/>
                      </a:cubicBez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7" name="Line 71">
                  <a:extLst>
                    <a:ext uri="{FF2B5EF4-FFF2-40B4-BE49-F238E27FC236}">
                      <a16:creationId xmlns:a16="http://schemas.microsoft.com/office/drawing/2014/main" id="{A14FE9FD-5B3F-45CC-8A4B-D0852CDB906F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4116" y="3634"/>
                  <a:ext cx="674" cy="3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8" name="Line 72">
                  <a:extLst>
                    <a:ext uri="{FF2B5EF4-FFF2-40B4-BE49-F238E27FC236}">
                      <a16:creationId xmlns:a16="http://schemas.microsoft.com/office/drawing/2014/main" id="{FFDC3AB5-4ADC-4286-B773-3AF472E9A900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113" y="3448"/>
                  <a:ext cx="266" cy="11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89" name="Line 73">
                  <a:extLst>
                    <a:ext uri="{FF2B5EF4-FFF2-40B4-BE49-F238E27FC236}">
                      <a16:creationId xmlns:a16="http://schemas.microsoft.com/office/drawing/2014/main" id="{41312FC4-E5C3-4FAB-8F35-8A7D371978DF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4375" y="3444"/>
                  <a:ext cx="487" cy="23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0" name="Line 74">
                  <a:extLst>
                    <a:ext uri="{FF2B5EF4-FFF2-40B4-BE49-F238E27FC236}">
                      <a16:creationId xmlns:a16="http://schemas.microsoft.com/office/drawing/2014/main" id="{5756CF1D-9E22-49A2-92DD-C7B27E271931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862" y="3352"/>
                  <a:ext cx="679" cy="33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1" name="Line 75">
                  <a:extLst>
                    <a:ext uri="{FF2B5EF4-FFF2-40B4-BE49-F238E27FC236}">
                      <a16:creationId xmlns:a16="http://schemas.microsoft.com/office/drawing/2014/main" id="{F37E38B3-889C-4B39-BE48-52EF666249C7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101" y="3280"/>
                  <a:ext cx="374" cy="16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2" name="Line 76">
                  <a:extLst>
                    <a:ext uri="{FF2B5EF4-FFF2-40B4-BE49-F238E27FC236}">
                      <a16:creationId xmlns:a16="http://schemas.microsoft.com/office/drawing/2014/main" id="{51C6D0DE-14A3-4763-B542-0534C999BF78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549" y="3208"/>
                  <a:ext cx="266" cy="11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3" name="Line 77">
                  <a:extLst>
                    <a:ext uri="{FF2B5EF4-FFF2-40B4-BE49-F238E27FC236}">
                      <a16:creationId xmlns:a16="http://schemas.microsoft.com/office/drawing/2014/main" id="{B836414E-3659-4DB6-8953-23E2A271BE98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4479" y="3277"/>
                  <a:ext cx="72" cy="4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4" name="Line 78">
                  <a:extLst>
                    <a:ext uri="{FF2B5EF4-FFF2-40B4-BE49-F238E27FC236}">
                      <a16:creationId xmlns:a16="http://schemas.microsoft.com/office/drawing/2014/main" id="{02E41492-CC59-4DC7-A2D6-47E25AC99435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4805" y="3209"/>
                  <a:ext cx="165" cy="7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5" name="Freeform 79">
                  <a:extLst>
                    <a:ext uri="{FF2B5EF4-FFF2-40B4-BE49-F238E27FC236}">
                      <a16:creationId xmlns:a16="http://schemas.microsoft.com/office/drawing/2014/main" id="{FF2D8901-3783-4B6B-9181-805179C1267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978" y="3130"/>
                  <a:ext cx="381" cy="162"/>
                </a:xfrm>
                <a:custGeom>
                  <a:avLst/>
                  <a:gdLst>
                    <a:gd name="T0" fmla="*/ 0 w 381"/>
                    <a:gd name="T1" fmla="*/ 158 h 162"/>
                    <a:gd name="T2" fmla="*/ 40 w 381"/>
                    <a:gd name="T3" fmla="*/ 160 h 162"/>
                    <a:gd name="T4" fmla="*/ 110 w 381"/>
                    <a:gd name="T5" fmla="*/ 148 h 162"/>
                    <a:gd name="T6" fmla="*/ 204 w 381"/>
                    <a:gd name="T7" fmla="*/ 115 h 162"/>
                    <a:gd name="T8" fmla="*/ 331 w 381"/>
                    <a:gd name="T9" fmla="*/ 38 h 162"/>
                    <a:gd name="T10" fmla="*/ 381 w 381"/>
                    <a:gd name="T11" fmla="*/ 0 h 1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81"/>
                    <a:gd name="T19" fmla="*/ 0 h 162"/>
                    <a:gd name="T20" fmla="*/ 381 w 381"/>
                    <a:gd name="T21" fmla="*/ 162 h 1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81" h="162">
                      <a:moveTo>
                        <a:pt x="0" y="158"/>
                      </a:moveTo>
                      <a:cubicBezTo>
                        <a:pt x="11" y="160"/>
                        <a:pt x="22" y="162"/>
                        <a:pt x="40" y="160"/>
                      </a:cubicBezTo>
                      <a:cubicBezTo>
                        <a:pt x="58" y="158"/>
                        <a:pt x="83" y="156"/>
                        <a:pt x="110" y="148"/>
                      </a:cubicBezTo>
                      <a:cubicBezTo>
                        <a:pt x="137" y="140"/>
                        <a:pt x="167" y="133"/>
                        <a:pt x="204" y="115"/>
                      </a:cubicBezTo>
                      <a:cubicBezTo>
                        <a:pt x="241" y="97"/>
                        <a:pt x="302" y="57"/>
                        <a:pt x="331" y="38"/>
                      </a:cubicBezTo>
                      <a:cubicBezTo>
                        <a:pt x="360" y="19"/>
                        <a:pt x="370" y="9"/>
                        <a:pt x="381" y="0"/>
                      </a:cubicBez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6" name="Line 80">
                  <a:extLst>
                    <a:ext uri="{FF2B5EF4-FFF2-40B4-BE49-F238E27FC236}">
                      <a16:creationId xmlns:a16="http://schemas.microsoft.com/office/drawing/2014/main" id="{2657A82A-37B0-4074-B16B-E6390CFDA9C1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086" y="2936"/>
                  <a:ext cx="467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7" name="Line 81">
                  <a:extLst>
                    <a:ext uri="{FF2B5EF4-FFF2-40B4-BE49-F238E27FC236}">
                      <a16:creationId xmlns:a16="http://schemas.microsoft.com/office/drawing/2014/main" id="{C3E7FC08-457E-42E6-9EEA-F9A217D4F71F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4551" y="2941"/>
                  <a:ext cx="72" cy="4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98" name="Freeform 82">
                  <a:extLst>
                    <a:ext uri="{FF2B5EF4-FFF2-40B4-BE49-F238E27FC236}">
                      <a16:creationId xmlns:a16="http://schemas.microsoft.com/office/drawing/2014/main" id="{A549C9DC-80E8-41B6-873D-8F11064EE0A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622" y="2818"/>
                  <a:ext cx="569" cy="167"/>
                </a:xfrm>
                <a:custGeom>
                  <a:avLst/>
                  <a:gdLst>
                    <a:gd name="T0" fmla="*/ 0 w 569"/>
                    <a:gd name="T1" fmla="*/ 158 h 167"/>
                    <a:gd name="T2" fmla="*/ 58 w 569"/>
                    <a:gd name="T3" fmla="*/ 165 h 167"/>
                    <a:gd name="T4" fmla="*/ 188 w 569"/>
                    <a:gd name="T5" fmla="*/ 146 h 167"/>
                    <a:gd name="T6" fmla="*/ 372 w 569"/>
                    <a:gd name="T7" fmla="*/ 86 h 167"/>
                    <a:gd name="T8" fmla="*/ 569 w 569"/>
                    <a:gd name="T9" fmla="*/ 0 h 16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69"/>
                    <a:gd name="T16" fmla="*/ 0 h 167"/>
                    <a:gd name="T17" fmla="*/ 569 w 569"/>
                    <a:gd name="T18" fmla="*/ 167 h 16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69" h="167">
                      <a:moveTo>
                        <a:pt x="0" y="158"/>
                      </a:moveTo>
                      <a:cubicBezTo>
                        <a:pt x="13" y="162"/>
                        <a:pt x="27" y="167"/>
                        <a:pt x="58" y="165"/>
                      </a:cubicBezTo>
                      <a:cubicBezTo>
                        <a:pt x="89" y="163"/>
                        <a:pt x="136" y="159"/>
                        <a:pt x="188" y="146"/>
                      </a:cubicBezTo>
                      <a:cubicBezTo>
                        <a:pt x="240" y="133"/>
                        <a:pt x="308" y="110"/>
                        <a:pt x="372" y="86"/>
                      </a:cubicBezTo>
                      <a:cubicBezTo>
                        <a:pt x="436" y="62"/>
                        <a:pt x="502" y="31"/>
                        <a:pt x="569" y="0"/>
                      </a:cubicBez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468" name="Text Box 83">
                <a:extLst>
                  <a:ext uri="{FF2B5EF4-FFF2-40B4-BE49-F238E27FC236}">
                    <a16:creationId xmlns:a16="http://schemas.microsoft.com/office/drawing/2014/main" id="{82608D59-25F0-4CC4-A39A-BF7FD9939E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479454">
                <a:off x="4924" y="3678"/>
                <a:ext cx="1225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Temperature </a:t>
                </a:r>
                <a:r>
                  <a:rPr lang="en-US" alt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n-US" alt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8469" name="Text Box 84">
                <a:extLst>
                  <a:ext uri="{FF2B5EF4-FFF2-40B4-BE49-F238E27FC236}">
                    <a16:creationId xmlns:a16="http://schemas.microsoft.com/office/drawing/2014/main" id="{67D82748-C4C9-4F3C-BAC5-6CB0FBFD40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7867">
                <a:off x="4226" y="3462"/>
                <a:ext cx="438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S+G</a:t>
                </a:r>
              </a:p>
            </p:txBody>
          </p:sp>
          <p:sp>
            <p:nvSpPr>
              <p:cNvPr id="18470" name="Text Box 85">
                <a:extLst>
                  <a:ext uri="{FF2B5EF4-FFF2-40B4-BE49-F238E27FC236}">
                    <a16:creationId xmlns:a16="http://schemas.microsoft.com/office/drawing/2014/main" id="{F682054E-0380-4F29-A91F-2AD29C1AC9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463966">
                <a:off x="3814" y="3771"/>
                <a:ext cx="80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Volume </a:t>
                </a:r>
                <a:r>
                  <a:rPr lang="en-US" altLang="en-US" sz="2000">
                    <a:solidFill>
                      <a:schemeClr val="tx1"/>
                    </a:solidFill>
                    <a:latin typeface="Monotype Corsiva" panose="03010101010201010101" pitchFamily="66" charset="0"/>
                  </a:rPr>
                  <a:t>v</a:t>
                </a:r>
                <a:endParaRPr lang="en-US" altLang="en-US" sz="20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471" name="Text Box 86">
                <a:extLst>
                  <a:ext uri="{FF2B5EF4-FFF2-40B4-BE49-F238E27FC236}">
                    <a16:creationId xmlns:a16="http://schemas.microsoft.com/office/drawing/2014/main" id="{910E6432-829F-49A1-8EE5-B2E7FA074F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5400000">
                <a:off x="2999" y="2793"/>
                <a:ext cx="941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Pressure </a:t>
                </a:r>
                <a:r>
                  <a:rPr lang="en-US" altLang="en-US"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endParaRPr lang="en-US" altLang="en-US" sz="20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472" name="Text Box 87">
                <a:extLst>
                  <a:ext uri="{FF2B5EF4-FFF2-40B4-BE49-F238E27FC236}">
                    <a16:creationId xmlns:a16="http://schemas.microsoft.com/office/drawing/2014/main" id="{CC987A03-6DF1-4E44-A93A-7389B42C17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380156">
                <a:off x="3805" y="2725"/>
                <a:ext cx="505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Solid</a:t>
                </a:r>
              </a:p>
            </p:txBody>
          </p:sp>
          <p:sp>
            <p:nvSpPr>
              <p:cNvPr id="18473" name="Text Box 88">
                <a:extLst>
                  <a:ext uri="{FF2B5EF4-FFF2-40B4-BE49-F238E27FC236}">
                    <a16:creationId xmlns:a16="http://schemas.microsoft.com/office/drawing/2014/main" id="{EEEA53DA-55BC-43AC-B486-1AD5906EED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1380156">
                <a:off x="4401" y="2786"/>
                <a:ext cx="594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Liquid</a:t>
                </a:r>
              </a:p>
            </p:txBody>
          </p:sp>
          <p:sp>
            <p:nvSpPr>
              <p:cNvPr id="18474" name="Text Box 89">
                <a:extLst>
                  <a:ext uri="{FF2B5EF4-FFF2-40B4-BE49-F238E27FC236}">
                    <a16:creationId xmlns:a16="http://schemas.microsoft.com/office/drawing/2014/main" id="{C6665B5E-27C1-42E6-A6EA-7912DF2828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0219844">
                <a:off x="5119" y="3125"/>
                <a:ext cx="41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 dirty="0">
                    <a:solidFill>
                      <a:schemeClr val="tx1"/>
                    </a:solidFill>
                  </a:rPr>
                  <a:t>Gas</a:t>
                </a:r>
              </a:p>
            </p:txBody>
          </p:sp>
          <p:sp>
            <p:nvSpPr>
              <p:cNvPr id="18475" name="Text Box 90">
                <a:extLst>
                  <a:ext uri="{FF2B5EF4-FFF2-40B4-BE49-F238E27FC236}">
                    <a16:creationId xmlns:a16="http://schemas.microsoft.com/office/drawing/2014/main" id="{E7E467F0-7943-47C8-9E65-A077B20EF3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73837">
                <a:off x="4562" y="3140"/>
                <a:ext cx="429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L+G</a:t>
                </a:r>
              </a:p>
            </p:txBody>
          </p:sp>
          <p:sp>
            <p:nvSpPr>
              <p:cNvPr id="18476" name="Text Box 91">
                <a:extLst>
                  <a:ext uri="{FF2B5EF4-FFF2-40B4-BE49-F238E27FC236}">
                    <a16:creationId xmlns:a16="http://schemas.microsoft.com/office/drawing/2014/main" id="{612DE734-FC8D-4289-9D49-91D2B0D66A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4650657">
                <a:off x="4277" y="2539"/>
                <a:ext cx="412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000" i="0">
                    <a:solidFill>
                      <a:schemeClr val="tx1"/>
                    </a:solidFill>
                  </a:rPr>
                  <a:t>S+L</a:t>
                </a:r>
              </a:p>
            </p:txBody>
          </p:sp>
        </p:grpSp>
        <p:sp>
          <p:nvSpPr>
            <p:cNvPr id="121" name="Rectangle 114">
              <a:extLst>
                <a:ext uri="{FF2B5EF4-FFF2-40B4-BE49-F238E27FC236}">
                  <a16:creationId xmlns:a16="http://schemas.microsoft.com/office/drawing/2014/main" id="{4D11E88D-E316-4CCB-8A6E-71BA0C122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0306" y="4175612"/>
              <a:ext cx="404813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i="0" baseline="-2500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2" name="Rectangle 114">
              <a:extLst>
                <a:ext uri="{FF2B5EF4-FFF2-40B4-BE49-F238E27FC236}">
                  <a16:creationId xmlns:a16="http://schemas.microsoft.com/office/drawing/2014/main" id="{CE724832-2CC4-44DA-A6C7-B4CF5FA82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148" y="4791423"/>
              <a:ext cx="408767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i="0" baseline="-2500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3" name="Rectangle 114">
              <a:extLst>
                <a:ext uri="{FF2B5EF4-FFF2-40B4-BE49-F238E27FC236}">
                  <a16:creationId xmlns:a16="http://schemas.microsoft.com/office/drawing/2014/main" id="{0B9AD93A-B667-4E5A-AD97-BF6C5A574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8828" y="3636086"/>
              <a:ext cx="408767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i="0" baseline="-2500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7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7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7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7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817271" grpId="0" animBg="1"/>
      <p:bldP spid="8172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81A88F5-EFC5-4CFB-A836-6DE0DFF3DE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30475" y="279400"/>
            <a:ext cx="4841875" cy="582613"/>
          </a:xfrm>
        </p:spPr>
        <p:txBody>
          <a:bodyPr/>
          <a:lstStyle/>
          <a:p>
            <a:r>
              <a:rPr lang="en-US" altLang="en-US"/>
              <a:t>Thermodynamic Tables</a:t>
            </a:r>
          </a:p>
        </p:txBody>
      </p:sp>
      <p:grpSp>
        <p:nvGrpSpPr>
          <p:cNvPr id="20483" name="Group 3">
            <a:extLst>
              <a:ext uri="{FF2B5EF4-FFF2-40B4-BE49-F238E27FC236}">
                <a16:creationId xmlns:a16="http://schemas.microsoft.com/office/drawing/2014/main" id="{B7FF66AB-BCAB-49C1-AAB2-788A36ACEB6E}"/>
              </a:ext>
            </a:extLst>
          </p:cNvPr>
          <p:cNvGrpSpPr>
            <a:grpSpLocks/>
          </p:cNvGrpSpPr>
          <p:nvPr/>
        </p:nvGrpSpPr>
        <p:grpSpPr bwMode="auto">
          <a:xfrm>
            <a:off x="374650" y="3581400"/>
            <a:ext cx="2278063" cy="2527300"/>
            <a:chOff x="93" y="1453"/>
            <a:chExt cx="1435" cy="1592"/>
          </a:xfrm>
        </p:grpSpPr>
        <p:sp>
          <p:nvSpPr>
            <p:cNvPr id="20501" name="Rectangle 4">
              <a:extLst>
                <a:ext uri="{FF2B5EF4-FFF2-40B4-BE49-F238E27FC236}">
                  <a16:creationId xmlns:a16="http://schemas.microsoft.com/office/drawing/2014/main" id="{F76BE6A6-AFA6-46C5-ACF6-0232D990F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" y="1453"/>
              <a:ext cx="1259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000" i="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For wet vapor :</a:t>
              </a:r>
            </a:p>
          </p:txBody>
        </p:sp>
        <p:sp>
          <p:nvSpPr>
            <p:cNvPr id="821253" name="Rectangle 5">
              <a:extLst>
                <a:ext uri="{FF2B5EF4-FFF2-40B4-BE49-F238E27FC236}">
                  <a16:creationId xmlns:a16="http://schemas.microsoft.com/office/drawing/2014/main" id="{F61A04E8-FA02-4B64-A695-03432AD7F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" y="2405"/>
              <a:ext cx="1288" cy="6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sz="200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v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= </a:t>
              </a: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</a:t>
              </a:r>
              <a:r>
                <a:rPr lang="en-US" sz="200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v</a:t>
              </a:r>
              <a:r>
                <a:rPr lang="en-US" sz="2000" baseline="-25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+ (1-</a:t>
              </a: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) </a:t>
              </a:r>
              <a:r>
                <a:rPr lang="en-US" sz="200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v</a:t>
              </a:r>
              <a:r>
                <a:rPr lang="en-US" sz="2000" baseline="-25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</a:p>
            <a:p>
              <a:pPr>
                <a:lnSpc>
                  <a:spcPct val="100000"/>
                </a:lnSpc>
                <a:defRPr/>
              </a:pPr>
              <a:r>
                <a:rPr lang="en-US" sz="2000" i="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   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= </a:t>
              </a:r>
              <a:r>
                <a:rPr lang="en-US" sz="2000" i="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v</a:t>
              </a:r>
              <a:r>
                <a:rPr lang="en-US" sz="2000" baseline="-25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   - (1-</a:t>
              </a: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) </a:t>
              </a:r>
              <a:r>
                <a:rPr lang="en-US" sz="2000" i="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v</a:t>
              </a:r>
              <a:r>
                <a:rPr lang="en-US" sz="2000" baseline="-25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fg</a:t>
              </a:r>
            </a:p>
            <a:p>
              <a:pPr>
                <a:lnSpc>
                  <a:spcPct val="100000"/>
                </a:lnSpc>
                <a:defRPr/>
              </a:pPr>
              <a:r>
                <a:rPr lang="en-US" sz="2000" i="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   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= </a:t>
              </a:r>
              <a:r>
                <a:rPr lang="en-US" sz="200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v</a:t>
              </a:r>
              <a:r>
                <a:rPr lang="en-US" sz="2000" baseline="-25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000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   + </a:t>
              </a: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</a:t>
              </a:r>
              <a:r>
                <a:rPr lang="en-US" sz="2000">
                  <a:solidFill>
                    <a:schemeClr val="tx1"/>
                  </a:solidFill>
                  <a:latin typeface="Monotype Corsiva" pitchFamily="66" charset="0"/>
                  <a:cs typeface="Times New Roman" pitchFamily="18" charset="0"/>
                </a:rPr>
                <a:t>v</a:t>
              </a:r>
              <a:r>
                <a:rPr lang="en-US" sz="2000" baseline="-25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fg</a:t>
              </a:r>
            </a:p>
          </p:txBody>
        </p:sp>
        <p:sp>
          <p:nvSpPr>
            <p:cNvPr id="821254" name="Rectangle 6">
              <a:extLst>
                <a:ext uri="{FF2B5EF4-FFF2-40B4-BE49-F238E27FC236}">
                  <a16:creationId xmlns:a16="http://schemas.microsoft.com/office/drawing/2014/main" id="{4DC27D2E-5619-485E-9F1E-3560F34DB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" y="1693"/>
              <a:ext cx="1435" cy="6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100000"/>
                </a:lnSpc>
                <a:defRPr/>
              </a:pP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Dryness Fraction</a:t>
              </a:r>
            </a:p>
            <a:p>
              <a:pPr algn="ctr">
                <a:lnSpc>
                  <a:spcPct val="100000"/>
                </a:lnSpc>
                <a:defRPr/>
              </a:pP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(quality)</a:t>
              </a:r>
            </a:p>
            <a:p>
              <a:pPr algn="ctr">
                <a:lnSpc>
                  <a:spcPct val="100000"/>
                </a:lnSpc>
                <a:defRPr/>
              </a:pP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=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aseline="-25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/ (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+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aseline="-25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)</a:t>
              </a:r>
            </a:p>
          </p:txBody>
        </p:sp>
      </p:grpSp>
      <p:sp>
        <p:nvSpPr>
          <p:cNvPr id="20484" name="Text Box 7">
            <a:extLst>
              <a:ext uri="{FF2B5EF4-FFF2-40B4-BE49-F238E27FC236}">
                <a16:creationId xmlns:a16="http://schemas.microsoft.com/office/drawing/2014/main" id="{01F96B70-869E-4366-8E8B-6E766BBCE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838200"/>
            <a:ext cx="3948198" cy="2416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</a:rPr>
              <a:t>Thermodynamic </a:t>
            </a:r>
          </a:p>
          <a:p>
            <a:r>
              <a:rPr lang="en-US" altLang="en-US" sz="2400" dirty="0">
                <a:solidFill>
                  <a:schemeClr val="tx1"/>
                </a:solidFill>
              </a:rPr>
              <a:t>(pressure or temperature)</a:t>
            </a:r>
          </a:p>
          <a:p>
            <a:r>
              <a:rPr lang="en-US" altLang="en-US" sz="2400" u="sng" dirty="0">
                <a:solidFill>
                  <a:schemeClr val="tx1"/>
                </a:solidFill>
              </a:rPr>
              <a:t>saturation </a:t>
            </a:r>
            <a:r>
              <a:rPr lang="en-US" altLang="en-US" sz="2400" dirty="0">
                <a:solidFill>
                  <a:schemeClr val="tx1"/>
                </a:solidFill>
              </a:rPr>
              <a:t>Tables:</a:t>
            </a:r>
          </a:p>
          <a:p>
            <a:endParaRPr lang="en-US" altLang="en-US" sz="2400" dirty="0">
              <a:solidFill>
                <a:schemeClr val="tx1"/>
              </a:solidFill>
            </a:endParaRPr>
          </a:p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	T	</a:t>
            </a:r>
            <a:r>
              <a:rPr lang="en-US" altLang="en-US" sz="240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	…	…	…</a:t>
            </a:r>
          </a:p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	…	… 	…</a:t>
            </a:r>
          </a:p>
        </p:txBody>
      </p:sp>
      <p:grpSp>
        <p:nvGrpSpPr>
          <p:cNvPr id="20485" name="Group 8">
            <a:extLst>
              <a:ext uri="{FF2B5EF4-FFF2-40B4-BE49-F238E27FC236}">
                <a16:creationId xmlns:a16="http://schemas.microsoft.com/office/drawing/2014/main" id="{5601F59E-01B7-491A-82EC-6DE1E8E44784}"/>
              </a:ext>
            </a:extLst>
          </p:cNvPr>
          <p:cNvGrpSpPr>
            <a:grpSpLocks/>
          </p:cNvGrpSpPr>
          <p:nvPr/>
        </p:nvGrpSpPr>
        <p:grpSpPr bwMode="auto">
          <a:xfrm>
            <a:off x="287338" y="2148753"/>
            <a:ext cx="3657600" cy="1219200"/>
            <a:chOff x="144" y="1138"/>
            <a:chExt cx="2304" cy="768"/>
          </a:xfrm>
        </p:grpSpPr>
        <p:grpSp>
          <p:nvGrpSpPr>
            <p:cNvPr id="20495" name="Group 9">
              <a:extLst>
                <a:ext uri="{FF2B5EF4-FFF2-40B4-BE49-F238E27FC236}">
                  <a16:creationId xmlns:a16="http://schemas.microsoft.com/office/drawing/2014/main" id="{46327587-FAF5-48D0-897A-B8651B66D6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138"/>
              <a:ext cx="2304" cy="768"/>
              <a:chOff x="144" y="1152"/>
              <a:chExt cx="2304" cy="768"/>
            </a:xfrm>
          </p:grpSpPr>
          <p:sp>
            <p:nvSpPr>
              <p:cNvPr id="20497" name="Rectangle 10">
                <a:extLst>
                  <a:ext uri="{FF2B5EF4-FFF2-40B4-BE49-F238E27FC236}">
                    <a16:creationId xmlns:a16="http://schemas.microsoft.com/office/drawing/2014/main" id="{BF8D58ED-E749-4273-8995-11C80E4BAE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1152"/>
                <a:ext cx="2304" cy="768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498" name="Line 11">
                <a:extLst>
                  <a:ext uri="{FF2B5EF4-FFF2-40B4-BE49-F238E27FC236}">
                    <a16:creationId xmlns:a16="http://schemas.microsoft.com/office/drawing/2014/main" id="{9BD9AA81-8870-479C-B5FD-1418039804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" y="1152"/>
                <a:ext cx="0" cy="7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499" name="Line 12">
                <a:extLst>
                  <a:ext uri="{FF2B5EF4-FFF2-40B4-BE49-F238E27FC236}">
                    <a16:creationId xmlns:a16="http://schemas.microsoft.com/office/drawing/2014/main" id="{9AB6165E-70C1-4865-9EC8-0D0B911A0A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1152"/>
                <a:ext cx="0" cy="7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500" name="Line 13">
                <a:extLst>
                  <a:ext uri="{FF2B5EF4-FFF2-40B4-BE49-F238E27FC236}">
                    <a16:creationId xmlns:a16="http://schemas.microsoft.com/office/drawing/2014/main" id="{A98AFA6C-F327-410B-8881-292F237B3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1152"/>
                <a:ext cx="0" cy="7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0496" name="Line 14">
              <a:extLst>
                <a:ext uri="{FF2B5EF4-FFF2-40B4-BE49-F238E27FC236}">
                  <a16:creationId xmlns:a16="http://schemas.microsoft.com/office/drawing/2014/main" id="{92B77750-4837-48CB-85CD-6597B0398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392"/>
              <a:ext cx="23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15">
            <a:extLst>
              <a:ext uri="{FF2B5EF4-FFF2-40B4-BE49-F238E27FC236}">
                <a16:creationId xmlns:a16="http://schemas.microsoft.com/office/drawing/2014/main" id="{3B62FD95-DF46-4756-88F8-816A5BAA3D12}"/>
              </a:ext>
            </a:extLst>
          </p:cNvPr>
          <p:cNvGrpSpPr>
            <a:grpSpLocks/>
          </p:cNvGrpSpPr>
          <p:nvPr/>
        </p:nvGrpSpPr>
        <p:grpSpPr bwMode="auto">
          <a:xfrm>
            <a:off x="5246688" y="914400"/>
            <a:ext cx="3838575" cy="2667000"/>
            <a:chOff x="3305" y="672"/>
            <a:chExt cx="2418" cy="1680"/>
          </a:xfrm>
        </p:grpSpPr>
        <p:sp>
          <p:nvSpPr>
            <p:cNvPr id="20489" name="Text Box 16">
              <a:extLst>
                <a:ext uri="{FF2B5EF4-FFF2-40B4-BE49-F238E27FC236}">
                  <a16:creationId xmlns:a16="http://schemas.microsoft.com/office/drawing/2014/main" id="{6FA051F3-989E-4001-8F89-A98307D3B3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5" y="672"/>
              <a:ext cx="2418" cy="1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tx1"/>
                  </a:solidFill>
                </a:rPr>
                <a:t>Thermodynamic</a:t>
              </a:r>
            </a:p>
            <a:p>
              <a:r>
                <a:rPr lang="en-US" altLang="en-US" sz="2400" u="sng">
                  <a:solidFill>
                    <a:schemeClr val="tx1"/>
                  </a:solidFill>
                </a:rPr>
                <a:t>superheat </a:t>
              </a:r>
              <a:r>
                <a:rPr lang="en-US" altLang="en-US" sz="2400">
                  <a:solidFill>
                    <a:schemeClr val="tx1"/>
                  </a:solidFill>
                </a:rPr>
                <a:t>Tables:</a:t>
              </a:r>
            </a:p>
            <a:p>
              <a:endParaRPr lang="en-US" altLang="en-US" sz="2400">
                <a:solidFill>
                  <a:schemeClr val="tx1"/>
                </a:solidFill>
              </a:endParaRPr>
            </a:p>
            <a:p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P=…	P=…	P=…	</a:t>
              </a:r>
            </a:p>
            <a:p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T=…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 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</a:rPr>
                <a:t>v </a:t>
              </a:r>
              <a:r>
                <a:rPr lang="en-US" altLang="en-US">
                  <a:solidFill>
                    <a:schemeClr val="tx1"/>
                  </a:solidFill>
                </a:rPr>
                <a:t>=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 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=…</a:t>
              </a:r>
            </a:p>
            <a:p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T=…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</a:rPr>
                <a:t>v</a:t>
              </a:r>
              <a:r>
                <a:rPr lang="en-US" altLang="en-US">
                  <a:solidFill>
                    <a:schemeClr val="tx1"/>
                  </a:solidFill>
                  <a:latin typeface="Monotype Corsiva" panose="03010101010201010101" pitchFamily="66" charset="0"/>
                </a:rPr>
                <a:t> </a:t>
              </a:r>
              <a:r>
                <a:rPr lang="en-US" altLang="en-US">
                  <a:solidFill>
                    <a:schemeClr val="tx1"/>
                  </a:solidFill>
                </a:rPr>
                <a:t>=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 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 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=…</a:t>
              </a:r>
            </a:p>
            <a:p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T=…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</a:rPr>
                <a:t>v</a:t>
              </a:r>
              <a:r>
                <a:rPr lang="en-US" altLang="en-US">
                  <a:solidFill>
                    <a:schemeClr val="tx1"/>
                  </a:solidFill>
                  <a:latin typeface="Monotype Corsiva" panose="03010101010201010101" pitchFamily="66" charset="0"/>
                </a:rPr>
                <a:t> </a:t>
              </a:r>
              <a:r>
                <a:rPr lang="en-US" altLang="en-US">
                  <a:solidFill>
                    <a:schemeClr val="tx1"/>
                  </a:solidFill>
                </a:rPr>
                <a:t>=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 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=… 	</a:t>
              </a:r>
              <a:r>
                <a:rPr lang="en-US" altLang="en-US" sz="240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 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=…</a:t>
              </a:r>
            </a:p>
          </p:txBody>
        </p:sp>
        <p:sp>
          <p:nvSpPr>
            <p:cNvPr id="20490" name="Rectangle 17">
              <a:extLst>
                <a:ext uri="{FF2B5EF4-FFF2-40B4-BE49-F238E27FC236}">
                  <a16:creationId xmlns:a16="http://schemas.microsoft.com/office/drawing/2014/main" id="{DD8D922A-B4F3-453C-821B-D246F2B83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296"/>
              <a:ext cx="2400" cy="105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1" name="Line 18">
              <a:extLst>
                <a:ext uri="{FF2B5EF4-FFF2-40B4-BE49-F238E27FC236}">
                  <a16:creationId xmlns:a16="http://schemas.microsoft.com/office/drawing/2014/main" id="{6DFC639B-32B6-49D9-9E18-2EF976D31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536"/>
              <a:ext cx="2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0492" name="Line 19">
              <a:extLst>
                <a:ext uri="{FF2B5EF4-FFF2-40B4-BE49-F238E27FC236}">
                  <a16:creationId xmlns:a16="http://schemas.microsoft.com/office/drawing/2014/main" id="{F033D75A-DBD9-4C71-B8E7-348120FC53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296"/>
              <a:ext cx="0" cy="10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0493" name="Line 20">
              <a:extLst>
                <a:ext uri="{FF2B5EF4-FFF2-40B4-BE49-F238E27FC236}">
                  <a16:creationId xmlns:a16="http://schemas.microsoft.com/office/drawing/2014/main" id="{1EC0A982-8967-4892-8521-D5EC23409E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1296"/>
              <a:ext cx="0" cy="10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0494" name="Line 21">
              <a:extLst>
                <a:ext uri="{FF2B5EF4-FFF2-40B4-BE49-F238E27FC236}">
                  <a16:creationId xmlns:a16="http://schemas.microsoft.com/office/drawing/2014/main" id="{2BEA69FB-8FBC-4452-A08D-A8EB715CE0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1296"/>
              <a:ext cx="0" cy="10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21270" name="Text Box 22">
            <a:extLst>
              <a:ext uri="{FF2B5EF4-FFF2-40B4-BE49-F238E27FC236}">
                <a16:creationId xmlns:a16="http://schemas.microsoft.com/office/drawing/2014/main" id="{CF455599-F9E3-41A9-84FD-8032D7B21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114800"/>
            <a:ext cx="3886200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For a compressed liquid :</a:t>
            </a:r>
          </a:p>
          <a:p>
            <a:r>
              <a:rPr lang="en-US" altLang="en-US" sz="2400" b="0">
                <a:solidFill>
                  <a:schemeClr val="tx1"/>
                </a:solidFill>
              </a:rPr>
              <a:t>If no tables, use:</a:t>
            </a:r>
          </a:p>
          <a:p>
            <a:r>
              <a:rPr lang="en-US" altLang="en-US" sz="2400" b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T,P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sz="2400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satL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488" name="Rectangle 23">
            <a:extLst>
              <a:ext uri="{FF2B5EF4-FFF2-40B4-BE49-F238E27FC236}">
                <a16:creationId xmlns:a16="http://schemas.microsoft.com/office/drawing/2014/main" id="{8D8D3516-A8EE-44A9-ACE5-A61CC75C9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711" y="5816600"/>
            <a:ext cx="4671152" cy="58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Online data, ex: </a:t>
            </a:r>
          </a:p>
          <a:p>
            <a:pPr algn="ctr"/>
            <a:r>
              <a:rPr lang="en-US" altLang="en-US" dirty="0"/>
              <a:t>https://webbook.nist.gov/chemistry/fluid/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8495076F-D7E0-437C-956D-C0A815918EB8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2841625"/>
            <a:ext cx="4430712" cy="3559175"/>
            <a:chOff x="3358" y="1812"/>
            <a:chExt cx="2791" cy="2242"/>
          </a:xfrm>
        </p:grpSpPr>
        <p:grpSp>
          <p:nvGrpSpPr>
            <p:cNvPr id="21520" name="Group 3">
              <a:extLst>
                <a:ext uri="{FF2B5EF4-FFF2-40B4-BE49-F238E27FC236}">
                  <a16:creationId xmlns:a16="http://schemas.microsoft.com/office/drawing/2014/main" id="{3119B585-95B4-4A76-BAD9-2B57C63F2DB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638" y="1812"/>
              <a:ext cx="2332" cy="2242"/>
              <a:chOff x="4022" y="2466"/>
              <a:chExt cx="1552" cy="1492"/>
            </a:xfrm>
          </p:grpSpPr>
          <p:sp>
            <p:nvSpPr>
              <p:cNvPr id="21530" name="Freeform 4">
                <a:extLst>
                  <a:ext uri="{FF2B5EF4-FFF2-40B4-BE49-F238E27FC236}">
                    <a16:creationId xmlns:a16="http://schemas.microsoft.com/office/drawing/2014/main" id="{363A40F5-4782-49A5-AAB5-C3AC65B5D90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123" y="3380"/>
                <a:ext cx="335" cy="248"/>
              </a:xfrm>
              <a:custGeom>
                <a:avLst/>
                <a:gdLst>
                  <a:gd name="T0" fmla="*/ 0 w 335"/>
                  <a:gd name="T1" fmla="*/ 248 h 248"/>
                  <a:gd name="T2" fmla="*/ 122 w 335"/>
                  <a:gd name="T3" fmla="*/ 170 h 248"/>
                  <a:gd name="T4" fmla="*/ 213 w 335"/>
                  <a:gd name="T5" fmla="*/ 102 h 248"/>
                  <a:gd name="T6" fmla="*/ 299 w 335"/>
                  <a:gd name="T7" fmla="*/ 37 h 248"/>
                  <a:gd name="T8" fmla="*/ 335 w 335"/>
                  <a:gd name="T9" fmla="*/ 0 h 2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35"/>
                  <a:gd name="T16" fmla="*/ 0 h 248"/>
                  <a:gd name="T17" fmla="*/ 335 w 335"/>
                  <a:gd name="T18" fmla="*/ 248 h 2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35" h="248">
                    <a:moveTo>
                      <a:pt x="0" y="248"/>
                    </a:moveTo>
                    <a:cubicBezTo>
                      <a:pt x="43" y="221"/>
                      <a:pt x="87" y="194"/>
                      <a:pt x="122" y="170"/>
                    </a:cubicBezTo>
                    <a:cubicBezTo>
                      <a:pt x="157" y="146"/>
                      <a:pt x="184" y="124"/>
                      <a:pt x="213" y="102"/>
                    </a:cubicBezTo>
                    <a:cubicBezTo>
                      <a:pt x="242" y="80"/>
                      <a:pt x="279" y="54"/>
                      <a:pt x="299" y="37"/>
                    </a:cubicBezTo>
                    <a:cubicBezTo>
                      <a:pt x="319" y="20"/>
                      <a:pt x="329" y="7"/>
                      <a:pt x="335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1" name="Line 5">
                <a:extLst>
                  <a:ext uri="{FF2B5EF4-FFF2-40B4-BE49-F238E27FC236}">
                    <a16:creationId xmlns:a16="http://schemas.microsoft.com/office/drawing/2014/main" id="{3406FAB6-841B-4DCF-B120-4BCE32CECD6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461" y="3381"/>
                <a:ext cx="411" cy="195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2" name="Freeform 6">
                <a:extLst>
                  <a:ext uri="{FF2B5EF4-FFF2-40B4-BE49-F238E27FC236}">
                    <a16:creationId xmlns:a16="http://schemas.microsoft.com/office/drawing/2014/main" id="{333048D6-E583-4740-A62E-6B835CA6CC5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797" y="3573"/>
                <a:ext cx="78" cy="379"/>
              </a:xfrm>
              <a:custGeom>
                <a:avLst/>
                <a:gdLst>
                  <a:gd name="T0" fmla="*/ 0 w 78"/>
                  <a:gd name="T1" fmla="*/ 379 h 379"/>
                  <a:gd name="T2" fmla="*/ 25 w 78"/>
                  <a:gd name="T3" fmla="*/ 278 h 379"/>
                  <a:gd name="T4" fmla="*/ 53 w 78"/>
                  <a:gd name="T5" fmla="*/ 163 h 379"/>
                  <a:gd name="T6" fmla="*/ 70 w 78"/>
                  <a:gd name="T7" fmla="*/ 64 h 379"/>
                  <a:gd name="T8" fmla="*/ 78 w 78"/>
                  <a:gd name="T9" fmla="*/ 0 h 3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379"/>
                  <a:gd name="T17" fmla="*/ 78 w 78"/>
                  <a:gd name="T18" fmla="*/ 379 h 3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379">
                    <a:moveTo>
                      <a:pt x="0" y="379"/>
                    </a:moveTo>
                    <a:cubicBezTo>
                      <a:pt x="8" y="346"/>
                      <a:pt x="16" y="314"/>
                      <a:pt x="25" y="278"/>
                    </a:cubicBezTo>
                    <a:cubicBezTo>
                      <a:pt x="34" y="242"/>
                      <a:pt x="45" y="199"/>
                      <a:pt x="53" y="163"/>
                    </a:cubicBezTo>
                    <a:cubicBezTo>
                      <a:pt x="61" y="127"/>
                      <a:pt x="66" y="91"/>
                      <a:pt x="70" y="64"/>
                    </a:cubicBezTo>
                    <a:cubicBezTo>
                      <a:pt x="74" y="37"/>
                      <a:pt x="77" y="11"/>
                      <a:pt x="78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3" name="Freeform 7">
                <a:extLst>
                  <a:ext uri="{FF2B5EF4-FFF2-40B4-BE49-F238E27FC236}">
                    <a16:creationId xmlns:a16="http://schemas.microsoft.com/office/drawing/2014/main" id="{F3A0D5BD-141B-4FEC-9464-22D9236F9BB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522" y="3169"/>
                <a:ext cx="450" cy="405"/>
              </a:xfrm>
              <a:custGeom>
                <a:avLst/>
                <a:gdLst>
                  <a:gd name="T0" fmla="*/ 0 w 450"/>
                  <a:gd name="T1" fmla="*/ 235 h 405"/>
                  <a:gd name="T2" fmla="*/ 46 w 450"/>
                  <a:gd name="T3" fmla="*/ 214 h 405"/>
                  <a:gd name="T4" fmla="*/ 91 w 450"/>
                  <a:gd name="T5" fmla="*/ 189 h 405"/>
                  <a:gd name="T6" fmla="*/ 128 w 450"/>
                  <a:gd name="T7" fmla="*/ 161 h 405"/>
                  <a:gd name="T8" fmla="*/ 177 w 450"/>
                  <a:gd name="T9" fmla="*/ 118 h 405"/>
                  <a:gd name="T10" fmla="*/ 220 w 450"/>
                  <a:gd name="T11" fmla="*/ 81 h 405"/>
                  <a:gd name="T12" fmla="*/ 276 w 450"/>
                  <a:gd name="T13" fmla="*/ 45 h 405"/>
                  <a:gd name="T14" fmla="*/ 337 w 450"/>
                  <a:gd name="T15" fmla="*/ 13 h 405"/>
                  <a:gd name="T16" fmla="*/ 396 w 450"/>
                  <a:gd name="T17" fmla="*/ 0 h 405"/>
                  <a:gd name="T18" fmla="*/ 433 w 450"/>
                  <a:gd name="T19" fmla="*/ 11 h 405"/>
                  <a:gd name="T20" fmla="*/ 448 w 450"/>
                  <a:gd name="T21" fmla="*/ 49 h 405"/>
                  <a:gd name="T22" fmla="*/ 448 w 450"/>
                  <a:gd name="T23" fmla="*/ 89 h 405"/>
                  <a:gd name="T24" fmla="*/ 433 w 450"/>
                  <a:gd name="T25" fmla="*/ 169 h 405"/>
                  <a:gd name="T26" fmla="*/ 416 w 450"/>
                  <a:gd name="T27" fmla="*/ 235 h 405"/>
                  <a:gd name="T28" fmla="*/ 387 w 450"/>
                  <a:gd name="T29" fmla="*/ 326 h 405"/>
                  <a:gd name="T30" fmla="*/ 353 w 450"/>
                  <a:gd name="T31" fmla="*/ 405 h 40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50"/>
                  <a:gd name="T49" fmla="*/ 0 h 405"/>
                  <a:gd name="T50" fmla="*/ 450 w 450"/>
                  <a:gd name="T51" fmla="*/ 405 h 40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50" h="405">
                    <a:moveTo>
                      <a:pt x="0" y="235"/>
                    </a:moveTo>
                    <a:cubicBezTo>
                      <a:pt x="15" y="228"/>
                      <a:pt x="31" y="222"/>
                      <a:pt x="46" y="214"/>
                    </a:cubicBezTo>
                    <a:cubicBezTo>
                      <a:pt x="61" y="206"/>
                      <a:pt x="77" y="198"/>
                      <a:pt x="91" y="189"/>
                    </a:cubicBezTo>
                    <a:cubicBezTo>
                      <a:pt x="105" y="180"/>
                      <a:pt x="114" y="173"/>
                      <a:pt x="128" y="161"/>
                    </a:cubicBezTo>
                    <a:cubicBezTo>
                      <a:pt x="142" y="149"/>
                      <a:pt x="162" y="131"/>
                      <a:pt x="177" y="118"/>
                    </a:cubicBezTo>
                    <a:cubicBezTo>
                      <a:pt x="192" y="105"/>
                      <a:pt x="204" y="93"/>
                      <a:pt x="220" y="81"/>
                    </a:cubicBezTo>
                    <a:cubicBezTo>
                      <a:pt x="236" y="69"/>
                      <a:pt x="256" y="56"/>
                      <a:pt x="276" y="45"/>
                    </a:cubicBezTo>
                    <a:cubicBezTo>
                      <a:pt x="296" y="34"/>
                      <a:pt x="317" y="21"/>
                      <a:pt x="337" y="13"/>
                    </a:cubicBezTo>
                    <a:cubicBezTo>
                      <a:pt x="357" y="5"/>
                      <a:pt x="380" y="0"/>
                      <a:pt x="396" y="0"/>
                    </a:cubicBezTo>
                    <a:cubicBezTo>
                      <a:pt x="412" y="0"/>
                      <a:pt x="424" y="3"/>
                      <a:pt x="433" y="11"/>
                    </a:cubicBezTo>
                    <a:cubicBezTo>
                      <a:pt x="442" y="19"/>
                      <a:pt x="446" y="36"/>
                      <a:pt x="448" y="49"/>
                    </a:cubicBezTo>
                    <a:cubicBezTo>
                      <a:pt x="450" y="62"/>
                      <a:pt x="450" y="69"/>
                      <a:pt x="448" y="89"/>
                    </a:cubicBezTo>
                    <a:cubicBezTo>
                      <a:pt x="446" y="109"/>
                      <a:pt x="438" y="145"/>
                      <a:pt x="433" y="169"/>
                    </a:cubicBezTo>
                    <a:cubicBezTo>
                      <a:pt x="428" y="193"/>
                      <a:pt x="424" y="209"/>
                      <a:pt x="416" y="235"/>
                    </a:cubicBezTo>
                    <a:cubicBezTo>
                      <a:pt x="408" y="261"/>
                      <a:pt x="398" y="298"/>
                      <a:pt x="387" y="326"/>
                    </a:cubicBezTo>
                    <a:cubicBezTo>
                      <a:pt x="376" y="354"/>
                      <a:pt x="364" y="379"/>
                      <a:pt x="353" y="405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4" name="Freeform 8">
                <a:extLst>
                  <a:ext uri="{FF2B5EF4-FFF2-40B4-BE49-F238E27FC236}">
                    <a16:creationId xmlns:a16="http://schemas.microsoft.com/office/drawing/2014/main" id="{BD6F917B-92FE-44FA-813D-2A483F53A68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459" y="2704"/>
                <a:ext cx="134" cy="670"/>
              </a:xfrm>
              <a:custGeom>
                <a:avLst/>
                <a:gdLst>
                  <a:gd name="T0" fmla="*/ 0 w 134"/>
                  <a:gd name="T1" fmla="*/ 670 h 670"/>
                  <a:gd name="T2" fmla="*/ 21 w 134"/>
                  <a:gd name="T3" fmla="*/ 590 h 670"/>
                  <a:gd name="T4" fmla="*/ 61 w 134"/>
                  <a:gd name="T5" fmla="*/ 408 h 670"/>
                  <a:gd name="T6" fmla="*/ 96 w 134"/>
                  <a:gd name="T7" fmla="*/ 240 h 670"/>
                  <a:gd name="T8" fmla="*/ 128 w 134"/>
                  <a:gd name="T9" fmla="*/ 54 h 670"/>
                  <a:gd name="T10" fmla="*/ 133 w 134"/>
                  <a:gd name="T11" fmla="*/ 0 h 6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4"/>
                  <a:gd name="T19" fmla="*/ 0 h 670"/>
                  <a:gd name="T20" fmla="*/ 134 w 134"/>
                  <a:gd name="T21" fmla="*/ 670 h 67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4" h="670">
                    <a:moveTo>
                      <a:pt x="0" y="670"/>
                    </a:moveTo>
                    <a:cubicBezTo>
                      <a:pt x="5" y="652"/>
                      <a:pt x="11" y="634"/>
                      <a:pt x="21" y="590"/>
                    </a:cubicBezTo>
                    <a:cubicBezTo>
                      <a:pt x="31" y="546"/>
                      <a:pt x="48" y="466"/>
                      <a:pt x="61" y="408"/>
                    </a:cubicBezTo>
                    <a:cubicBezTo>
                      <a:pt x="74" y="350"/>
                      <a:pt x="85" y="299"/>
                      <a:pt x="96" y="240"/>
                    </a:cubicBezTo>
                    <a:cubicBezTo>
                      <a:pt x="107" y="181"/>
                      <a:pt x="122" y="94"/>
                      <a:pt x="128" y="54"/>
                    </a:cubicBezTo>
                    <a:cubicBezTo>
                      <a:pt x="134" y="14"/>
                      <a:pt x="133" y="7"/>
                      <a:pt x="133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5" name="Freeform 9">
                <a:extLst>
                  <a:ext uri="{FF2B5EF4-FFF2-40B4-BE49-F238E27FC236}">
                    <a16:creationId xmlns:a16="http://schemas.microsoft.com/office/drawing/2014/main" id="{E13CFD1E-3B57-407A-9E71-59F1E15C071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518" y="2731"/>
                <a:ext cx="140" cy="664"/>
              </a:xfrm>
              <a:custGeom>
                <a:avLst/>
                <a:gdLst>
                  <a:gd name="T0" fmla="*/ 0 w 140"/>
                  <a:gd name="T1" fmla="*/ 664 h 664"/>
                  <a:gd name="T2" fmla="*/ 21 w 140"/>
                  <a:gd name="T3" fmla="*/ 626 h 664"/>
                  <a:gd name="T4" fmla="*/ 60 w 140"/>
                  <a:gd name="T5" fmla="*/ 493 h 664"/>
                  <a:gd name="T6" fmla="*/ 77 w 140"/>
                  <a:gd name="T7" fmla="*/ 394 h 664"/>
                  <a:gd name="T8" fmla="*/ 103 w 140"/>
                  <a:gd name="T9" fmla="*/ 255 h 664"/>
                  <a:gd name="T10" fmla="*/ 119 w 140"/>
                  <a:gd name="T11" fmla="*/ 152 h 664"/>
                  <a:gd name="T12" fmla="*/ 140 w 140"/>
                  <a:gd name="T13" fmla="*/ 0 h 66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40"/>
                  <a:gd name="T22" fmla="*/ 0 h 664"/>
                  <a:gd name="T23" fmla="*/ 140 w 140"/>
                  <a:gd name="T24" fmla="*/ 664 h 66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40" h="664">
                    <a:moveTo>
                      <a:pt x="0" y="664"/>
                    </a:moveTo>
                    <a:cubicBezTo>
                      <a:pt x="7" y="652"/>
                      <a:pt x="11" y="655"/>
                      <a:pt x="21" y="626"/>
                    </a:cubicBezTo>
                    <a:cubicBezTo>
                      <a:pt x="31" y="597"/>
                      <a:pt x="51" y="532"/>
                      <a:pt x="60" y="493"/>
                    </a:cubicBezTo>
                    <a:cubicBezTo>
                      <a:pt x="69" y="454"/>
                      <a:pt x="70" y="434"/>
                      <a:pt x="77" y="394"/>
                    </a:cubicBezTo>
                    <a:cubicBezTo>
                      <a:pt x="84" y="354"/>
                      <a:pt x="96" y="295"/>
                      <a:pt x="103" y="255"/>
                    </a:cubicBezTo>
                    <a:cubicBezTo>
                      <a:pt x="110" y="215"/>
                      <a:pt x="113" y="194"/>
                      <a:pt x="119" y="152"/>
                    </a:cubicBezTo>
                    <a:cubicBezTo>
                      <a:pt x="125" y="110"/>
                      <a:pt x="132" y="55"/>
                      <a:pt x="140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6" name="Freeform 10">
                <a:extLst>
                  <a:ext uri="{FF2B5EF4-FFF2-40B4-BE49-F238E27FC236}">
                    <a16:creationId xmlns:a16="http://schemas.microsoft.com/office/drawing/2014/main" id="{4D5B4D29-2F27-4071-955F-F9816B53EC8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026" y="2466"/>
                <a:ext cx="1116" cy="414"/>
              </a:xfrm>
              <a:custGeom>
                <a:avLst/>
                <a:gdLst>
                  <a:gd name="T0" fmla="*/ 56 w 1116"/>
                  <a:gd name="T1" fmla="*/ 414 h 414"/>
                  <a:gd name="T2" fmla="*/ 0 w 1116"/>
                  <a:gd name="T3" fmla="*/ 382 h 414"/>
                  <a:gd name="T4" fmla="*/ 777 w 1116"/>
                  <a:gd name="T5" fmla="*/ 0 h 414"/>
                  <a:gd name="T6" fmla="*/ 1112 w 1116"/>
                  <a:gd name="T7" fmla="*/ 152 h 414"/>
                  <a:gd name="T8" fmla="*/ 1115 w 1116"/>
                  <a:gd name="T9" fmla="*/ 167 h 414"/>
                  <a:gd name="T10" fmla="*/ 1098 w 1116"/>
                  <a:gd name="T11" fmla="*/ 176 h 414"/>
                  <a:gd name="T12" fmla="*/ 1081 w 1116"/>
                  <a:gd name="T13" fmla="*/ 184 h 414"/>
                  <a:gd name="T14" fmla="*/ 997 w 1116"/>
                  <a:gd name="T15" fmla="*/ 210 h 414"/>
                  <a:gd name="T16" fmla="*/ 928 w 1116"/>
                  <a:gd name="T17" fmla="*/ 227 h 414"/>
                  <a:gd name="T18" fmla="*/ 856 w 1116"/>
                  <a:gd name="T19" fmla="*/ 244 h 414"/>
                  <a:gd name="T20" fmla="*/ 762 w 1116"/>
                  <a:gd name="T21" fmla="*/ 260 h 414"/>
                  <a:gd name="T22" fmla="*/ 692 w 1116"/>
                  <a:gd name="T23" fmla="*/ 265 h 414"/>
                  <a:gd name="T24" fmla="*/ 630 w 1116"/>
                  <a:gd name="T25" fmla="*/ 270 h 414"/>
                  <a:gd name="T26" fmla="*/ 563 w 1116"/>
                  <a:gd name="T27" fmla="*/ 233 h 414"/>
                  <a:gd name="T28" fmla="*/ 56 w 1116"/>
                  <a:gd name="T29" fmla="*/ 414 h 41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116"/>
                  <a:gd name="T46" fmla="*/ 0 h 414"/>
                  <a:gd name="T47" fmla="*/ 1116 w 1116"/>
                  <a:gd name="T48" fmla="*/ 414 h 41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116" h="414">
                    <a:moveTo>
                      <a:pt x="56" y="414"/>
                    </a:moveTo>
                    <a:lnTo>
                      <a:pt x="0" y="382"/>
                    </a:lnTo>
                    <a:lnTo>
                      <a:pt x="777" y="0"/>
                    </a:lnTo>
                    <a:cubicBezTo>
                      <a:pt x="895" y="56"/>
                      <a:pt x="995" y="94"/>
                      <a:pt x="1112" y="152"/>
                    </a:cubicBezTo>
                    <a:cubicBezTo>
                      <a:pt x="1116" y="154"/>
                      <a:pt x="1115" y="167"/>
                      <a:pt x="1115" y="167"/>
                    </a:cubicBezTo>
                    <a:cubicBezTo>
                      <a:pt x="1113" y="171"/>
                      <a:pt x="1104" y="173"/>
                      <a:pt x="1098" y="176"/>
                    </a:cubicBezTo>
                    <a:cubicBezTo>
                      <a:pt x="1092" y="179"/>
                      <a:pt x="1098" y="178"/>
                      <a:pt x="1081" y="184"/>
                    </a:cubicBezTo>
                    <a:lnTo>
                      <a:pt x="997" y="210"/>
                    </a:lnTo>
                    <a:lnTo>
                      <a:pt x="928" y="227"/>
                    </a:lnTo>
                    <a:lnTo>
                      <a:pt x="856" y="244"/>
                    </a:lnTo>
                    <a:lnTo>
                      <a:pt x="762" y="260"/>
                    </a:lnTo>
                    <a:lnTo>
                      <a:pt x="692" y="265"/>
                    </a:lnTo>
                    <a:lnTo>
                      <a:pt x="630" y="270"/>
                    </a:lnTo>
                    <a:lnTo>
                      <a:pt x="563" y="233"/>
                    </a:lnTo>
                    <a:lnTo>
                      <a:pt x="56" y="414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7" name="Freeform 11">
                <a:extLst>
                  <a:ext uri="{FF2B5EF4-FFF2-40B4-BE49-F238E27FC236}">
                    <a16:creationId xmlns:a16="http://schemas.microsoft.com/office/drawing/2014/main" id="{0A5708F9-2E66-4683-A2B2-46275B595D0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795" y="3371"/>
                <a:ext cx="779" cy="586"/>
              </a:xfrm>
              <a:custGeom>
                <a:avLst/>
                <a:gdLst>
                  <a:gd name="T0" fmla="*/ 0 w 779"/>
                  <a:gd name="T1" fmla="*/ 586 h 586"/>
                  <a:gd name="T2" fmla="*/ 773 w 779"/>
                  <a:gd name="T3" fmla="*/ 0 h 586"/>
                  <a:gd name="T4" fmla="*/ 779 w 779"/>
                  <a:gd name="T5" fmla="*/ 219 h 586"/>
                  <a:gd name="T6" fmla="*/ 0 w 779"/>
                  <a:gd name="T7" fmla="*/ 586 h 58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79"/>
                  <a:gd name="T13" fmla="*/ 0 h 586"/>
                  <a:gd name="T14" fmla="*/ 779 w 779"/>
                  <a:gd name="T15" fmla="*/ 586 h 58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79" h="586">
                    <a:moveTo>
                      <a:pt x="0" y="586"/>
                    </a:moveTo>
                    <a:lnTo>
                      <a:pt x="773" y="0"/>
                    </a:lnTo>
                    <a:lnTo>
                      <a:pt x="779" y="219"/>
                    </a:lnTo>
                    <a:lnTo>
                      <a:pt x="0" y="586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8" name="Freeform 12">
                <a:extLst>
                  <a:ext uri="{FF2B5EF4-FFF2-40B4-BE49-F238E27FC236}">
                    <a16:creationId xmlns:a16="http://schemas.microsoft.com/office/drawing/2014/main" id="{0D413F0B-C3AD-450D-9333-0F10BC173FE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022" y="2848"/>
                <a:ext cx="105" cy="784"/>
              </a:xfrm>
              <a:custGeom>
                <a:avLst/>
                <a:gdLst>
                  <a:gd name="T0" fmla="*/ 0 w 105"/>
                  <a:gd name="T1" fmla="*/ 0 h 784"/>
                  <a:gd name="T2" fmla="*/ 60 w 105"/>
                  <a:gd name="T3" fmla="*/ 30 h 784"/>
                  <a:gd name="T4" fmla="*/ 66 w 105"/>
                  <a:gd name="T5" fmla="*/ 389 h 784"/>
                  <a:gd name="T6" fmla="*/ 72 w 105"/>
                  <a:gd name="T7" fmla="*/ 566 h 784"/>
                  <a:gd name="T8" fmla="*/ 88 w 105"/>
                  <a:gd name="T9" fmla="*/ 718 h 784"/>
                  <a:gd name="T10" fmla="*/ 92 w 105"/>
                  <a:gd name="T11" fmla="*/ 784 h 784"/>
                  <a:gd name="T12" fmla="*/ 7 w 105"/>
                  <a:gd name="T13" fmla="*/ 747 h 784"/>
                  <a:gd name="T14" fmla="*/ 0 w 105"/>
                  <a:gd name="T15" fmla="*/ 0 h 78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5"/>
                  <a:gd name="T25" fmla="*/ 0 h 784"/>
                  <a:gd name="T26" fmla="*/ 105 w 105"/>
                  <a:gd name="T27" fmla="*/ 784 h 78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5" h="784">
                    <a:moveTo>
                      <a:pt x="0" y="0"/>
                    </a:moveTo>
                    <a:lnTo>
                      <a:pt x="60" y="30"/>
                    </a:lnTo>
                    <a:lnTo>
                      <a:pt x="66" y="389"/>
                    </a:lnTo>
                    <a:lnTo>
                      <a:pt x="72" y="566"/>
                    </a:lnTo>
                    <a:cubicBezTo>
                      <a:pt x="77" y="651"/>
                      <a:pt x="76" y="661"/>
                      <a:pt x="88" y="718"/>
                    </a:cubicBezTo>
                    <a:cubicBezTo>
                      <a:pt x="91" y="754"/>
                      <a:pt x="105" y="779"/>
                      <a:pt x="92" y="784"/>
                    </a:cubicBezTo>
                    <a:lnTo>
                      <a:pt x="7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9" name="Freeform 13">
                <a:extLst>
                  <a:ext uri="{FF2B5EF4-FFF2-40B4-BE49-F238E27FC236}">
                    <a16:creationId xmlns:a16="http://schemas.microsoft.com/office/drawing/2014/main" id="{1E006B23-A172-4B0E-BE36-DF71DB7A4DB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143" y="2630"/>
                <a:ext cx="423" cy="738"/>
              </a:xfrm>
              <a:custGeom>
                <a:avLst/>
                <a:gdLst>
                  <a:gd name="T0" fmla="*/ 0 w 423"/>
                  <a:gd name="T1" fmla="*/ 0 h 738"/>
                  <a:gd name="T2" fmla="*/ 27 w 423"/>
                  <a:gd name="T3" fmla="*/ 95 h 738"/>
                  <a:gd name="T4" fmla="*/ 55 w 423"/>
                  <a:gd name="T5" fmla="*/ 204 h 738"/>
                  <a:gd name="T6" fmla="*/ 111 w 423"/>
                  <a:gd name="T7" fmla="*/ 335 h 738"/>
                  <a:gd name="T8" fmla="*/ 195 w 423"/>
                  <a:gd name="T9" fmla="*/ 482 h 738"/>
                  <a:gd name="T10" fmla="*/ 308 w 423"/>
                  <a:gd name="T11" fmla="*/ 631 h 738"/>
                  <a:gd name="T12" fmla="*/ 423 w 423"/>
                  <a:gd name="T13" fmla="*/ 738 h 7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3"/>
                  <a:gd name="T22" fmla="*/ 0 h 738"/>
                  <a:gd name="T23" fmla="*/ 423 w 423"/>
                  <a:gd name="T24" fmla="*/ 738 h 7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3" h="738">
                    <a:moveTo>
                      <a:pt x="0" y="0"/>
                    </a:moveTo>
                    <a:cubicBezTo>
                      <a:pt x="4" y="16"/>
                      <a:pt x="18" y="61"/>
                      <a:pt x="27" y="95"/>
                    </a:cubicBezTo>
                    <a:cubicBezTo>
                      <a:pt x="36" y="129"/>
                      <a:pt x="41" y="164"/>
                      <a:pt x="55" y="204"/>
                    </a:cubicBezTo>
                    <a:cubicBezTo>
                      <a:pt x="69" y="244"/>
                      <a:pt x="88" y="289"/>
                      <a:pt x="111" y="335"/>
                    </a:cubicBezTo>
                    <a:cubicBezTo>
                      <a:pt x="134" y="381"/>
                      <a:pt x="162" y="433"/>
                      <a:pt x="195" y="482"/>
                    </a:cubicBezTo>
                    <a:cubicBezTo>
                      <a:pt x="228" y="531"/>
                      <a:pt x="270" y="588"/>
                      <a:pt x="308" y="631"/>
                    </a:cubicBezTo>
                    <a:cubicBezTo>
                      <a:pt x="346" y="674"/>
                      <a:pt x="384" y="706"/>
                      <a:pt x="423" y="738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0" name="Line 14">
                <a:extLst>
                  <a:ext uri="{FF2B5EF4-FFF2-40B4-BE49-F238E27FC236}">
                    <a16:creationId xmlns:a16="http://schemas.microsoft.com/office/drawing/2014/main" id="{D6222141-73EE-4729-AFF8-95009EAD000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116" y="3634"/>
                <a:ext cx="674" cy="3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1" name="Line 15">
                <a:extLst>
                  <a:ext uri="{FF2B5EF4-FFF2-40B4-BE49-F238E27FC236}">
                    <a16:creationId xmlns:a16="http://schemas.microsoft.com/office/drawing/2014/main" id="{6EF59FA9-7A81-49C5-8B9F-8750DA63C99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113" y="3448"/>
                <a:ext cx="266" cy="11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2" name="Line 16">
                <a:extLst>
                  <a:ext uri="{FF2B5EF4-FFF2-40B4-BE49-F238E27FC236}">
                    <a16:creationId xmlns:a16="http://schemas.microsoft.com/office/drawing/2014/main" id="{4633B3AF-CE11-48F8-BCA3-2996E8398E7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375" y="3444"/>
                <a:ext cx="487" cy="2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3" name="Line 17">
                <a:extLst>
                  <a:ext uri="{FF2B5EF4-FFF2-40B4-BE49-F238E27FC236}">
                    <a16:creationId xmlns:a16="http://schemas.microsoft.com/office/drawing/2014/main" id="{A4967B00-8E27-4B93-97A3-698F71F6EB3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V="1">
                <a:off x="4862" y="3352"/>
                <a:ext cx="679" cy="3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4" name="Line 18">
                <a:extLst>
                  <a:ext uri="{FF2B5EF4-FFF2-40B4-BE49-F238E27FC236}">
                    <a16:creationId xmlns:a16="http://schemas.microsoft.com/office/drawing/2014/main" id="{E34B72DF-12A3-47A4-945B-351FF99A848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101" y="3280"/>
                <a:ext cx="374" cy="16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5" name="Line 19">
                <a:extLst>
                  <a:ext uri="{FF2B5EF4-FFF2-40B4-BE49-F238E27FC236}">
                    <a16:creationId xmlns:a16="http://schemas.microsoft.com/office/drawing/2014/main" id="{36D76240-D416-4BF7-84BB-BBFAE9EB99A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549" y="3208"/>
                <a:ext cx="266" cy="11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6" name="Line 20">
                <a:extLst>
                  <a:ext uri="{FF2B5EF4-FFF2-40B4-BE49-F238E27FC236}">
                    <a16:creationId xmlns:a16="http://schemas.microsoft.com/office/drawing/2014/main" id="{7270DC4D-8983-4781-978A-0EBB6247208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479" y="3277"/>
                <a:ext cx="72" cy="4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7" name="Line 21">
                <a:extLst>
                  <a:ext uri="{FF2B5EF4-FFF2-40B4-BE49-F238E27FC236}">
                    <a16:creationId xmlns:a16="http://schemas.microsoft.com/office/drawing/2014/main" id="{FC6B767B-9FE3-45A5-B765-649583CBC17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805" y="3209"/>
                <a:ext cx="165" cy="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8" name="Freeform 22">
                <a:extLst>
                  <a:ext uri="{FF2B5EF4-FFF2-40B4-BE49-F238E27FC236}">
                    <a16:creationId xmlns:a16="http://schemas.microsoft.com/office/drawing/2014/main" id="{F4CF2328-C74C-4E44-BF61-BD8B14EDA57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978" y="3130"/>
                <a:ext cx="381" cy="162"/>
              </a:xfrm>
              <a:custGeom>
                <a:avLst/>
                <a:gdLst>
                  <a:gd name="T0" fmla="*/ 0 w 381"/>
                  <a:gd name="T1" fmla="*/ 158 h 162"/>
                  <a:gd name="T2" fmla="*/ 40 w 381"/>
                  <a:gd name="T3" fmla="*/ 160 h 162"/>
                  <a:gd name="T4" fmla="*/ 110 w 381"/>
                  <a:gd name="T5" fmla="*/ 148 h 162"/>
                  <a:gd name="T6" fmla="*/ 204 w 381"/>
                  <a:gd name="T7" fmla="*/ 115 h 162"/>
                  <a:gd name="T8" fmla="*/ 331 w 381"/>
                  <a:gd name="T9" fmla="*/ 38 h 162"/>
                  <a:gd name="T10" fmla="*/ 381 w 381"/>
                  <a:gd name="T11" fmla="*/ 0 h 1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1"/>
                  <a:gd name="T19" fmla="*/ 0 h 162"/>
                  <a:gd name="T20" fmla="*/ 381 w 381"/>
                  <a:gd name="T21" fmla="*/ 162 h 16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1" h="162">
                    <a:moveTo>
                      <a:pt x="0" y="158"/>
                    </a:moveTo>
                    <a:cubicBezTo>
                      <a:pt x="11" y="160"/>
                      <a:pt x="22" y="162"/>
                      <a:pt x="40" y="160"/>
                    </a:cubicBezTo>
                    <a:cubicBezTo>
                      <a:pt x="58" y="158"/>
                      <a:pt x="83" y="156"/>
                      <a:pt x="110" y="148"/>
                    </a:cubicBezTo>
                    <a:cubicBezTo>
                      <a:pt x="137" y="140"/>
                      <a:pt x="167" y="133"/>
                      <a:pt x="204" y="115"/>
                    </a:cubicBezTo>
                    <a:cubicBezTo>
                      <a:pt x="241" y="97"/>
                      <a:pt x="302" y="57"/>
                      <a:pt x="331" y="38"/>
                    </a:cubicBezTo>
                    <a:cubicBezTo>
                      <a:pt x="360" y="19"/>
                      <a:pt x="370" y="9"/>
                      <a:pt x="381" y="0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9" name="Line 23">
                <a:extLst>
                  <a:ext uri="{FF2B5EF4-FFF2-40B4-BE49-F238E27FC236}">
                    <a16:creationId xmlns:a16="http://schemas.microsoft.com/office/drawing/2014/main" id="{6D2281E2-885B-4138-B808-914CB6D9421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086" y="2936"/>
                <a:ext cx="467" cy="2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0" name="Line 24">
                <a:extLst>
                  <a:ext uri="{FF2B5EF4-FFF2-40B4-BE49-F238E27FC236}">
                    <a16:creationId xmlns:a16="http://schemas.microsoft.com/office/drawing/2014/main" id="{F75BB4DD-AF27-40D4-9DF8-9F1E79B23B6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551" y="2941"/>
                <a:ext cx="72" cy="4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1" name="Freeform 25">
                <a:extLst>
                  <a:ext uri="{FF2B5EF4-FFF2-40B4-BE49-F238E27FC236}">
                    <a16:creationId xmlns:a16="http://schemas.microsoft.com/office/drawing/2014/main" id="{45C704D8-9418-4667-8CD3-51A7AD51370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622" y="2818"/>
                <a:ext cx="569" cy="167"/>
              </a:xfrm>
              <a:custGeom>
                <a:avLst/>
                <a:gdLst>
                  <a:gd name="T0" fmla="*/ 0 w 569"/>
                  <a:gd name="T1" fmla="*/ 158 h 167"/>
                  <a:gd name="T2" fmla="*/ 58 w 569"/>
                  <a:gd name="T3" fmla="*/ 165 h 167"/>
                  <a:gd name="T4" fmla="*/ 188 w 569"/>
                  <a:gd name="T5" fmla="*/ 146 h 167"/>
                  <a:gd name="T6" fmla="*/ 372 w 569"/>
                  <a:gd name="T7" fmla="*/ 86 h 167"/>
                  <a:gd name="T8" fmla="*/ 569 w 569"/>
                  <a:gd name="T9" fmla="*/ 0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9"/>
                  <a:gd name="T16" fmla="*/ 0 h 167"/>
                  <a:gd name="T17" fmla="*/ 569 w 569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9" h="167">
                    <a:moveTo>
                      <a:pt x="0" y="158"/>
                    </a:moveTo>
                    <a:cubicBezTo>
                      <a:pt x="13" y="162"/>
                      <a:pt x="27" y="167"/>
                      <a:pt x="58" y="165"/>
                    </a:cubicBezTo>
                    <a:cubicBezTo>
                      <a:pt x="89" y="163"/>
                      <a:pt x="136" y="159"/>
                      <a:pt x="188" y="146"/>
                    </a:cubicBezTo>
                    <a:cubicBezTo>
                      <a:pt x="240" y="133"/>
                      <a:pt x="308" y="110"/>
                      <a:pt x="372" y="86"/>
                    </a:cubicBezTo>
                    <a:cubicBezTo>
                      <a:pt x="436" y="62"/>
                      <a:pt x="502" y="31"/>
                      <a:pt x="569" y="0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1521" name="Text Box 26">
              <a:extLst>
                <a:ext uri="{FF2B5EF4-FFF2-40B4-BE49-F238E27FC236}">
                  <a16:creationId xmlns:a16="http://schemas.microsoft.com/office/drawing/2014/main" id="{1A91B49F-FC80-4C11-8D8B-461669C21D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479454">
              <a:off x="4924" y="3678"/>
              <a:ext cx="122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Temperature </a:t>
              </a:r>
              <a:r>
                <a:rPr lang="en-US" altLang="en-US"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21522" name="Text Box 27">
              <a:extLst>
                <a:ext uri="{FF2B5EF4-FFF2-40B4-BE49-F238E27FC236}">
                  <a16:creationId xmlns:a16="http://schemas.microsoft.com/office/drawing/2014/main" id="{E7B05C06-DD50-4720-8F2F-55A91F3EDC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7867">
              <a:off x="4226" y="3462"/>
              <a:ext cx="4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S+G</a:t>
              </a:r>
            </a:p>
          </p:txBody>
        </p:sp>
        <p:sp>
          <p:nvSpPr>
            <p:cNvPr id="21523" name="Text Box 28">
              <a:extLst>
                <a:ext uri="{FF2B5EF4-FFF2-40B4-BE49-F238E27FC236}">
                  <a16:creationId xmlns:a16="http://schemas.microsoft.com/office/drawing/2014/main" id="{95E5840E-E85A-437A-B6B4-AAA6A44B4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463966">
              <a:off x="3814" y="3771"/>
              <a:ext cx="80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Volume </a:t>
              </a:r>
              <a:r>
                <a:rPr lang="en-US" altLang="en-US" sz="2000" i="0">
                  <a:solidFill>
                    <a:schemeClr val="tx1"/>
                  </a:solidFill>
                  <a:latin typeface="Monotype Corsiva" panose="03010101010201010101" pitchFamily="66" charset="0"/>
                </a:rPr>
                <a:t>v</a:t>
              </a:r>
            </a:p>
          </p:txBody>
        </p:sp>
        <p:sp>
          <p:nvSpPr>
            <p:cNvPr id="21524" name="Text Box 29">
              <a:extLst>
                <a:ext uri="{FF2B5EF4-FFF2-40B4-BE49-F238E27FC236}">
                  <a16:creationId xmlns:a16="http://schemas.microsoft.com/office/drawing/2014/main" id="{7F300480-0381-4D56-B469-447A59B2E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3002" y="2790"/>
              <a:ext cx="941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Pressure </a:t>
              </a:r>
              <a:r>
                <a:rPr lang="en-US" altLang="en-US"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21525" name="Text Box 30">
              <a:extLst>
                <a:ext uri="{FF2B5EF4-FFF2-40B4-BE49-F238E27FC236}">
                  <a16:creationId xmlns:a16="http://schemas.microsoft.com/office/drawing/2014/main" id="{6D1D9D50-48F4-4F7F-8EB9-030793562C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80156">
              <a:off x="3805" y="2725"/>
              <a:ext cx="50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Solid</a:t>
              </a:r>
            </a:p>
          </p:txBody>
        </p:sp>
        <p:sp>
          <p:nvSpPr>
            <p:cNvPr id="21526" name="Text Box 31">
              <a:extLst>
                <a:ext uri="{FF2B5EF4-FFF2-40B4-BE49-F238E27FC236}">
                  <a16:creationId xmlns:a16="http://schemas.microsoft.com/office/drawing/2014/main" id="{B7293F93-42E8-41B2-A917-738646CD83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80156">
              <a:off x="4401" y="2786"/>
              <a:ext cx="5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Liquid</a:t>
              </a:r>
            </a:p>
          </p:txBody>
        </p:sp>
        <p:sp>
          <p:nvSpPr>
            <p:cNvPr id="21527" name="Text Box 32">
              <a:extLst>
                <a:ext uri="{FF2B5EF4-FFF2-40B4-BE49-F238E27FC236}">
                  <a16:creationId xmlns:a16="http://schemas.microsoft.com/office/drawing/2014/main" id="{7FDF3A5E-B487-40E2-B32C-608CB0FB8D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80156">
              <a:off x="5200" y="3073"/>
              <a:ext cx="4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Gas</a:t>
              </a:r>
            </a:p>
          </p:txBody>
        </p:sp>
        <p:sp>
          <p:nvSpPr>
            <p:cNvPr id="21528" name="Text Box 33">
              <a:extLst>
                <a:ext uri="{FF2B5EF4-FFF2-40B4-BE49-F238E27FC236}">
                  <a16:creationId xmlns:a16="http://schemas.microsoft.com/office/drawing/2014/main" id="{6C18B85C-317E-4D85-9D3A-FC8210A42D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73837">
              <a:off x="4562" y="3140"/>
              <a:ext cx="42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L+G</a:t>
              </a:r>
            </a:p>
          </p:txBody>
        </p:sp>
        <p:sp>
          <p:nvSpPr>
            <p:cNvPr id="21529" name="Text Box 34">
              <a:extLst>
                <a:ext uri="{FF2B5EF4-FFF2-40B4-BE49-F238E27FC236}">
                  <a16:creationId xmlns:a16="http://schemas.microsoft.com/office/drawing/2014/main" id="{8F51C7FA-5A63-45E1-8522-279D2CD767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650657">
              <a:off x="4277" y="2539"/>
              <a:ext cx="4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S+L</a:t>
              </a:r>
            </a:p>
          </p:txBody>
        </p:sp>
      </p:grpSp>
      <p:sp>
        <p:nvSpPr>
          <p:cNvPr id="21507" name="Rectangle 35">
            <a:extLst>
              <a:ext uri="{FF2B5EF4-FFF2-40B4-BE49-F238E27FC236}">
                <a16:creationId xmlns:a16="http://schemas.microsoft.com/office/drawing/2014/main" id="{7DB17E58-1E8A-4093-B982-944232AFE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8425" y="279400"/>
            <a:ext cx="4625975" cy="582613"/>
          </a:xfrm>
          <a:noFill/>
        </p:spPr>
        <p:txBody>
          <a:bodyPr/>
          <a:lstStyle/>
          <a:p>
            <a:r>
              <a:rPr lang="en-US" altLang="en-US"/>
              <a:t>Degrees of Freedom  </a:t>
            </a:r>
            <a:r>
              <a:rPr lang="en-US" altLang="en-US" i="1"/>
              <a:t>F</a:t>
            </a:r>
            <a:endParaRPr lang="en-US" altLang="en-US"/>
          </a:p>
        </p:txBody>
      </p:sp>
      <p:sp>
        <p:nvSpPr>
          <p:cNvPr id="822308" name="Text Box 36">
            <a:extLst>
              <a:ext uri="{FF2B5EF4-FFF2-40B4-BE49-F238E27FC236}">
                <a16:creationId xmlns:a16="http://schemas.microsoft.com/office/drawing/2014/main" id="{EFAE1892-3421-4E49-9372-9E6B2F8D3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" y="2057400"/>
            <a:ext cx="4772025" cy="7016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000" i="0" u="sng" dirty="0">
                <a:solidFill>
                  <a:schemeClr val="tx1"/>
                </a:solidFill>
                <a:latin typeface="Arial" charset="0"/>
                <a:cs typeface="Arial" charset="0"/>
              </a:rPr>
              <a:t>Simple Case 1</a:t>
            </a: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: Pure substance (</a:t>
            </a:r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1)</a:t>
            </a:r>
          </a:p>
          <a:p>
            <a:pPr>
              <a:lnSpc>
                <a:spcPct val="100000"/>
              </a:lnSpc>
              <a:defRPr/>
            </a:pP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	               Single phase (</a:t>
            </a:r>
            <a:r>
              <a:rPr lang="en-US" sz="2000" b="0" dirty="0">
                <a:solidFill>
                  <a:schemeClr val="tx1"/>
                </a:solidFill>
                <a:latin typeface="Monotype Corsiva" pitchFamily="66" charset="0"/>
                <a:cs typeface="Arial" charset="0"/>
              </a:rPr>
              <a:t>P</a:t>
            </a:r>
            <a:r>
              <a:rPr lang="en-US" sz="2000" i="0" dirty="0">
                <a:solidFill>
                  <a:schemeClr val="tx1"/>
                </a:solidFill>
                <a:latin typeface="Monotype Corsiva" pitchFamily="66" charset="0"/>
                <a:cs typeface="Arial" charset="0"/>
              </a:rPr>
              <a:t> </a:t>
            </a:r>
            <a:r>
              <a:rPr lang="en-US" sz="20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1)</a:t>
            </a:r>
          </a:p>
        </p:txBody>
      </p:sp>
      <p:sp>
        <p:nvSpPr>
          <p:cNvPr id="21509" name="Text Box 37">
            <a:extLst>
              <a:ext uri="{FF2B5EF4-FFF2-40B4-BE49-F238E27FC236}">
                <a16:creationId xmlns:a16="http://schemas.microsoft.com/office/drawing/2014/main" id="{0CBD9E48-AF40-4949-9CB5-AA955C728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1052513"/>
            <a:ext cx="8562975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000" i="0" dirty="0">
                <a:solidFill>
                  <a:schemeClr val="tx1"/>
                </a:solidFill>
              </a:rPr>
              <a:t> = </a:t>
            </a:r>
            <a:r>
              <a:rPr lang="en-US" altLang="en-US" sz="2000" i="0" u="sng" dirty="0">
                <a:solidFill>
                  <a:schemeClr val="tx1"/>
                </a:solidFill>
              </a:rPr>
              <a:t>Minimum</a:t>
            </a:r>
            <a:r>
              <a:rPr lang="en-US" altLang="en-US" sz="2000" i="0" dirty="0">
                <a:solidFill>
                  <a:schemeClr val="tx1"/>
                </a:solidFill>
              </a:rPr>
              <a:t> Number of state variables necessary to </a:t>
            </a:r>
            <a:r>
              <a:rPr lang="en-US" altLang="en-US" sz="2000" i="0" u="sng" dirty="0">
                <a:solidFill>
                  <a:schemeClr val="tx1"/>
                </a:solidFill>
              </a:rPr>
              <a:t>define</a:t>
            </a:r>
            <a:r>
              <a:rPr lang="en-US" altLang="en-US" sz="2000" i="0" dirty="0">
                <a:solidFill>
                  <a:schemeClr val="tx1"/>
                </a:solidFill>
              </a:rPr>
              <a:t> the state</a:t>
            </a:r>
          </a:p>
        </p:txBody>
      </p:sp>
      <p:sp>
        <p:nvSpPr>
          <p:cNvPr id="21510" name="Text Box 38">
            <a:extLst>
              <a:ext uri="{FF2B5EF4-FFF2-40B4-BE49-F238E27FC236}">
                <a16:creationId xmlns:a16="http://schemas.microsoft.com/office/drawing/2014/main" id="{DD41EDF8-14EE-463F-BD68-CA0014F85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" y="2870200"/>
            <a:ext cx="55386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In this case: Number of Degrees of Freedom</a:t>
            </a:r>
          </a:p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= Number of different forms of energy exchange:</a:t>
            </a:r>
          </a:p>
        </p:txBody>
      </p:sp>
      <p:sp>
        <p:nvSpPr>
          <p:cNvPr id="21511" name="Text Box 39">
            <a:extLst>
              <a:ext uri="{FF2B5EF4-FFF2-40B4-BE49-F238E27FC236}">
                <a16:creationId xmlns:a16="http://schemas.microsoft.com/office/drawing/2014/main" id="{B4A551F4-DD63-403F-9C42-37ACE7665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980" y="3502337"/>
            <a:ext cx="325602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u="sng" dirty="0">
                <a:solidFill>
                  <a:schemeClr val="tx1"/>
                </a:solidFill>
              </a:rPr>
              <a:t>If only</a:t>
            </a:r>
            <a:r>
              <a:rPr lang="en-US" altLang="en-US" i="0" dirty="0">
                <a:solidFill>
                  <a:schemeClr val="tx1"/>
                </a:solidFill>
              </a:rPr>
              <a:t>: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i="0" dirty="0">
                <a:solidFill>
                  <a:schemeClr val="tx1"/>
                </a:solidFill>
              </a:rPr>
              <a:t>Heat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i="0" dirty="0">
                <a:solidFill>
                  <a:schemeClr val="tx1"/>
                </a:solidFill>
              </a:rPr>
              <a:t>work of changing volume</a:t>
            </a:r>
          </a:p>
        </p:txBody>
      </p:sp>
      <p:sp>
        <p:nvSpPr>
          <p:cNvPr id="21512" name="AutoShape 40">
            <a:extLst>
              <a:ext uri="{FF2B5EF4-FFF2-40B4-BE49-F238E27FC236}">
                <a16:creationId xmlns:a16="http://schemas.microsoft.com/office/drawing/2014/main" id="{A1842955-6B02-44AC-8A7D-68C3A7E01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2907" y="4466289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3" name="Text Box 41">
            <a:extLst>
              <a:ext uri="{FF2B5EF4-FFF2-40B4-BE49-F238E27FC236}">
                <a16:creationId xmlns:a16="http://schemas.microsoft.com/office/drawing/2014/main" id="{76AF37DD-A133-42B5-A00A-44AA37E54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382" y="4426602"/>
            <a:ext cx="723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i="0" dirty="0">
                <a:solidFill>
                  <a:schemeClr val="tx1"/>
                </a:solidFill>
              </a:rPr>
              <a:t> = 2</a:t>
            </a:r>
          </a:p>
        </p:txBody>
      </p:sp>
      <p:sp>
        <p:nvSpPr>
          <p:cNvPr id="21514" name="Text Box 42">
            <a:extLst>
              <a:ext uri="{FF2B5EF4-FFF2-40B4-BE49-F238E27FC236}">
                <a16:creationId xmlns:a16="http://schemas.microsoft.com/office/drawing/2014/main" id="{45D38175-A3D1-4704-86C2-840EB7DB8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81600"/>
            <a:ext cx="41751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To localize the state of a gas, </a:t>
            </a:r>
          </a:p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We need to know </a:t>
            </a:r>
            <a:r>
              <a:rPr lang="en-US" altLang="en-US" b="0" i="0" dirty="0">
                <a:solidFill>
                  <a:schemeClr val="tx1"/>
                </a:solidFill>
              </a:rPr>
              <a:t>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i="0" dirty="0">
                <a:solidFill>
                  <a:schemeClr val="tx1"/>
                </a:solidFill>
              </a:rPr>
              <a:t>), 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0" i="0" dirty="0">
                <a:solidFill>
                  <a:schemeClr val="tx1"/>
                </a:solidFill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b="0" i="0" dirty="0">
                <a:solidFill>
                  <a:schemeClr val="tx1"/>
                </a:solidFill>
              </a:rPr>
              <a:t>) or (</a:t>
            </a:r>
            <a:r>
              <a:rPr lang="en-US" altLang="en-US" b="0" i="0" dirty="0">
                <a:solidFill>
                  <a:schemeClr val="tx1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b="0" i="0" dirty="0">
                <a:solidFill>
                  <a:schemeClr val="tx1"/>
                </a:solidFill>
              </a:rPr>
              <a:t>,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i="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1515" name="Rectangle 43">
            <a:extLst>
              <a:ext uri="{FF2B5EF4-FFF2-40B4-BE49-F238E27FC236}">
                <a16:creationId xmlns:a16="http://schemas.microsoft.com/office/drawing/2014/main" id="{98452B25-A478-4940-9F52-92FDA25B7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845050"/>
            <a:ext cx="1379538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Example </a:t>
            </a:r>
            <a:r>
              <a:rPr lang="en-US" altLang="en-US" sz="2000" i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21516" name="Text Box 44">
            <a:extLst>
              <a:ext uri="{FF2B5EF4-FFF2-40B4-BE49-F238E27FC236}">
                <a16:creationId xmlns:a16="http://schemas.microsoft.com/office/drawing/2014/main" id="{F40D55CF-E2DA-400E-A14B-12B61220C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1543050"/>
            <a:ext cx="2838450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1"/>
                </a:solidFill>
                <a:latin typeface="Monotype Corsiva" panose="03010101010201010101" pitchFamily="66" charset="0"/>
              </a:rPr>
              <a:t>P</a:t>
            </a:r>
            <a:r>
              <a:rPr lang="en-US" altLang="en-US" sz="2000" b="0" dirty="0">
                <a:solidFill>
                  <a:schemeClr val="tx1"/>
                </a:solidFill>
              </a:rPr>
              <a:t> </a:t>
            </a:r>
            <a:r>
              <a:rPr lang="en-US" altLang="en-US" sz="2000" i="0" dirty="0">
                <a:solidFill>
                  <a:schemeClr val="tx1"/>
                </a:solidFill>
              </a:rPr>
              <a:t>= Number of Phases</a:t>
            </a:r>
          </a:p>
        </p:txBody>
      </p:sp>
      <p:sp>
        <p:nvSpPr>
          <p:cNvPr id="21517" name="Text Box 45">
            <a:extLst>
              <a:ext uri="{FF2B5EF4-FFF2-40B4-BE49-F238E27FC236}">
                <a16:creationId xmlns:a16="http://schemas.microsoft.com/office/drawing/2014/main" id="{E229E121-F080-4004-937D-095166BC1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525588"/>
            <a:ext cx="4648200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C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2000" i="0" dirty="0">
                <a:solidFill>
                  <a:schemeClr val="tx1"/>
                </a:solidFill>
              </a:rPr>
              <a:t>= Number of chemical </a:t>
            </a:r>
            <a:r>
              <a:rPr lang="en-US" altLang="en-US" sz="2000" i="0" dirty="0" err="1">
                <a:solidFill>
                  <a:schemeClr val="tx1"/>
                </a:solidFill>
              </a:rPr>
              <a:t>componants</a:t>
            </a:r>
            <a:endParaRPr lang="en-US" altLang="en-US" sz="2000" i="0" dirty="0">
              <a:solidFill>
                <a:schemeClr val="tx1"/>
              </a:solidFill>
            </a:endParaRPr>
          </a:p>
        </p:txBody>
      </p:sp>
      <p:sp>
        <p:nvSpPr>
          <p:cNvPr id="21518" name="Line 46">
            <a:extLst>
              <a:ext uri="{FF2B5EF4-FFF2-40B4-BE49-F238E27FC236}">
                <a16:creationId xmlns:a16="http://schemas.microsoft.com/office/drawing/2014/main" id="{D430F798-31F5-443E-AA6D-B545268470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54320" y="4921180"/>
            <a:ext cx="3627679" cy="62207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488" tIns="44450" rIns="90488" bIns="4445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DF029CF-C95E-42B1-8D46-8B2B47D1B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33725" y="279400"/>
            <a:ext cx="3635375" cy="582613"/>
          </a:xfrm>
          <a:noFill/>
        </p:spPr>
        <p:txBody>
          <a:bodyPr/>
          <a:lstStyle/>
          <a:p>
            <a:r>
              <a:rPr lang="en-US" altLang="en-US"/>
              <a:t>Gibbs Phase Rule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36560C5C-A2E7-48CB-9755-794B4ED8004D}"/>
              </a:ext>
            </a:extLst>
          </p:cNvPr>
          <p:cNvGrpSpPr>
            <a:grpSpLocks/>
          </p:cNvGrpSpPr>
          <p:nvPr/>
        </p:nvGrpSpPr>
        <p:grpSpPr bwMode="auto">
          <a:xfrm>
            <a:off x="168275" y="4557713"/>
            <a:ext cx="8486775" cy="1606550"/>
            <a:chOff x="480" y="2871"/>
            <a:chExt cx="5346" cy="1012"/>
          </a:xfrm>
        </p:grpSpPr>
        <p:sp>
          <p:nvSpPr>
            <p:cNvPr id="824324" name="Text Box 4">
              <a:extLst>
                <a:ext uri="{FF2B5EF4-FFF2-40B4-BE49-F238E27FC236}">
                  <a16:creationId xmlns:a16="http://schemas.microsoft.com/office/drawing/2014/main" id="{87A84C16-10E8-4919-B283-6AB175037A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2871"/>
              <a:ext cx="3663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sz="2000" i="0" u="sng" dirty="0">
                  <a:solidFill>
                    <a:schemeClr val="tx1"/>
                  </a:solidFill>
                  <a:latin typeface="Arial" charset="0"/>
                  <a:cs typeface="Arial" charset="0"/>
                </a:rPr>
                <a:t>General Case </a:t>
              </a: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Arial" charset="0"/>
                </a:rPr>
                <a:t>: If  number of components </a:t>
              </a:r>
              <a:r>
                <a:rPr lang="en-US" sz="20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000" i="0" dirty="0">
                  <a:solidFill>
                    <a:schemeClr val="tx1"/>
                  </a:solidFill>
                  <a:latin typeface="Arial" charset="0"/>
                  <a:cs typeface="Arial" charset="0"/>
                </a:rPr>
                <a:t> &gt; 1</a:t>
              </a:r>
            </a:p>
          </p:txBody>
        </p:sp>
        <p:sp>
          <p:nvSpPr>
            <p:cNvPr id="22574" name="Text Box 5">
              <a:extLst>
                <a:ext uri="{FF2B5EF4-FFF2-40B4-BE49-F238E27FC236}">
                  <a16:creationId xmlns:a16="http://schemas.microsoft.com/office/drawing/2014/main" id="{B72F8A0D-C665-4FA9-8995-0385212307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0" y="3239"/>
              <a:ext cx="37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Every new component adds a new degree of freedom</a:t>
              </a:r>
            </a:p>
          </p:txBody>
        </p:sp>
        <p:sp>
          <p:nvSpPr>
            <p:cNvPr id="824326" name="AutoShape 6">
              <a:extLst>
                <a:ext uri="{FF2B5EF4-FFF2-40B4-BE49-F238E27FC236}">
                  <a16:creationId xmlns:a16="http://schemas.microsoft.com/office/drawing/2014/main" id="{9B25ADE5-72E7-42F5-9B08-3B07C11E70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600"/>
              <a:ext cx="336" cy="192"/>
            </a:xfrm>
            <a:prstGeom prst="rightArrow">
              <a:avLst>
                <a:gd name="adj1" fmla="val 50000"/>
                <a:gd name="adj2" fmla="val 70316"/>
              </a:avLst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24327" name="Text Box 7">
              <a:extLst>
                <a:ext uri="{FF2B5EF4-FFF2-40B4-BE49-F238E27FC236}">
                  <a16:creationId xmlns:a16="http://schemas.microsoft.com/office/drawing/2014/main" id="{BFB90FAD-7A4C-4A78-8F18-21643019B5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556"/>
              <a:ext cx="1240" cy="29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sz="2400" b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0" i="0">
                  <a:solidFill>
                    <a:schemeClr val="tx1"/>
                  </a:solidFill>
                  <a:latin typeface="Arial" charset="0"/>
                  <a:cs typeface="Arial" charset="0"/>
                </a:rPr>
                <a:t> = </a:t>
              </a:r>
              <a:r>
                <a:rPr lang="en-US" sz="2400" b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400" b="0" i="0">
                  <a:solidFill>
                    <a:schemeClr val="tx1"/>
                  </a:solidFill>
                  <a:latin typeface="Arial" charset="0"/>
                  <a:cs typeface="Arial" charset="0"/>
                </a:rPr>
                <a:t> – </a:t>
              </a:r>
              <a:r>
                <a:rPr lang="en-US" sz="2400" b="0" i="0">
                  <a:solidFill>
                    <a:schemeClr val="tx1"/>
                  </a:solidFill>
                  <a:latin typeface="Monotype Corsiva" pitchFamily="66" charset="0"/>
                  <a:cs typeface="Arial" charset="0"/>
                </a:rPr>
                <a:t>P</a:t>
              </a:r>
              <a:r>
                <a:rPr lang="en-US" sz="2400" b="0" i="0">
                  <a:solidFill>
                    <a:schemeClr val="tx1"/>
                  </a:solidFill>
                  <a:latin typeface="Arial" charset="0"/>
                  <a:cs typeface="Arial" charset="0"/>
                </a:rPr>
                <a:t> + 2</a:t>
              </a:r>
            </a:p>
          </p:txBody>
        </p:sp>
        <p:sp>
          <p:nvSpPr>
            <p:cNvPr id="22577" name="Text Box 8">
              <a:extLst>
                <a:ext uri="{FF2B5EF4-FFF2-40B4-BE49-F238E27FC236}">
                  <a16:creationId xmlns:a16="http://schemas.microsoft.com/office/drawing/2014/main" id="{09E48B2F-30CE-4C99-8E7D-FD733E4D43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0" y="3479"/>
              <a:ext cx="22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Gibbs Phase Rule for</a:t>
              </a:r>
            </a:p>
            <a:p>
              <a:pPr>
                <a:lnSpc>
                  <a:spcPct val="100000"/>
                </a:lnSpc>
              </a:pPr>
              <a:r>
                <a:rPr lang="en-US" altLang="en-US" i="0" u="sng">
                  <a:solidFill>
                    <a:schemeClr val="tx1"/>
                  </a:solidFill>
                </a:rPr>
                <a:t>Two</a:t>
              </a:r>
              <a:r>
                <a:rPr lang="en-US" altLang="en-US" i="0">
                  <a:solidFill>
                    <a:schemeClr val="tx1"/>
                  </a:solidFill>
                </a:rPr>
                <a:t> forms of energy exchange</a:t>
              </a:r>
            </a:p>
          </p:txBody>
        </p:sp>
      </p:grpSp>
      <p:sp>
        <p:nvSpPr>
          <p:cNvPr id="824329" name="Text Box 9">
            <a:extLst>
              <a:ext uri="{FF2B5EF4-FFF2-40B4-BE49-F238E27FC236}">
                <a16:creationId xmlns:a16="http://schemas.microsoft.com/office/drawing/2014/main" id="{88A46F02-773A-4E0C-895E-28160DF43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296988"/>
            <a:ext cx="4902304" cy="7078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000" i="0" u="sng" dirty="0">
                <a:solidFill>
                  <a:schemeClr val="tx1"/>
                </a:solidFill>
                <a:latin typeface="Arial" charset="0"/>
                <a:cs typeface="Arial" charset="0"/>
              </a:rPr>
              <a:t>Simple Case 2</a:t>
            </a: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: Pure substance (</a:t>
            </a:r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1) </a:t>
            </a:r>
          </a:p>
          <a:p>
            <a:pPr>
              <a:lnSpc>
                <a:spcPct val="100000"/>
              </a:lnSpc>
              <a:defRPr/>
            </a:pP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2 phases in equilibrium (</a:t>
            </a:r>
            <a:r>
              <a:rPr lang="en-US" sz="2000" b="0" dirty="0">
                <a:solidFill>
                  <a:schemeClr val="tx1"/>
                </a:solidFill>
                <a:latin typeface="Monotype Corsiva" pitchFamily="66" charset="0"/>
                <a:cs typeface="Arial" charset="0"/>
              </a:rPr>
              <a:t>P</a:t>
            </a:r>
            <a:r>
              <a:rPr lang="en-US" sz="2000" b="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0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 2)</a:t>
            </a:r>
          </a:p>
        </p:txBody>
      </p:sp>
      <p:sp>
        <p:nvSpPr>
          <p:cNvPr id="22533" name="Text Box 10">
            <a:extLst>
              <a:ext uri="{FF2B5EF4-FFF2-40B4-BE49-F238E27FC236}">
                <a16:creationId xmlns:a16="http://schemas.microsoft.com/office/drawing/2014/main" id="{DCEDED27-6C36-4C2A-A578-973E76CA6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3" y="2239963"/>
            <a:ext cx="3714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Equilibrium imposes a condition</a:t>
            </a:r>
          </a:p>
        </p:txBody>
      </p:sp>
      <p:sp>
        <p:nvSpPr>
          <p:cNvPr id="22534" name="AutoShape 11">
            <a:extLst>
              <a:ext uri="{FF2B5EF4-FFF2-40B4-BE49-F238E27FC236}">
                <a16:creationId xmlns:a16="http://schemas.microsoft.com/office/drawing/2014/main" id="{6C6D1CF6-029C-40EE-9F61-17FFECA30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3" y="2660650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5" name="Text Box 12">
            <a:extLst>
              <a:ext uri="{FF2B5EF4-FFF2-40B4-BE49-F238E27FC236}">
                <a16:creationId xmlns:a16="http://schemas.microsoft.com/office/drawing/2014/main" id="{5A6B4E5E-00EF-4476-BB3F-30DADA6B0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63" y="2620963"/>
            <a:ext cx="131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F</a:t>
            </a:r>
            <a:r>
              <a:rPr lang="en-US" altLang="en-US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i="0" dirty="0">
                <a:solidFill>
                  <a:schemeClr val="tx1"/>
                </a:solidFill>
              </a:rPr>
              <a:t>= 2-1 = 1</a:t>
            </a:r>
          </a:p>
        </p:txBody>
      </p:sp>
      <p:sp>
        <p:nvSpPr>
          <p:cNvPr id="22536" name="Text Box 13">
            <a:extLst>
              <a:ext uri="{FF2B5EF4-FFF2-40B4-BE49-F238E27FC236}">
                <a16:creationId xmlns:a16="http://schemas.microsoft.com/office/drawing/2014/main" id="{2C6D5EF3-AE1F-463C-A8B9-B4EECB745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3168650"/>
            <a:ext cx="35877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To </a:t>
            </a:r>
            <a:r>
              <a:rPr lang="en-US" altLang="en-US" i="0" dirty="0" err="1">
                <a:solidFill>
                  <a:schemeClr val="tx1"/>
                </a:solidFill>
              </a:rPr>
              <a:t>localise</a:t>
            </a:r>
            <a:r>
              <a:rPr lang="en-US" altLang="en-US" i="0" dirty="0">
                <a:solidFill>
                  <a:schemeClr val="tx1"/>
                </a:solidFill>
              </a:rPr>
              <a:t> the state  </a:t>
            </a:r>
          </a:p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Of a saturated vapor, </a:t>
            </a:r>
          </a:p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It is sufficient to know 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i="0" dirty="0">
                <a:solidFill>
                  <a:schemeClr val="tx1"/>
                </a:solidFill>
              </a:rPr>
              <a:t>) or 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i="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2537" name="Rectangle 14">
            <a:extLst>
              <a:ext uri="{FF2B5EF4-FFF2-40B4-BE49-F238E27FC236}">
                <a16:creationId xmlns:a16="http://schemas.microsoft.com/office/drawing/2014/main" id="{FDB8CC51-2AF2-4B4E-9679-060105A6F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613" y="3294063"/>
            <a:ext cx="1379537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Example </a:t>
            </a:r>
            <a:r>
              <a:rPr lang="en-US" altLang="en-US" sz="2000" i="0">
                <a:solidFill>
                  <a:schemeClr val="tx1"/>
                </a:solidFill>
              </a:rPr>
              <a:t>:</a:t>
            </a:r>
          </a:p>
        </p:txBody>
      </p:sp>
      <p:grpSp>
        <p:nvGrpSpPr>
          <p:cNvPr id="22538" name="Group 16">
            <a:extLst>
              <a:ext uri="{FF2B5EF4-FFF2-40B4-BE49-F238E27FC236}">
                <a16:creationId xmlns:a16="http://schemas.microsoft.com/office/drawing/2014/main" id="{209C42CD-512B-4668-956C-877745D43FAF}"/>
              </a:ext>
            </a:extLst>
          </p:cNvPr>
          <p:cNvGrpSpPr>
            <a:grpSpLocks/>
          </p:cNvGrpSpPr>
          <p:nvPr/>
        </p:nvGrpSpPr>
        <p:grpSpPr bwMode="auto">
          <a:xfrm>
            <a:off x="5322888" y="1012825"/>
            <a:ext cx="4430712" cy="3559175"/>
            <a:chOff x="3358" y="1812"/>
            <a:chExt cx="2791" cy="2242"/>
          </a:xfrm>
        </p:grpSpPr>
        <p:grpSp>
          <p:nvGrpSpPr>
            <p:cNvPr id="22541" name="Group 17">
              <a:extLst>
                <a:ext uri="{FF2B5EF4-FFF2-40B4-BE49-F238E27FC236}">
                  <a16:creationId xmlns:a16="http://schemas.microsoft.com/office/drawing/2014/main" id="{00E83A86-E940-46FC-BDD7-D2FDDCF5EAF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638" y="1812"/>
              <a:ext cx="2332" cy="2242"/>
              <a:chOff x="4022" y="2466"/>
              <a:chExt cx="1552" cy="1492"/>
            </a:xfrm>
          </p:grpSpPr>
          <p:sp>
            <p:nvSpPr>
              <p:cNvPr id="22551" name="Freeform 18">
                <a:extLst>
                  <a:ext uri="{FF2B5EF4-FFF2-40B4-BE49-F238E27FC236}">
                    <a16:creationId xmlns:a16="http://schemas.microsoft.com/office/drawing/2014/main" id="{A7393383-4B0F-4BFD-9779-E0D896CEB32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123" y="3380"/>
                <a:ext cx="335" cy="248"/>
              </a:xfrm>
              <a:custGeom>
                <a:avLst/>
                <a:gdLst>
                  <a:gd name="T0" fmla="*/ 0 w 335"/>
                  <a:gd name="T1" fmla="*/ 248 h 248"/>
                  <a:gd name="T2" fmla="*/ 122 w 335"/>
                  <a:gd name="T3" fmla="*/ 170 h 248"/>
                  <a:gd name="T4" fmla="*/ 213 w 335"/>
                  <a:gd name="T5" fmla="*/ 102 h 248"/>
                  <a:gd name="T6" fmla="*/ 299 w 335"/>
                  <a:gd name="T7" fmla="*/ 37 h 248"/>
                  <a:gd name="T8" fmla="*/ 335 w 335"/>
                  <a:gd name="T9" fmla="*/ 0 h 2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35"/>
                  <a:gd name="T16" fmla="*/ 0 h 248"/>
                  <a:gd name="T17" fmla="*/ 335 w 335"/>
                  <a:gd name="T18" fmla="*/ 248 h 2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35" h="248">
                    <a:moveTo>
                      <a:pt x="0" y="248"/>
                    </a:moveTo>
                    <a:cubicBezTo>
                      <a:pt x="43" y="221"/>
                      <a:pt x="87" y="194"/>
                      <a:pt x="122" y="170"/>
                    </a:cubicBezTo>
                    <a:cubicBezTo>
                      <a:pt x="157" y="146"/>
                      <a:pt x="184" y="124"/>
                      <a:pt x="213" y="102"/>
                    </a:cubicBezTo>
                    <a:cubicBezTo>
                      <a:pt x="242" y="80"/>
                      <a:pt x="279" y="54"/>
                      <a:pt x="299" y="37"/>
                    </a:cubicBezTo>
                    <a:cubicBezTo>
                      <a:pt x="319" y="20"/>
                      <a:pt x="329" y="7"/>
                      <a:pt x="335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2" name="Line 19">
                <a:extLst>
                  <a:ext uri="{FF2B5EF4-FFF2-40B4-BE49-F238E27FC236}">
                    <a16:creationId xmlns:a16="http://schemas.microsoft.com/office/drawing/2014/main" id="{A6E5E32A-0987-4817-8A59-A5C980E9AA3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461" y="3381"/>
                <a:ext cx="411" cy="195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3" name="Freeform 20">
                <a:extLst>
                  <a:ext uri="{FF2B5EF4-FFF2-40B4-BE49-F238E27FC236}">
                    <a16:creationId xmlns:a16="http://schemas.microsoft.com/office/drawing/2014/main" id="{EAA3CBE2-D282-4CD1-A162-2C368955516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797" y="3573"/>
                <a:ext cx="78" cy="379"/>
              </a:xfrm>
              <a:custGeom>
                <a:avLst/>
                <a:gdLst>
                  <a:gd name="T0" fmla="*/ 0 w 78"/>
                  <a:gd name="T1" fmla="*/ 379 h 379"/>
                  <a:gd name="T2" fmla="*/ 25 w 78"/>
                  <a:gd name="T3" fmla="*/ 278 h 379"/>
                  <a:gd name="T4" fmla="*/ 53 w 78"/>
                  <a:gd name="T5" fmla="*/ 163 h 379"/>
                  <a:gd name="T6" fmla="*/ 70 w 78"/>
                  <a:gd name="T7" fmla="*/ 64 h 379"/>
                  <a:gd name="T8" fmla="*/ 78 w 78"/>
                  <a:gd name="T9" fmla="*/ 0 h 3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379"/>
                  <a:gd name="T17" fmla="*/ 78 w 78"/>
                  <a:gd name="T18" fmla="*/ 379 h 3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379">
                    <a:moveTo>
                      <a:pt x="0" y="379"/>
                    </a:moveTo>
                    <a:cubicBezTo>
                      <a:pt x="8" y="346"/>
                      <a:pt x="16" y="314"/>
                      <a:pt x="25" y="278"/>
                    </a:cubicBezTo>
                    <a:cubicBezTo>
                      <a:pt x="34" y="242"/>
                      <a:pt x="45" y="199"/>
                      <a:pt x="53" y="163"/>
                    </a:cubicBezTo>
                    <a:cubicBezTo>
                      <a:pt x="61" y="127"/>
                      <a:pt x="66" y="91"/>
                      <a:pt x="70" y="64"/>
                    </a:cubicBezTo>
                    <a:cubicBezTo>
                      <a:pt x="74" y="37"/>
                      <a:pt x="77" y="11"/>
                      <a:pt x="78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4" name="Freeform 21">
                <a:extLst>
                  <a:ext uri="{FF2B5EF4-FFF2-40B4-BE49-F238E27FC236}">
                    <a16:creationId xmlns:a16="http://schemas.microsoft.com/office/drawing/2014/main" id="{BD3B5DF0-F47F-4F98-BA67-76669DACE30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522" y="3169"/>
                <a:ext cx="450" cy="405"/>
              </a:xfrm>
              <a:custGeom>
                <a:avLst/>
                <a:gdLst>
                  <a:gd name="T0" fmla="*/ 0 w 450"/>
                  <a:gd name="T1" fmla="*/ 235 h 405"/>
                  <a:gd name="T2" fmla="*/ 46 w 450"/>
                  <a:gd name="T3" fmla="*/ 214 h 405"/>
                  <a:gd name="T4" fmla="*/ 91 w 450"/>
                  <a:gd name="T5" fmla="*/ 189 h 405"/>
                  <a:gd name="T6" fmla="*/ 128 w 450"/>
                  <a:gd name="T7" fmla="*/ 161 h 405"/>
                  <a:gd name="T8" fmla="*/ 177 w 450"/>
                  <a:gd name="T9" fmla="*/ 118 h 405"/>
                  <a:gd name="T10" fmla="*/ 220 w 450"/>
                  <a:gd name="T11" fmla="*/ 81 h 405"/>
                  <a:gd name="T12" fmla="*/ 276 w 450"/>
                  <a:gd name="T13" fmla="*/ 45 h 405"/>
                  <a:gd name="T14" fmla="*/ 337 w 450"/>
                  <a:gd name="T15" fmla="*/ 13 h 405"/>
                  <a:gd name="T16" fmla="*/ 396 w 450"/>
                  <a:gd name="T17" fmla="*/ 0 h 405"/>
                  <a:gd name="T18" fmla="*/ 433 w 450"/>
                  <a:gd name="T19" fmla="*/ 11 h 405"/>
                  <a:gd name="T20" fmla="*/ 448 w 450"/>
                  <a:gd name="T21" fmla="*/ 49 h 405"/>
                  <a:gd name="T22" fmla="*/ 448 w 450"/>
                  <a:gd name="T23" fmla="*/ 89 h 405"/>
                  <a:gd name="T24" fmla="*/ 433 w 450"/>
                  <a:gd name="T25" fmla="*/ 169 h 405"/>
                  <a:gd name="T26" fmla="*/ 416 w 450"/>
                  <a:gd name="T27" fmla="*/ 235 h 405"/>
                  <a:gd name="T28" fmla="*/ 387 w 450"/>
                  <a:gd name="T29" fmla="*/ 326 h 405"/>
                  <a:gd name="T30" fmla="*/ 353 w 450"/>
                  <a:gd name="T31" fmla="*/ 405 h 40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50"/>
                  <a:gd name="T49" fmla="*/ 0 h 405"/>
                  <a:gd name="T50" fmla="*/ 450 w 450"/>
                  <a:gd name="T51" fmla="*/ 405 h 40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50" h="405">
                    <a:moveTo>
                      <a:pt x="0" y="235"/>
                    </a:moveTo>
                    <a:cubicBezTo>
                      <a:pt x="15" y="228"/>
                      <a:pt x="31" y="222"/>
                      <a:pt x="46" y="214"/>
                    </a:cubicBezTo>
                    <a:cubicBezTo>
                      <a:pt x="61" y="206"/>
                      <a:pt x="77" y="198"/>
                      <a:pt x="91" y="189"/>
                    </a:cubicBezTo>
                    <a:cubicBezTo>
                      <a:pt x="105" y="180"/>
                      <a:pt x="114" y="173"/>
                      <a:pt x="128" y="161"/>
                    </a:cubicBezTo>
                    <a:cubicBezTo>
                      <a:pt x="142" y="149"/>
                      <a:pt x="162" y="131"/>
                      <a:pt x="177" y="118"/>
                    </a:cubicBezTo>
                    <a:cubicBezTo>
                      <a:pt x="192" y="105"/>
                      <a:pt x="204" y="93"/>
                      <a:pt x="220" y="81"/>
                    </a:cubicBezTo>
                    <a:cubicBezTo>
                      <a:pt x="236" y="69"/>
                      <a:pt x="256" y="56"/>
                      <a:pt x="276" y="45"/>
                    </a:cubicBezTo>
                    <a:cubicBezTo>
                      <a:pt x="296" y="34"/>
                      <a:pt x="317" y="21"/>
                      <a:pt x="337" y="13"/>
                    </a:cubicBezTo>
                    <a:cubicBezTo>
                      <a:pt x="357" y="5"/>
                      <a:pt x="380" y="0"/>
                      <a:pt x="396" y="0"/>
                    </a:cubicBezTo>
                    <a:cubicBezTo>
                      <a:pt x="412" y="0"/>
                      <a:pt x="424" y="3"/>
                      <a:pt x="433" y="11"/>
                    </a:cubicBezTo>
                    <a:cubicBezTo>
                      <a:pt x="442" y="19"/>
                      <a:pt x="446" y="36"/>
                      <a:pt x="448" y="49"/>
                    </a:cubicBezTo>
                    <a:cubicBezTo>
                      <a:pt x="450" y="62"/>
                      <a:pt x="450" y="69"/>
                      <a:pt x="448" y="89"/>
                    </a:cubicBezTo>
                    <a:cubicBezTo>
                      <a:pt x="446" y="109"/>
                      <a:pt x="438" y="145"/>
                      <a:pt x="433" y="169"/>
                    </a:cubicBezTo>
                    <a:cubicBezTo>
                      <a:pt x="428" y="193"/>
                      <a:pt x="424" y="209"/>
                      <a:pt x="416" y="235"/>
                    </a:cubicBezTo>
                    <a:cubicBezTo>
                      <a:pt x="408" y="261"/>
                      <a:pt x="398" y="298"/>
                      <a:pt x="387" y="326"/>
                    </a:cubicBezTo>
                    <a:cubicBezTo>
                      <a:pt x="376" y="354"/>
                      <a:pt x="364" y="379"/>
                      <a:pt x="353" y="405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5" name="Freeform 22">
                <a:extLst>
                  <a:ext uri="{FF2B5EF4-FFF2-40B4-BE49-F238E27FC236}">
                    <a16:creationId xmlns:a16="http://schemas.microsoft.com/office/drawing/2014/main" id="{B8DFF689-4E67-45D2-9B2C-B13E72A6114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459" y="2704"/>
                <a:ext cx="134" cy="670"/>
              </a:xfrm>
              <a:custGeom>
                <a:avLst/>
                <a:gdLst>
                  <a:gd name="T0" fmla="*/ 0 w 134"/>
                  <a:gd name="T1" fmla="*/ 670 h 670"/>
                  <a:gd name="T2" fmla="*/ 21 w 134"/>
                  <a:gd name="T3" fmla="*/ 590 h 670"/>
                  <a:gd name="T4" fmla="*/ 61 w 134"/>
                  <a:gd name="T5" fmla="*/ 408 h 670"/>
                  <a:gd name="T6" fmla="*/ 96 w 134"/>
                  <a:gd name="T7" fmla="*/ 240 h 670"/>
                  <a:gd name="T8" fmla="*/ 128 w 134"/>
                  <a:gd name="T9" fmla="*/ 54 h 670"/>
                  <a:gd name="T10" fmla="*/ 133 w 134"/>
                  <a:gd name="T11" fmla="*/ 0 h 6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4"/>
                  <a:gd name="T19" fmla="*/ 0 h 670"/>
                  <a:gd name="T20" fmla="*/ 134 w 134"/>
                  <a:gd name="T21" fmla="*/ 670 h 67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4" h="670">
                    <a:moveTo>
                      <a:pt x="0" y="670"/>
                    </a:moveTo>
                    <a:cubicBezTo>
                      <a:pt x="5" y="652"/>
                      <a:pt x="11" y="634"/>
                      <a:pt x="21" y="590"/>
                    </a:cubicBezTo>
                    <a:cubicBezTo>
                      <a:pt x="31" y="546"/>
                      <a:pt x="48" y="466"/>
                      <a:pt x="61" y="408"/>
                    </a:cubicBezTo>
                    <a:cubicBezTo>
                      <a:pt x="74" y="350"/>
                      <a:pt x="85" y="299"/>
                      <a:pt x="96" y="240"/>
                    </a:cubicBezTo>
                    <a:cubicBezTo>
                      <a:pt x="107" y="181"/>
                      <a:pt x="122" y="94"/>
                      <a:pt x="128" y="54"/>
                    </a:cubicBezTo>
                    <a:cubicBezTo>
                      <a:pt x="134" y="14"/>
                      <a:pt x="133" y="7"/>
                      <a:pt x="133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6" name="Freeform 23">
                <a:extLst>
                  <a:ext uri="{FF2B5EF4-FFF2-40B4-BE49-F238E27FC236}">
                    <a16:creationId xmlns:a16="http://schemas.microsoft.com/office/drawing/2014/main" id="{65B65558-1E26-488B-8E65-D8AF341812E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518" y="2731"/>
                <a:ext cx="140" cy="664"/>
              </a:xfrm>
              <a:custGeom>
                <a:avLst/>
                <a:gdLst>
                  <a:gd name="T0" fmla="*/ 0 w 140"/>
                  <a:gd name="T1" fmla="*/ 664 h 664"/>
                  <a:gd name="T2" fmla="*/ 21 w 140"/>
                  <a:gd name="T3" fmla="*/ 626 h 664"/>
                  <a:gd name="T4" fmla="*/ 60 w 140"/>
                  <a:gd name="T5" fmla="*/ 493 h 664"/>
                  <a:gd name="T6" fmla="*/ 77 w 140"/>
                  <a:gd name="T7" fmla="*/ 394 h 664"/>
                  <a:gd name="T8" fmla="*/ 103 w 140"/>
                  <a:gd name="T9" fmla="*/ 255 h 664"/>
                  <a:gd name="T10" fmla="*/ 119 w 140"/>
                  <a:gd name="T11" fmla="*/ 152 h 664"/>
                  <a:gd name="T12" fmla="*/ 140 w 140"/>
                  <a:gd name="T13" fmla="*/ 0 h 66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40"/>
                  <a:gd name="T22" fmla="*/ 0 h 664"/>
                  <a:gd name="T23" fmla="*/ 140 w 140"/>
                  <a:gd name="T24" fmla="*/ 664 h 66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40" h="664">
                    <a:moveTo>
                      <a:pt x="0" y="664"/>
                    </a:moveTo>
                    <a:cubicBezTo>
                      <a:pt x="7" y="652"/>
                      <a:pt x="11" y="655"/>
                      <a:pt x="21" y="626"/>
                    </a:cubicBezTo>
                    <a:cubicBezTo>
                      <a:pt x="31" y="597"/>
                      <a:pt x="51" y="532"/>
                      <a:pt x="60" y="493"/>
                    </a:cubicBezTo>
                    <a:cubicBezTo>
                      <a:pt x="69" y="454"/>
                      <a:pt x="70" y="434"/>
                      <a:pt x="77" y="394"/>
                    </a:cubicBezTo>
                    <a:cubicBezTo>
                      <a:pt x="84" y="354"/>
                      <a:pt x="96" y="295"/>
                      <a:pt x="103" y="255"/>
                    </a:cubicBezTo>
                    <a:cubicBezTo>
                      <a:pt x="110" y="215"/>
                      <a:pt x="113" y="194"/>
                      <a:pt x="119" y="152"/>
                    </a:cubicBezTo>
                    <a:cubicBezTo>
                      <a:pt x="125" y="110"/>
                      <a:pt x="132" y="55"/>
                      <a:pt x="140" y="0"/>
                    </a:cubicBezTo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7" name="Freeform 24">
                <a:extLst>
                  <a:ext uri="{FF2B5EF4-FFF2-40B4-BE49-F238E27FC236}">
                    <a16:creationId xmlns:a16="http://schemas.microsoft.com/office/drawing/2014/main" id="{1DB9B8EB-EBDB-4C03-B5ED-0362EFAA7F1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026" y="2466"/>
                <a:ext cx="1116" cy="414"/>
              </a:xfrm>
              <a:custGeom>
                <a:avLst/>
                <a:gdLst>
                  <a:gd name="T0" fmla="*/ 56 w 1116"/>
                  <a:gd name="T1" fmla="*/ 414 h 414"/>
                  <a:gd name="T2" fmla="*/ 0 w 1116"/>
                  <a:gd name="T3" fmla="*/ 382 h 414"/>
                  <a:gd name="T4" fmla="*/ 777 w 1116"/>
                  <a:gd name="T5" fmla="*/ 0 h 414"/>
                  <a:gd name="T6" fmla="*/ 1112 w 1116"/>
                  <a:gd name="T7" fmla="*/ 152 h 414"/>
                  <a:gd name="T8" fmla="*/ 1115 w 1116"/>
                  <a:gd name="T9" fmla="*/ 167 h 414"/>
                  <a:gd name="T10" fmla="*/ 1098 w 1116"/>
                  <a:gd name="T11" fmla="*/ 176 h 414"/>
                  <a:gd name="T12" fmla="*/ 1081 w 1116"/>
                  <a:gd name="T13" fmla="*/ 184 h 414"/>
                  <a:gd name="T14" fmla="*/ 997 w 1116"/>
                  <a:gd name="T15" fmla="*/ 210 h 414"/>
                  <a:gd name="T16" fmla="*/ 928 w 1116"/>
                  <a:gd name="T17" fmla="*/ 227 h 414"/>
                  <a:gd name="T18" fmla="*/ 856 w 1116"/>
                  <a:gd name="T19" fmla="*/ 244 h 414"/>
                  <a:gd name="T20" fmla="*/ 762 w 1116"/>
                  <a:gd name="T21" fmla="*/ 260 h 414"/>
                  <a:gd name="T22" fmla="*/ 692 w 1116"/>
                  <a:gd name="T23" fmla="*/ 265 h 414"/>
                  <a:gd name="T24" fmla="*/ 630 w 1116"/>
                  <a:gd name="T25" fmla="*/ 270 h 414"/>
                  <a:gd name="T26" fmla="*/ 563 w 1116"/>
                  <a:gd name="T27" fmla="*/ 233 h 414"/>
                  <a:gd name="T28" fmla="*/ 56 w 1116"/>
                  <a:gd name="T29" fmla="*/ 414 h 41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116"/>
                  <a:gd name="T46" fmla="*/ 0 h 414"/>
                  <a:gd name="T47" fmla="*/ 1116 w 1116"/>
                  <a:gd name="T48" fmla="*/ 414 h 41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116" h="414">
                    <a:moveTo>
                      <a:pt x="56" y="414"/>
                    </a:moveTo>
                    <a:lnTo>
                      <a:pt x="0" y="382"/>
                    </a:lnTo>
                    <a:lnTo>
                      <a:pt x="777" y="0"/>
                    </a:lnTo>
                    <a:cubicBezTo>
                      <a:pt x="895" y="56"/>
                      <a:pt x="995" y="94"/>
                      <a:pt x="1112" y="152"/>
                    </a:cubicBezTo>
                    <a:cubicBezTo>
                      <a:pt x="1116" y="154"/>
                      <a:pt x="1115" y="167"/>
                      <a:pt x="1115" y="167"/>
                    </a:cubicBezTo>
                    <a:cubicBezTo>
                      <a:pt x="1113" y="171"/>
                      <a:pt x="1104" y="173"/>
                      <a:pt x="1098" y="176"/>
                    </a:cubicBezTo>
                    <a:cubicBezTo>
                      <a:pt x="1092" y="179"/>
                      <a:pt x="1098" y="178"/>
                      <a:pt x="1081" y="184"/>
                    </a:cubicBezTo>
                    <a:lnTo>
                      <a:pt x="997" y="210"/>
                    </a:lnTo>
                    <a:lnTo>
                      <a:pt x="928" y="227"/>
                    </a:lnTo>
                    <a:lnTo>
                      <a:pt x="856" y="244"/>
                    </a:lnTo>
                    <a:lnTo>
                      <a:pt x="762" y="260"/>
                    </a:lnTo>
                    <a:lnTo>
                      <a:pt x="692" y="265"/>
                    </a:lnTo>
                    <a:lnTo>
                      <a:pt x="630" y="270"/>
                    </a:lnTo>
                    <a:lnTo>
                      <a:pt x="563" y="233"/>
                    </a:lnTo>
                    <a:lnTo>
                      <a:pt x="56" y="414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8" name="Freeform 25">
                <a:extLst>
                  <a:ext uri="{FF2B5EF4-FFF2-40B4-BE49-F238E27FC236}">
                    <a16:creationId xmlns:a16="http://schemas.microsoft.com/office/drawing/2014/main" id="{966FD25E-3601-447F-B5E1-A2504BDFF0F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795" y="3371"/>
                <a:ext cx="779" cy="586"/>
              </a:xfrm>
              <a:custGeom>
                <a:avLst/>
                <a:gdLst>
                  <a:gd name="T0" fmla="*/ 0 w 779"/>
                  <a:gd name="T1" fmla="*/ 586 h 586"/>
                  <a:gd name="T2" fmla="*/ 773 w 779"/>
                  <a:gd name="T3" fmla="*/ 0 h 586"/>
                  <a:gd name="T4" fmla="*/ 779 w 779"/>
                  <a:gd name="T5" fmla="*/ 219 h 586"/>
                  <a:gd name="T6" fmla="*/ 0 w 779"/>
                  <a:gd name="T7" fmla="*/ 586 h 58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79"/>
                  <a:gd name="T13" fmla="*/ 0 h 586"/>
                  <a:gd name="T14" fmla="*/ 779 w 779"/>
                  <a:gd name="T15" fmla="*/ 586 h 58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79" h="586">
                    <a:moveTo>
                      <a:pt x="0" y="586"/>
                    </a:moveTo>
                    <a:lnTo>
                      <a:pt x="773" y="0"/>
                    </a:lnTo>
                    <a:lnTo>
                      <a:pt x="779" y="219"/>
                    </a:lnTo>
                    <a:lnTo>
                      <a:pt x="0" y="586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9" name="Freeform 26">
                <a:extLst>
                  <a:ext uri="{FF2B5EF4-FFF2-40B4-BE49-F238E27FC236}">
                    <a16:creationId xmlns:a16="http://schemas.microsoft.com/office/drawing/2014/main" id="{C9765C7E-C921-4498-B544-E91CB401067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022" y="2848"/>
                <a:ext cx="105" cy="784"/>
              </a:xfrm>
              <a:custGeom>
                <a:avLst/>
                <a:gdLst>
                  <a:gd name="T0" fmla="*/ 0 w 105"/>
                  <a:gd name="T1" fmla="*/ 0 h 784"/>
                  <a:gd name="T2" fmla="*/ 60 w 105"/>
                  <a:gd name="T3" fmla="*/ 30 h 784"/>
                  <a:gd name="T4" fmla="*/ 66 w 105"/>
                  <a:gd name="T5" fmla="*/ 389 h 784"/>
                  <a:gd name="T6" fmla="*/ 72 w 105"/>
                  <a:gd name="T7" fmla="*/ 566 h 784"/>
                  <a:gd name="T8" fmla="*/ 88 w 105"/>
                  <a:gd name="T9" fmla="*/ 718 h 784"/>
                  <a:gd name="T10" fmla="*/ 92 w 105"/>
                  <a:gd name="T11" fmla="*/ 784 h 784"/>
                  <a:gd name="T12" fmla="*/ 7 w 105"/>
                  <a:gd name="T13" fmla="*/ 747 h 784"/>
                  <a:gd name="T14" fmla="*/ 0 w 105"/>
                  <a:gd name="T15" fmla="*/ 0 h 78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5"/>
                  <a:gd name="T25" fmla="*/ 0 h 784"/>
                  <a:gd name="T26" fmla="*/ 105 w 105"/>
                  <a:gd name="T27" fmla="*/ 784 h 78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5" h="784">
                    <a:moveTo>
                      <a:pt x="0" y="0"/>
                    </a:moveTo>
                    <a:lnTo>
                      <a:pt x="60" y="30"/>
                    </a:lnTo>
                    <a:lnTo>
                      <a:pt x="66" y="389"/>
                    </a:lnTo>
                    <a:lnTo>
                      <a:pt x="72" y="566"/>
                    </a:lnTo>
                    <a:cubicBezTo>
                      <a:pt x="77" y="651"/>
                      <a:pt x="76" y="661"/>
                      <a:pt x="88" y="718"/>
                    </a:cubicBezTo>
                    <a:cubicBezTo>
                      <a:pt x="91" y="754"/>
                      <a:pt x="105" y="779"/>
                      <a:pt x="92" y="784"/>
                    </a:cubicBezTo>
                    <a:lnTo>
                      <a:pt x="7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0" name="Freeform 27">
                <a:extLst>
                  <a:ext uri="{FF2B5EF4-FFF2-40B4-BE49-F238E27FC236}">
                    <a16:creationId xmlns:a16="http://schemas.microsoft.com/office/drawing/2014/main" id="{F702671D-4F0F-4682-8BE2-0FD7C5E9EE7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143" y="2630"/>
                <a:ext cx="423" cy="738"/>
              </a:xfrm>
              <a:custGeom>
                <a:avLst/>
                <a:gdLst>
                  <a:gd name="T0" fmla="*/ 0 w 423"/>
                  <a:gd name="T1" fmla="*/ 0 h 738"/>
                  <a:gd name="T2" fmla="*/ 27 w 423"/>
                  <a:gd name="T3" fmla="*/ 95 h 738"/>
                  <a:gd name="T4" fmla="*/ 55 w 423"/>
                  <a:gd name="T5" fmla="*/ 204 h 738"/>
                  <a:gd name="T6" fmla="*/ 111 w 423"/>
                  <a:gd name="T7" fmla="*/ 335 h 738"/>
                  <a:gd name="T8" fmla="*/ 195 w 423"/>
                  <a:gd name="T9" fmla="*/ 482 h 738"/>
                  <a:gd name="T10" fmla="*/ 308 w 423"/>
                  <a:gd name="T11" fmla="*/ 631 h 738"/>
                  <a:gd name="T12" fmla="*/ 423 w 423"/>
                  <a:gd name="T13" fmla="*/ 738 h 7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3"/>
                  <a:gd name="T22" fmla="*/ 0 h 738"/>
                  <a:gd name="T23" fmla="*/ 423 w 423"/>
                  <a:gd name="T24" fmla="*/ 738 h 7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3" h="738">
                    <a:moveTo>
                      <a:pt x="0" y="0"/>
                    </a:moveTo>
                    <a:cubicBezTo>
                      <a:pt x="4" y="16"/>
                      <a:pt x="18" y="61"/>
                      <a:pt x="27" y="95"/>
                    </a:cubicBezTo>
                    <a:cubicBezTo>
                      <a:pt x="36" y="129"/>
                      <a:pt x="41" y="164"/>
                      <a:pt x="55" y="204"/>
                    </a:cubicBezTo>
                    <a:cubicBezTo>
                      <a:pt x="69" y="244"/>
                      <a:pt x="88" y="289"/>
                      <a:pt x="111" y="335"/>
                    </a:cubicBezTo>
                    <a:cubicBezTo>
                      <a:pt x="134" y="381"/>
                      <a:pt x="162" y="433"/>
                      <a:pt x="195" y="482"/>
                    </a:cubicBezTo>
                    <a:cubicBezTo>
                      <a:pt x="228" y="531"/>
                      <a:pt x="270" y="588"/>
                      <a:pt x="308" y="631"/>
                    </a:cubicBezTo>
                    <a:cubicBezTo>
                      <a:pt x="346" y="674"/>
                      <a:pt x="384" y="706"/>
                      <a:pt x="423" y="738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1" name="Line 28">
                <a:extLst>
                  <a:ext uri="{FF2B5EF4-FFF2-40B4-BE49-F238E27FC236}">
                    <a16:creationId xmlns:a16="http://schemas.microsoft.com/office/drawing/2014/main" id="{8FDF45AD-F4DD-45EB-9C5B-F5B7D655335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116" y="3634"/>
                <a:ext cx="674" cy="3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2" name="Line 29">
                <a:extLst>
                  <a:ext uri="{FF2B5EF4-FFF2-40B4-BE49-F238E27FC236}">
                    <a16:creationId xmlns:a16="http://schemas.microsoft.com/office/drawing/2014/main" id="{5066090E-6EF1-4225-9C2E-B9B453ED730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113" y="3448"/>
                <a:ext cx="266" cy="11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3" name="Line 30">
                <a:extLst>
                  <a:ext uri="{FF2B5EF4-FFF2-40B4-BE49-F238E27FC236}">
                    <a16:creationId xmlns:a16="http://schemas.microsoft.com/office/drawing/2014/main" id="{14340169-34F2-4926-B792-CBDE35A6136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375" y="3444"/>
                <a:ext cx="487" cy="2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4" name="Line 31">
                <a:extLst>
                  <a:ext uri="{FF2B5EF4-FFF2-40B4-BE49-F238E27FC236}">
                    <a16:creationId xmlns:a16="http://schemas.microsoft.com/office/drawing/2014/main" id="{CB47FD2B-C8D7-460C-A5CE-2599F23409F7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V="1">
                <a:off x="4862" y="3352"/>
                <a:ext cx="679" cy="3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5" name="Line 32">
                <a:extLst>
                  <a:ext uri="{FF2B5EF4-FFF2-40B4-BE49-F238E27FC236}">
                    <a16:creationId xmlns:a16="http://schemas.microsoft.com/office/drawing/2014/main" id="{8EB0B7BA-25E0-4608-B998-4C8A6F4293D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101" y="3280"/>
                <a:ext cx="374" cy="16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6" name="Line 33">
                <a:extLst>
                  <a:ext uri="{FF2B5EF4-FFF2-40B4-BE49-F238E27FC236}">
                    <a16:creationId xmlns:a16="http://schemas.microsoft.com/office/drawing/2014/main" id="{C87EE2EB-7B45-4E75-B82E-929DC139FF9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549" y="3208"/>
                <a:ext cx="266" cy="11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7" name="Line 34">
                <a:extLst>
                  <a:ext uri="{FF2B5EF4-FFF2-40B4-BE49-F238E27FC236}">
                    <a16:creationId xmlns:a16="http://schemas.microsoft.com/office/drawing/2014/main" id="{E60CFF8D-D48A-4724-A041-3E4C187050B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479" y="3277"/>
                <a:ext cx="72" cy="4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8" name="Line 35">
                <a:extLst>
                  <a:ext uri="{FF2B5EF4-FFF2-40B4-BE49-F238E27FC236}">
                    <a16:creationId xmlns:a16="http://schemas.microsoft.com/office/drawing/2014/main" id="{715E91F2-5CEE-436C-B66D-E3488896D0D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805" y="3209"/>
                <a:ext cx="165" cy="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69" name="Freeform 36">
                <a:extLst>
                  <a:ext uri="{FF2B5EF4-FFF2-40B4-BE49-F238E27FC236}">
                    <a16:creationId xmlns:a16="http://schemas.microsoft.com/office/drawing/2014/main" id="{FD9E7B33-2043-45F9-80E2-656E9BED23C7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978" y="3130"/>
                <a:ext cx="381" cy="162"/>
              </a:xfrm>
              <a:custGeom>
                <a:avLst/>
                <a:gdLst>
                  <a:gd name="T0" fmla="*/ 0 w 381"/>
                  <a:gd name="T1" fmla="*/ 158 h 162"/>
                  <a:gd name="T2" fmla="*/ 40 w 381"/>
                  <a:gd name="T3" fmla="*/ 160 h 162"/>
                  <a:gd name="T4" fmla="*/ 110 w 381"/>
                  <a:gd name="T5" fmla="*/ 148 h 162"/>
                  <a:gd name="T6" fmla="*/ 204 w 381"/>
                  <a:gd name="T7" fmla="*/ 115 h 162"/>
                  <a:gd name="T8" fmla="*/ 331 w 381"/>
                  <a:gd name="T9" fmla="*/ 38 h 162"/>
                  <a:gd name="T10" fmla="*/ 381 w 381"/>
                  <a:gd name="T11" fmla="*/ 0 h 1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1"/>
                  <a:gd name="T19" fmla="*/ 0 h 162"/>
                  <a:gd name="T20" fmla="*/ 381 w 381"/>
                  <a:gd name="T21" fmla="*/ 162 h 16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1" h="162">
                    <a:moveTo>
                      <a:pt x="0" y="158"/>
                    </a:moveTo>
                    <a:cubicBezTo>
                      <a:pt x="11" y="160"/>
                      <a:pt x="22" y="162"/>
                      <a:pt x="40" y="160"/>
                    </a:cubicBezTo>
                    <a:cubicBezTo>
                      <a:pt x="58" y="158"/>
                      <a:pt x="83" y="156"/>
                      <a:pt x="110" y="148"/>
                    </a:cubicBezTo>
                    <a:cubicBezTo>
                      <a:pt x="137" y="140"/>
                      <a:pt x="167" y="133"/>
                      <a:pt x="204" y="115"/>
                    </a:cubicBezTo>
                    <a:cubicBezTo>
                      <a:pt x="241" y="97"/>
                      <a:pt x="302" y="57"/>
                      <a:pt x="331" y="38"/>
                    </a:cubicBezTo>
                    <a:cubicBezTo>
                      <a:pt x="360" y="19"/>
                      <a:pt x="370" y="9"/>
                      <a:pt x="381" y="0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70" name="Line 37">
                <a:extLst>
                  <a:ext uri="{FF2B5EF4-FFF2-40B4-BE49-F238E27FC236}">
                    <a16:creationId xmlns:a16="http://schemas.microsoft.com/office/drawing/2014/main" id="{77602DDD-0807-4012-938F-2230DB5332E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4086" y="2936"/>
                <a:ext cx="467" cy="2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71" name="Line 38">
                <a:extLst>
                  <a:ext uri="{FF2B5EF4-FFF2-40B4-BE49-F238E27FC236}">
                    <a16:creationId xmlns:a16="http://schemas.microsoft.com/office/drawing/2014/main" id="{5EB4059C-3AC4-4A82-B931-9E192952426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4551" y="2941"/>
                <a:ext cx="72" cy="4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72" name="Freeform 39">
                <a:extLst>
                  <a:ext uri="{FF2B5EF4-FFF2-40B4-BE49-F238E27FC236}">
                    <a16:creationId xmlns:a16="http://schemas.microsoft.com/office/drawing/2014/main" id="{3D230B9D-4285-4714-9E6D-13798ABFEC1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622" y="2818"/>
                <a:ext cx="569" cy="167"/>
              </a:xfrm>
              <a:custGeom>
                <a:avLst/>
                <a:gdLst>
                  <a:gd name="T0" fmla="*/ 0 w 569"/>
                  <a:gd name="T1" fmla="*/ 158 h 167"/>
                  <a:gd name="T2" fmla="*/ 58 w 569"/>
                  <a:gd name="T3" fmla="*/ 165 h 167"/>
                  <a:gd name="T4" fmla="*/ 188 w 569"/>
                  <a:gd name="T5" fmla="*/ 146 h 167"/>
                  <a:gd name="T6" fmla="*/ 372 w 569"/>
                  <a:gd name="T7" fmla="*/ 86 h 167"/>
                  <a:gd name="T8" fmla="*/ 569 w 569"/>
                  <a:gd name="T9" fmla="*/ 0 h 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9"/>
                  <a:gd name="T16" fmla="*/ 0 h 167"/>
                  <a:gd name="T17" fmla="*/ 569 w 569"/>
                  <a:gd name="T18" fmla="*/ 167 h 1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9" h="167">
                    <a:moveTo>
                      <a:pt x="0" y="158"/>
                    </a:moveTo>
                    <a:cubicBezTo>
                      <a:pt x="13" y="162"/>
                      <a:pt x="27" y="167"/>
                      <a:pt x="58" y="165"/>
                    </a:cubicBezTo>
                    <a:cubicBezTo>
                      <a:pt x="89" y="163"/>
                      <a:pt x="136" y="159"/>
                      <a:pt x="188" y="146"/>
                    </a:cubicBezTo>
                    <a:cubicBezTo>
                      <a:pt x="240" y="133"/>
                      <a:pt x="308" y="110"/>
                      <a:pt x="372" y="86"/>
                    </a:cubicBezTo>
                    <a:cubicBezTo>
                      <a:pt x="436" y="62"/>
                      <a:pt x="502" y="31"/>
                      <a:pt x="569" y="0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2542" name="Text Box 40">
              <a:extLst>
                <a:ext uri="{FF2B5EF4-FFF2-40B4-BE49-F238E27FC236}">
                  <a16:creationId xmlns:a16="http://schemas.microsoft.com/office/drawing/2014/main" id="{E0FEE9CE-6ADE-4FF4-9473-4DC8702112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479454">
              <a:off x="4924" y="3678"/>
              <a:ext cx="122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Temperature </a:t>
              </a:r>
              <a:r>
                <a:rPr lang="en-US" altLang="en-US"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22543" name="Text Box 41">
              <a:extLst>
                <a:ext uri="{FF2B5EF4-FFF2-40B4-BE49-F238E27FC236}">
                  <a16:creationId xmlns:a16="http://schemas.microsoft.com/office/drawing/2014/main" id="{FFBAF592-176A-4895-AEF3-A5E6A6BC5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7867">
              <a:off x="4226" y="3462"/>
              <a:ext cx="4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S+G</a:t>
              </a:r>
            </a:p>
          </p:txBody>
        </p:sp>
        <p:sp>
          <p:nvSpPr>
            <p:cNvPr id="22544" name="Text Box 42">
              <a:extLst>
                <a:ext uri="{FF2B5EF4-FFF2-40B4-BE49-F238E27FC236}">
                  <a16:creationId xmlns:a16="http://schemas.microsoft.com/office/drawing/2014/main" id="{D510CC0A-9F14-41B9-B49D-7E13B19473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463966">
              <a:off x="3814" y="3771"/>
              <a:ext cx="80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Volume </a:t>
              </a:r>
              <a:r>
                <a:rPr lang="en-US" altLang="en-US" sz="2000" i="0">
                  <a:solidFill>
                    <a:schemeClr val="tx1"/>
                  </a:solidFill>
                  <a:latin typeface="Monotype Corsiva" panose="03010101010201010101" pitchFamily="66" charset="0"/>
                </a:rPr>
                <a:t>v</a:t>
              </a:r>
            </a:p>
          </p:txBody>
        </p:sp>
        <p:sp>
          <p:nvSpPr>
            <p:cNvPr id="22545" name="Text Box 43">
              <a:extLst>
                <a:ext uri="{FF2B5EF4-FFF2-40B4-BE49-F238E27FC236}">
                  <a16:creationId xmlns:a16="http://schemas.microsoft.com/office/drawing/2014/main" id="{E924CFBD-179B-450E-9E83-596FC400B4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3002" y="2790"/>
              <a:ext cx="941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Pressure </a:t>
              </a:r>
              <a:r>
                <a:rPr lang="en-US" altLang="en-US"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22546" name="Text Box 44">
              <a:extLst>
                <a:ext uri="{FF2B5EF4-FFF2-40B4-BE49-F238E27FC236}">
                  <a16:creationId xmlns:a16="http://schemas.microsoft.com/office/drawing/2014/main" id="{0E93A1BF-259F-43B3-ABBC-B23866527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80156">
              <a:off x="3805" y="2725"/>
              <a:ext cx="50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Solid</a:t>
              </a:r>
            </a:p>
          </p:txBody>
        </p:sp>
        <p:sp>
          <p:nvSpPr>
            <p:cNvPr id="22547" name="Text Box 45">
              <a:extLst>
                <a:ext uri="{FF2B5EF4-FFF2-40B4-BE49-F238E27FC236}">
                  <a16:creationId xmlns:a16="http://schemas.microsoft.com/office/drawing/2014/main" id="{09DCF2D4-0BA3-4A34-8366-177B3FA8C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80156">
              <a:off x="4401" y="2786"/>
              <a:ext cx="5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Liquid</a:t>
              </a:r>
            </a:p>
          </p:txBody>
        </p:sp>
        <p:sp>
          <p:nvSpPr>
            <p:cNvPr id="22548" name="Text Box 46">
              <a:extLst>
                <a:ext uri="{FF2B5EF4-FFF2-40B4-BE49-F238E27FC236}">
                  <a16:creationId xmlns:a16="http://schemas.microsoft.com/office/drawing/2014/main" id="{6639BA31-511F-4B58-A295-4703C098C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380156">
              <a:off x="5200" y="3073"/>
              <a:ext cx="4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Gas</a:t>
              </a:r>
            </a:p>
          </p:txBody>
        </p:sp>
        <p:sp>
          <p:nvSpPr>
            <p:cNvPr id="22549" name="Text Box 47">
              <a:extLst>
                <a:ext uri="{FF2B5EF4-FFF2-40B4-BE49-F238E27FC236}">
                  <a16:creationId xmlns:a16="http://schemas.microsoft.com/office/drawing/2014/main" id="{0A3186A9-9174-4483-B193-ACA2F53A6E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73837">
              <a:off x="4562" y="3140"/>
              <a:ext cx="42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L+G</a:t>
              </a:r>
            </a:p>
          </p:txBody>
        </p:sp>
        <p:sp>
          <p:nvSpPr>
            <p:cNvPr id="22550" name="Text Box 48">
              <a:extLst>
                <a:ext uri="{FF2B5EF4-FFF2-40B4-BE49-F238E27FC236}">
                  <a16:creationId xmlns:a16="http://schemas.microsoft.com/office/drawing/2014/main" id="{FCA27E39-286F-447E-A93E-97A4EABB0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650657">
              <a:off x="4277" y="2539"/>
              <a:ext cx="4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i="0">
                  <a:solidFill>
                    <a:schemeClr val="tx1"/>
                  </a:solidFill>
                </a:rPr>
                <a:t>S+L</a:t>
              </a:r>
            </a:p>
          </p:txBody>
        </p:sp>
      </p:grpSp>
      <p:sp>
        <p:nvSpPr>
          <p:cNvPr id="22539" name="Line 15">
            <a:extLst>
              <a:ext uri="{FF2B5EF4-FFF2-40B4-BE49-F238E27FC236}">
                <a16:creationId xmlns:a16="http://schemas.microsoft.com/office/drawing/2014/main" id="{8486F467-046C-49E2-99B7-452729A768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3048000"/>
            <a:ext cx="3352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152400" y="1065208"/>
            <a:ext cx="856368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Thermodynamic surfaces and the triple point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152400" y="1666954"/>
            <a:ext cx="4362092" cy="2435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Thermodynamic tables: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Saturation – Superheat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US" sz="2000" dirty="0">
                <a:solidFill>
                  <a:schemeClr val="tx1"/>
                </a:solidFill>
              </a:rPr>
              <a:t>     – Compressed (subcooled) 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en-US" sz="2000" dirty="0">
                <a:solidFill>
                  <a:schemeClr val="tx1"/>
                </a:solidFill>
              </a:rPr>
              <a:t>     – Solid …</a:t>
            </a:r>
            <a:endParaRPr lang="en-US" sz="2000" i="0" dirty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chemeClr val="tx1"/>
                </a:solidFill>
              </a:rPr>
              <a:t>Dryness fraction (quality)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04C1B-C1A6-4E93-BE9A-7466FE36FF00}"/>
              </a:ext>
            </a:extLst>
          </p:cNvPr>
          <p:cNvSpPr txBox="1"/>
          <p:nvPr/>
        </p:nvSpPr>
        <p:spPr>
          <a:xfrm>
            <a:off x="238991" y="3992293"/>
            <a:ext cx="8596456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Degrees of Freedom </a:t>
            </a:r>
            <a:r>
              <a:rPr lang="en-US" sz="2400" b="0" dirty="0">
                <a:latin typeface="+mn-lt"/>
              </a:rPr>
              <a:t>F</a:t>
            </a:r>
            <a:r>
              <a:rPr lang="en-US" sz="2400" dirty="0"/>
              <a:t> </a:t>
            </a:r>
            <a:r>
              <a:rPr lang="en-US" sz="2400" dirty="0" err="1"/>
              <a:t>iff</a:t>
            </a:r>
            <a:r>
              <a:rPr lang="en-US" sz="2400" dirty="0"/>
              <a:t> 2 forms of energy exchanges: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400" dirty="0"/>
              <a:t>       </a:t>
            </a:r>
            <a:r>
              <a:rPr lang="en-US" sz="2400" i="0" dirty="0"/>
              <a:t>(</a:t>
            </a:r>
            <a:r>
              <a:rPr lang="en-US" sz="2400" dirty="0"/>
              <a:t>e.g. heat and work of changing volume</a:t>
            </a:r>
            <a:r>
              <a:rPr lang="en-US" sz="2400" i="0" dirty="0"/>
              <a:t>)</a:t>
            </a:r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A39DDCA2-184F-442A-B930-AD843A775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5199807"/>
            <a:ext cx="8305800" cy="743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FF0000"/>
              </a:buClr>
            </a:pPr>
            <a:r>
              <a:rPr lang="en-US" altLang="en-US" sz="2000" b="0" kern="0" dirty="0">
                <a:latin typeface="Monotype Corsiva" panose="03010101010201010101" pitchFamily="66" charset="0"/>
                <a:cs typeface="Arial" panose="020B0604020202020204" pitchFamily="34" charset="0"/>
              </a:rPr>
              <a:t>P</a:t>
            </a: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 = Number of phases, </a:t>
            </a:r>
            <a:r>
              <a:rPr lang="en-US" altLang="en-US" sz="2000" b="0" kern="0" dirty="0">
                <a:cs typeface="Arial" panose="020B0604020202020204" pitchFamily="34" charset="0"/>
              </a:rPr>
              <a:t>C</a:t>
            </a: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 = Number of Chemical Compounds:</a:t>
            </a:r>
          </a:p>
          <a:p>
            <a:pPr>
              <a:buClr>
                <a:srgbClr val="FF0000"/>
              </a:buClr>
            </a:pPr>
            <a:r>
              <a:rPr lang="en-US" altLang="en-US" sz="2000" b="0" kern="0" dirty="0">
                <a:cs typeface="Arial" panose="020B0604020202020204" pitchFamily="34" charset="0"/>
              </a:rPr>
              <a:t>F = C – </a:t>
            </a:r>
            <a:r>
              <a:rPr lang="en-US" altLang="en-US" sz="2000" b="0" kern="0" dirty="0">
                <a:latin typeface="Monotype Corsiva" panose="03010101010201010101" pitchFamily="66" charset="0"/>
                <a:cs typeface="Arial" panose="020B0604020202020204" pitchFamily="34" charset="0"/>
              </a:rPr>
              <a:t>P</a:t>
            </a:r>
            <a:r>
              <a:rPr lang="en-US" altLang="en-US" sz="2000" b="0" kern="0" dirty="0">
                <a:cs typeface="Arial" panose="020B0604020202020204" pitchFamily="34" charset="0"/>
              </a:rPr>
              <a:t> +</a:t>
            </a:r>
            <a:r>
              <a:rPr lang="en-US" altLang="en-US" sz="2000" b="0" i="0" kern="0" dirty="0">
                <a:cs typeface="Arial" panose="020B0604020202020204" pitchFamily="34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9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7.3|88.4|58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1.3|142.3|4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5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7.3|14.3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24177</TotalTime>
  <Words>553</Words>
  <Application>Microsoft Office PowerPoint</Application>
  <PresentationFormat>A4 Paper (210x297 mm)</PresentationFormat>
  <Paragraphs>136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Monotype Corsiva</vt:lpstr>
      <vt:lpstr>Times New Roman</vt:lpstr>
      <vt:lpstr>Wingdings</vt:lpstr>
      <vt:lpstr>Default Design</vt:lpstr>
      <vt:lpstr> Thermodynamics</vt:lpstr>
      <vt:lpstr>Thermodynamic Surfaces</vt:lpstr>
      <vt:lpstr>Thermodynamic Tables</vt:lpstr>
      <vt:lpstr>Degrees of Freedom  F</vt:lpstr>
      <vt:lpstr>Gibbs Phase Rule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873</cp:revision>
  <dcterms:created xsi:type="dcterms:W3CDTF">2002-03-24T06:41:14Z</dcterms:created>
  <dcterms:modified xsi:type="dcterms:W3CDTF">2020-10-29T09:22:39Z</dcterms:modified>
</cp:coreProperties>
</file>