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7" r:id="rId2"/>
    <p:sldId id="340" r:id="rId3"/>
    <p:sldId id="341" r:id="rId4"/>
    <p:sldId id="342" r:id="rId5"/>
    <p:sldId id="343" r:id="rId6"/>
    <p:sldId id="345" r:id="rId7"/>
    <p:sldId id="400" r:id="rId8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2" autoAdjust="0"/>
  </p:normalViewPr>
  <p:slideViewPr>
    <p:cSldViewPr>
      <p:cViewPr varScale="1">
        <p:scale>
          <a:sx n="83" d="100"/>
          <a:sy n="83" d="100"/>
        </p:scale>
        <p:origin x="1205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4F141406-00B9-4248-9BFD-48CB690CDC69}"/>
    <pc:docChg chg="modSld">
      <pc:chgData name="Mohamed Nabil Sabry" userId="63bbbcbf96592b02" providerId="LiveId" clId="{4F141406-00B9-4248-9BFD-48CB690CDC69}" dt="2020-10-29T08:55:51.827" v="0"/>
      <pc:docMkLst>
        <pc:docMk/>
      </pc:docMkLst>
      <pc:sldChg chg="delSp modTransition modAnim">
        <pc:chgData name="Mohamed Nabil Sabry" userId="63bbbcbf96592b02" providerId="LiveId" clId="{4F141406-00B9-4248-9BFD-48CB690CDC69}" dt="2020-10-29T08:55:51.827" v="0"/>
        <pc:sldMkLst>
          <pc:docMk/>
          <pc:sldMk cId="0" sldId="317"/>
        </pc:sldMkLst>
        <pc:picChg chg="del">
          <ac:chgData name="Mohamed Nabil Sabry" userId="63bbbcbf96592b02" providerId="LiveId" clId="{4F141406-00B9-4248-9BFD-48CB690CDC69}" dt="2020-10-29T08:55:51.827" v="0"/>
          <ac:picMkLst>
            <pc:docMk/>
            <pc:sldMk cId="0" sldId="317"/>
            <ac:picMk id="2" creationId="{8CAB63C7-091D-4D04-9D2F-866CD4DEF603}"/>
          </ac:picMkLst>
        </pc:picChg>
      </pc:sldChg>
      <pc:sldChg chg="delSp modTransition modAnim">
        <pc:chgData name="Mohamed Nabil Sabry" userId="63bbbcbf96592b02" providerId="LiveId" clId="{4F141406-00B9-4248-9BFD-48CB690CDC69}" dt="2020-10-29T08:55:51.827" v="0"/>
        <pc:sldMkLst>
          <pc:docMk/>
          <pc:sldMk cId="0" sldId="340"/>
        </pc:sldMkLst>
        <pc:picChg chg="del">
          <ac:chgData name="Mohamed Nabil Sabry" userId="63bbbcbf96592b02" providerId="LiveId" clId="{4F141406-00B9-4248-9BFD-48CB690CDC69}" dt="2020-10-29T08:55:51.827" v="0"/>
          <ac:picMkLst>
            <pc:docMk/>
            <pc:sldMk cId="0" sldId="340"/>
            <ac:picMk id="5" creationId="{A4A9EE9B-BB6D-46B0-83E8-65F5EA2A8D71}"/>
          </ac:picMkLst>
        </pc:picChg>
      </pc:sldChg>
      <pc:sldChg chg="delSp modTransition modAnim">
        <pc:chgData name="Mohamed Nabil Sabry" userId="63bbbcbf96592b02" providerId="LiveId" clId="{4F141406-00B9-4248-9BFD-48CB690CDC69}" dt="2020-10-29T08:55:51.827" v="0"/>
        <pc:sldMkLst>
          <pc:docMk/>
          <pc:sldMk cId="0" sldId="341"/>
        </pc:sldMkLst>
        <pc:picChg chg="del">
          <ac:chgData name="Mohamed Nabil Sabry" userId="63bbbcbf96592b02" providerId="LiveId" clId="{4F141406-00B9-4248-9BFD-48CB690CDC69}" dt="2020-10-29T08:55:51.827" v="0"/>
          <ac:picMkLst>
            <pc:docMk/>
            <pc:sldMk cId="0" sldId="341"/>
            <ac:picMk id="9" creationId="{3D007F33-717D-486C-913B-11A2A99BBAF9}"/>
          </ac:picMkLst>
        </pc:picChg>
      </pc:sldChg>
      <pc:sldChg chg="delSp modTransition modAnim">
        <pc:chgData name="Mohamed Nabil Sabry" userId="63bbbcbf96592b02" providerId="LiveId" clId="{4F141406-00B9-4248-9BFD-48CB690CDC69}" dt="2020-10-29T08:55:51.827" v="0"/>
        <pc:sldMkLst>
          <pc:docMk/>
          <pc:sldMk cId="0" sldId="342"/>
        </pc:sldMkLst>
        <pc:picChg chg="del">
          <ac:chgData name="Mohamed Nabil Sabry" userId="63bbbcbf96592b02" providerId="LiveId" clId="{4F141406-00B9-4248-9BFD-48CB690CDC69}" dt="2020-10-29T08:55:51.827" v="0"/>
          <ac:picMkLst>
            <pc:docMk/>
            <pc:sldMk cId="0" sldId="342"/>
            <ac:picMk id="6" creationId="{79935570-4781-4B08-AB15-C5122D943CAE}"/>
          </ac:picMkLst>
        </pc:picChg>
      </pc:sldChg>
      <pc:sldChg chg="delSp modTransition modAnim">
        <pc:chgData name="Mohamed Nabil Sabry" userId="63bbbcbf96592b02" providerId="LiveId" clId="{4F141406-00B9-4248-9BFD-48CB690CDC69}" dt="2020-10-29T08:55:51.827" v="0"/>
        <pc:sldMkLst>
          <pc:docMk/>
          <pc:sldMk cId="0" sldId="343"/>
        </pc:sldMkLst>
        <pc:picChg chg="del">
          <ac:chgData name="Mohamed Nabil Sabry" userId="63bbbcbf96592b02" providerId="LiveId" clId="{4F141406-00B9-4248-9BFD-48CB690CDC69}" dt="2020-10-29T08:55:51.827" v="0"/>
          <ac:picMkLst>
            <pc:docMk/>
            <pc:sldMk cId="0" sldId="343"/>
            <ac:picMk id="8" creationId="{CECF2E4D-182F-4605-A5FC-F721E8AB86E4}"/>
          </ac:picMkLst>
        </pc:picChg>
      </pc:sldChg>
      <pc:sldChg chg="delSp modTransition modAnim">
        <pc:chgData name="Mohamed Nabil Sabry" userId="63bbbcbf96592b02" providerId="LiveId" clId="{4F141406-00B9-4248-9BFD-48CB690CDC69}" dt="2020-10-29T08:55:51.827" v="0"/>
        <pc:sldMkLst>
          <pc:docMk/>
          <pc:sldMk cId="0" sldId="345"/>
        </pc:sldMkLst>
        <pc:picChg chg="del">
          <ac:chgData name="Mohamed Nabil Sabry" userId="63bbbcbf96592b02" providerId="LiveId" clId="{4F141406-00B9-4248-9BFD-48CB690CDC69}" dt="2020-10-29T08:55:51.827" v="0"/>
          <ac:picMkLst>
            <pc:docMk/>
            <pc:sldMk cId="0" sldId="345"/>
            <ac:picMk id="2" creationId="{C2906350-7116-44E0-8CA7-8E3B7476BE80}"/>
          </ac:picMkLst>
        </pc:picChg>
      </pc:sldChg>
      <pc:sldChg chg="delSp modTransition modAnim">
        <pc:chgData name="Mohamed Nabil Sabry" userId="63bbbcbf96592b02" providerId="LiveId" clId="{4F141406-00B9-4248-9BFD-48CB690CDC69}" dt="2020-10-29T08:55:51.827" v="0"/>
        <pc:sldMkLst>
          <pc:docMk/>
          <pc:sldMk cId="1126675697" sldId="400"/>
        </pc:sldMkLst>
        <pc:picChg chg="del">
          <ac:chgData name="Mohamed Nabil Sabry" userId="63bbbcbf96592b02" providerId="LiveId" clId="{4F141406-00B9-4248-9BFD-48CB690CDC69}" dt="2020-10-29T08:55:51.827" v="0"/>
          <ac:picMkLst>
            <pc:docMk/>
            <pc:sldMk cId="1126675697" sldId="400"/>
            <ac:picMk id="5" creationId="{9C3626C8-24F8-4143-BE2D-A23F9DB59A4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A03B316-590F-42AC-9C3C-BAA92F1A2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6A4C796C-7134-4446-98EB-2BED44EB2D06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179D369-E81A-4C20-A714-42EEDECC4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5765E3E-65E9-4AB3-9609-C7525510C964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8490DD7-77DC-4C43-8099-876C5C3C8F2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6ABA613-501D-40C7-8F0A-9E3D1F34F73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FAED17A-E653-4F09-826C-7B17814578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C8215A5-EA24-4617-ACF7-99D105B3BA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74690FD-3F4D-4DFE-ADBD-A90C0D3158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74AAEBC-C1E6-4487-9033-362C8CB0EE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3BDAAF96-C09C-41EE-B328-B63602A6C8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E8A3D8E-B2F9-4B91-8D47-0FF8AB98E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4068F7C-AB8C-4456-9128-8D3FFF9BA6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AB74C42-8616-4C53-B1C0-07924DF4B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6F23B41-C147-4C69-8728-2FB0D766C2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7F2109E-F8A8-4AC8-8841-BCA634BB8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97CD821-DD60-421B-BAC5-1874002CF2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CA887C7-17DD-4220-8E86-529B46ACB6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2AAA2-96D2-4354-B6BB-C02ABCA552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2664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F3ECD-90BC-426C-91AA-6A6A1E1226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0125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388C8-D3E7-4AC5-A368-FED92F90ED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72649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2908C-50EC-4FCB-8155-3C72762DE4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</a:t>
            </a:r>
            <a:r>
              <a:rPr lang="fr-FR" altLang="ar-SA" err="1"/>
              <a:t>Fluids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59581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17A97-092C-4209-82D4-74BE94B55C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4635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77B7-1BD6-45C3-B808-96578413F5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743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DA3A15-639F-4852-8795-6C39C6AF20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70946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D560E6-D8FC-46C3-96F5-FBEBCC14D7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0059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174B777-0880-4359-B230-21E90B042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85175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7871-F6F8-4E6A-AB41-AFFAF0D260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3591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10F67-86F1-4A22-98D6-D3BE39A85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206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4D9CC60-E1B0-484E-BFB5-23FE86E0A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37DED3-6193-4F54-ADB0-3BC1F17E73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4025DC5E-F560-4337-B750-DD0C84455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515100"/>
            <a:ext cx="14414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400" b="0" i="0" dirty="0">
                <a:solidFill>
                  <a:schemeClr val="tx1"/>
                </a:solidFill>
                <a:latin typeface="Times New Roman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EEB155AF-26AF-485A-99E9-50535746E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fld id="{0FD59246-A34B-4F97-AC49-BF15AD42DC0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lnSpc>
                  <a:spcPct val="100000"/>
                </a:lnSpc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FA54AB7-018C-4AF9-B8B1-02FCB6BB38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3600" y="838200"/>
            <a:ext cx="5549900" cy="838200"/>
          </a:xfrm>
        </p:spPr>
        <p:txBody>
          <a:bodyPr/>
          <a:lstStyle/>
          <a:p>
            <a:r>
              <a:rPr lang="fr-FR" altLang="en-US" sz="5400" i="1" dirty="0"/>
              <a:t> </a:t>
            </a:r>
            <a:r>
              <a:rPr lang="fr-FR" altLang="en-US" sz="5400" i="1" dirty="0" err="1"/>
              <a:t>Thermodynamics</a:t>
            </a:r>
            <a:endParaRPr lang="en-US" altLang="en-US" sz="5400" i="1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CC7E712-B315-43D2-8D3F-8EC78B3C12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4787" y="1828800"/>
            <a:ext cx="8287526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Ch4 : Pure Substance &amp;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Eqs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of state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Phase Changes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3AF6AD-FFB0-48FC-87B5-CB88E39D607A}"/>
              </a:ext>
            </a:extLst>
          </p:cNvPr>
          <p:cNvSpPr txBox="1"/>
          <p:nvPr/>
        </p:nvSpPr>
        <p:spPr>
          <a:xfrm>
            <a:off x="3514143" y="6400800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BC7C690-F010-45A0-98CF-F726756DE4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94125" y="279400"/>
            <a:ext cx="2314575" cy="582613"/>
          </a:xfrm>
        </p:spPr>
        <p:txBody>
          <a:bodyPr/>
          <a:lstStyle/>
          <a:p>
            <a:r>
              <a:rPr lang="en-US" altLang="en-US"/>
              <a:t>Definitions</a:t>
            </a: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9F43166F-6D12-4359-97EB-ABB7532BF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563" y="5341203"/>
            <a:ext cx="58213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i="0" u="sng" dirty="0">
                <a:solidFill>
                  <a:schemeClr val="tx1"/>
                </a:solidFill>
              </a:rPr>
              <a:t>Homogeneous</a:t>
            </a:r>
            <a:r>
              <a:rPr lang="en-US" altLang="en-US" sz="2400" i="0" dirty="0">
                <a:solidFill>
                  <a:schemeClr val="tx1"/>
                </a:solidFill>
              </a:rPr>
              <a:t> and </a:t>
            </a:r>
            <a:r>
              <a:rPr lang="en-US" altLang="en-US" sz="2400" i="0" u="sng" dirty="0">
                <a:solidFill>
                  <a:schemeClr val="tx1"/>
                </a:solidFill>
              </a:rPr>
              <a:t>invariable</a:t>
            </a:r>
            <a:r>
              <a:rPr lang="en-US" altLang="en-US" sz="2400" i="0" dirty="0">
                <a:solidFill>
                  <a:schemeClr val="tx1"/>
                </a:solidFill>
              </a:rPr>
              <a:t> chemical</a:t>
            </a:r>
          </a:p>
          <a:p>
            <a:pPr>
              <a:lnSpc>
                <a:spcPct val="100000"/>
              </a:lnSpc>
            </a:pPr>
            <a:r>
              <a:rPr lang="en-US" altLang="en-US" sz="2400" i="0" dirty="0">
                <a:solidFill>
                  <a:schemeClr val="tx1"/>
                </a:solidFill>
              </a:rPr>
              <a:t>Composition in </a:t>
            </a:r>
            <a:r>
              <a:rPr lang="en-US" altLang="en-US" sz="2400" i="0" u="sng" dirty="0">
                <a:solidFill>
                  <a:schemeClr val="tx1"/>
                </a:solidFill>
              </a:rPr>
              <a:t>all</a:t>
            </a:r>
            <a:r>
              <a:rPr lang="en-US" altLang="en-US" sz="2400" i="0" dirty="0">
                <a:solidFill>
                  <a:schemeClr val="tx1"/>
                </a:solidFill>
              </a:rPr>
              <a:t> phases</a:t>
            </a:r>
          </a:p>
        </p:txBody>
      </p:sp>
      <p:sp>
        <p:nvSpPr>
          <p:cNvPr id="14340" name="Rectangle 6">
            <a:extLst>
              <a:ext uri="{FF2B5EF4-FFF2-40B4-BE49-F238E27FC236}">
                <a16:creationId xmlns:a16="http://schemas.microsoft.com/office/drawing/2014/main" id="{4F79FEFD-4A42-479E-8267-57394BD64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731603"/>
            <a:ext cx="2454275" cy="457200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i="0" dirty="0">
                <a:solidFill>
                  <a:schemeClr val="tx1"/>
                </a:solidFill>
                <a:cs typeface="Times New Roman" panose="02020603050405020304" pitchFamily="18" charset="0"/>
              </a:rPr>
              <a:t>Pure substance</a:t>
            </a: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E67606E5-85D1-4ADA-A329-D841F95A2674}"/>
              </a:ext>
            </a:extLst>
          </p:cNvPr>
          <p:cNvGrpSpPr>
            <a:grpSpLocks/>
          </p:cNvGrpSpPr>
          <p:nvPr/>
        </p:nvGrpSpPr>
        <p:grpSpPr bwMode="auto">
          <a:xfrm>
            <a:off x="700730" y="996525"/>
            <a:ext cx="6143625" cy="3622675"/>
            <a:chOff x="336" y="1738"/>
            <a:chExt cx="3870" cy="2282"/>
          </a:xfrm>
        </p:grpSpPr>
        <p:sp>
          <p:nvSpPr>
            <p:cNvPr id="14343" name="Rectangle 7">
              <a:extLst>
                <a:ext uri="{FF2B5EF4-FFF2-40B4-BE49-F238E27FC236}">
                  <a16:creationId xmlns:a16="http://schemas.microsoft.com/office/drawing/2014/main" id="{9B80DF90-E914-410E-8497-6FA3BCF5A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" y="2122"/>
              <a:ext cx="3755" cy="1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2400" i="0" dirty="0">
                  <a:solidFill>
                    <a:schemeClr val="tx1"/>
                  </a:solidFill>
                </a:rPr>
                <a:t>A Group of molecules having:</a:t>
              </a:r>
            </a:p>
            <a:p>
              <a:pPr>
                <a:lnSpc>
                  <a:spcPct val="100000"/>
                </a:lnSpc>
                <a:buClr>
                  <a:schemeClr val="hlink"/>
                </a:buClr>
                <a:buFont typeface="Wingdings" panose="05000000000000000000" pitchFamily="2" charset="2"/>
                <a:buChar char="Ø"/>
              </a:pPr>
              <a:r>
                <a:rPr lang="en-US" altLang="en-US" sz="2400" i="0" dirty="0">
                  <a:solidFill>
                    <a:schemeClr val="tx1"/>
                  </a:solidFill>
                </a:rPr>
                <a:t> </a:t>
              </a:r>
              <a:r>
                <a:rPr lang="en-US" altLang="en-US" sz="2400" i="0" u="sng" dirty="0">
                  <a:solidFill>
                    <a:schemeClr val="tx1"/>
                  </a:solidFill>
                </a:rPr>
                <a:t>Homogeneous</a:t>
              </a:r>
              <a:r>
                <a:rPr lang="en-US" altLang="en-US" sz="2400" i="0" dirty="0">
                  <a:solidFill>
                    <a:schemeClr val="tx1"/>
                  </a:solidFill>
                </a:rPr>
                <a:t> </a:t>
              </a:r>
              <a:r>
                <a:rPr lang="en-US" altLang="en-US" sz="2400" i="0" u="sng" dirty="0">
                  <a:solidFill>
                    <a:schemeClr val="tx1"/>
                  </a:solidFill>
                </a:rPr>
                <a:t>chemical</a:t>
              </a:r>
              <a:r>
                <a:rPr lang="en-US" altLang="en-US" sz="2400" i="0" dirty="0">
                  <a:solidFill>
                    <a:schemeClr val="tx1"/>
                  </a:solidFill>
                </a:rPr>
                <a:t> Composition</a:t>
              </a:r>
            </a:p>
            <a:p>
              <a:pPr>
                <a:lnSpc>
                  <a:spcPct val="100000"/>
                </a:lnSpc>
                <a:buClr>
                  <a:schemeClr val="hlink"/>
                </a:buClr>
                <a:buFont typeface="Wingdings" panose="05000000000000000000" pitchFamily="2" charset="2"/>
                <a:buChar char="Ø"/>
              </a:pPr>
              <a:r>
                <a:rPr lang="en-US" altLang="en-US" sz="2400" i="0" dirty="0">
                  <a:solidFill>
                    <a:schemeClr val="tx1"/>
                  </a:solidFill>
                </a:rPr>
                <a:t> </a:t>
              </a:r>
              <a:r>
                <a:rPr lang="en-US" altLang="en-US" sz="2400" i="0" u="sng" dirty="0">
                  <a:solidFill>
                    <a:schemeClr val="tx1"/>
                  </a:solidFill>
                </a:rPr>
                <a:t>Homogeneous</a:t>
              </a:r>
              <a:r>
                <a:rPr lang="en-US" altLang="en-US" sz="2400" i="0" dirty="0">
                  <a:solidFill>
                    <a:schemeClr val="tx1"/>
                  </a:solidFill>
                </a:rPr>
                <a:t> </a:t>
              </a:r>
              <a:r>
                <a:rPr lang="en-US" altLang="en-US" sz="2400" i="0" u="sng" dirty="0">
                  <a:solidFill>
                    <a:schemeClr val="tx1"/>
                  </a:solidFill>
                </a:rPr>
                <a:t>physical</a:t>
              </a:r>
              <a:r>
                <a:rPr lang="en-US" altLang="en-US" sz="2400" i="0" dirty="0">
                  <a:solidFill>
                    <a:schemeClr val="tx1"/>
                  </a:solidFill>
                </a:rPr>
                <a:t> Properties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2400" i="0" dirty="0">
                  <a:solidFill>
                    <a:schemeClr val="tx1"/>
                  </a:solidFill>
                </a:rPr>
                <a:t>Examples </a:t>
              </a:r>
            </a:p>
            <a:p>
              <a:pPr>
                <a:lnSpc>
                  <a:spcPct val="100000"/>
                </a:lnSpc>
                <a:buClr>
                  <a:schemeClr val="hlink"/>
                </a:buClr>
                <a:buFont typeface="Wingdings" panose="05000000000000000000" pitchFamily="2" charset="2"/>
                <a:buChar char="§"/>
              </a:pPr>
              <a:r>
                <a:rPr lang="en-US" altLang="en-US" sz="2400" i="0" dirty="0">
                  <a:solidFill>
                    <a:schemeClr val="tx1"/>
                  </a:solidFill>
                </a:rPr>
                <a:t> Gas</a:t>
              </a:r>
            </a:p>
            <a:p>
              <a:pPr>
                <a:lnSpc>
                  <a:spcPct val="100000"/>
                </a:lnSpc>
                <a:buClr>
                  <a:schemeClr val="hlink"/>
                </a:buClr>
                <a:buFont typeface="Wingdings" panose="05000000000000000000" pitchFamily="2" charset="2"/>
                <a:buChar char="§"/>
              </a:pPr>
              <a:r>
                <a:rPr lang="en-US" altLang="en-US" sz="2400" i="0" dirty="0">
                  <a:solidFill>
                    <a:schemeClr val="tx1"/>
                  </a:solidFill>
                </a:rPr>
                <a:t> Liquid</a:t>
              </a:r>
            </a:p>
            <a:p>
              <a:pPr>
                <a:lnSpc>
                  <a:spcPct val="100000"/>
                </a:lnSpc>
                <a:buClr>
                  <a:schemeClr val="hlink"/>
                </a:buClr>
                <a:buFont typeface="Wingdings" panose="05000000000000000000" pitchFamily="2" charset="2"/>
                <a:buChar char="§"/>
              </a:pPr>
              <a:r>
                <a:rPr lang="en-US" altLang="en-US" sz="2400" i="0" dirty="0">
                  <a:solidFill>
                    <a:schemeClr val="tx1"/>
                  </a:solidFill>
                </a:rPr>
                <a:t> Solid</a:t>
              </a:r>
            </a:p>
            <a:p>
              <a:pPr lvl="1">
                <a:lnSpc>
                  <a:spcPct val="100000"/>
                </a:lnSpc>
                <a:buFontTx/>
                <a:buChar char="-"/>
              </a:pPr>
              <a:r>
                <a:rPr lang="en-US" altLang="en-US" sz="2400" i="0" dirty="0">
                  <a:solidFill>
                    <a:schemeClr val="tx1"/>
                  </a:solidFill>
                </a:rPr>
                <a:t> various crystalline structures</a:t>
              </a:r>
            </a:p>
          </p:txBody>
        </p:sp>
        <p:sp>
          <p:nvSpPr>
            <p:cNvPr id="14344" name="Rectangle 8">
              <a:extLst>
                <a:ext uri="{FF2B5EF4-FFF2-40B4-BE49-F238E27FC236}">
                  <a16:creationId xmlns:a16="http://schemas.microsoft.com/office/drawing/2014/main" id="{19CE8737-E5DF-4AC8-A903-B5E90C433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738"/>
              <a:ext cx="682" cy="288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ffectLst>
              <a:prstShdw prst="shdw17" dist="17961" dir="2700000">
                <a:srgbClr val="7A7A99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2400" i="0">
                  <a:solidFill>
                    <a:schemeClr val="tx1"/>
                  </a:solidFill>
                  <a:cs typeface="Times New Roman" panose="02020603050405020304" pitchFamily="18" charset="0"/>
                </a:rPr>
                <a:t>Phase</a:t>
              </a:r>
            </a:p>
          </p:txBody>
        </p:sp>
      </p:grpSp>
      <p:sp>
        <p:nvSpPr>
          <p:cNvPr id="14342" name="Rectangle 11">
            <a:extLst>
              <a:ext uri="{FF2B5EF4-FFF2-40B4-BE49-F238E27FC236}">
                <a16:creationId xmlns:a16="http://schemas.microsoft.com/office/drawing/2014/main" id="{48CFFA7A-9AA0-407D-8729-D06761816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75" y="5341203"/>
            <a:ext cx="198323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b="0" i="0" dirty="0">
                <a:solidFill>
                  <a:schemeClr val="tx1"/>
                </a:solidFill>
              </a:rPr>
              <a:t>H</a:t>
            </a:r>
            <a:r>
              <a:rPr lang="en-US" altLang="en-US" sz="2400" b="0" i="0" baseline="-25000" dirty="0">
                <a:solidFill>
                  <a:schemeClr val="tx1"/>
                </a:solidFill>
              </a:rPr>
              <a:t>2</a:t>
            </a:r>
            <a:r>
              <a:rPr lang="en-US" altLang="en-US" sz="2400" b="0" i="0" dirty="0">
                <a:solidFill>
                  <a:schemeClr val="tx1"/>
                </a:solidFill>
              </a:rPr>
              <a:t>O, CO</a:t>
            </a:r>
            <a:r>
              <a:rPr lang="en-US" altLang="en-US" sz="2400" b="0" i="0" baseline="-25000" dirty="0">
                <a:solidFill>
                  <a:schemeClr val="tx1"/>
                </a:solidFill>
              </a:rPr>
              <a:t>2</a:t>
            </a:r>
            <a:r>
              <a:rPr lang="en-US" altLang="en-US" sz="2400" b="0" i="0" dirty="0">
                <a:solidFill>
                  <a:schemeClr val="tx1"/>
                </a:solidFill>
              </a:rPr>
              <a:t>, …</a:t>
            </a:r>
          </a:p>
          <a:p>
            <a:pPr>
              <a:lnSpc>
                <a:spcPct val="100000"/>
              </a:lnSpc>
            </a:pPr>
            <a:r>
              <a:rPr lang="en-US" altLang="en-US" sz="2400" b="0" i="0" dirty="0">
                <a:solidFill>
                  <a:schemeClr val="tx1"/>
                </a:solidFill>
              </a:rPr>
              <a:t>But air ??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 animBg="1"/>
      <p:bldP spid="143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0" name="Freeform 2">
            <a:extLst>
              <a:ext uri="{FF2B5EF4-FFF2-40B4-BE49-F238E27FC236}">
                <a16:creationId xmlns:a16="http://schemas.microsoft.com/office/drawing/2014/main" id="{09AE368E-9D0F-42BC-80E8-219CF3433CEB}"/>
              </a:ext>
            </a:extLst>
          </p:cNvPr>
          <p:cNvSpPr>
            <a:spLocks/>
          </p:cNvSpPr>
          <p:nvPr/>
        </p:nvSpPr>
        <p:spPr bwMode="auto">
          <a:xfrm>
            <a:off x="6629400" y="3505200"/>
            <a:ext cx="458788" cy="255588"/>
          </a:xfrm>
          <a:custGeom>
            <a:avLst/>
            <a:gdLst>
              <a:gd name="T0" fmla="*/ 2147483647 w 433"/>
              <a:gd name="T1" fmla="*/ 2147483647 h 241"/>
              <a:gd name="T2" fmla="*/ 0 w 433"/>
              <a:gd name="T3" fmla="*/ 2147483647 h 241"/>
              <a:gd name="T4" fmla="*/ 2147483647 w 433"/>
              <a:gd name="T5" fmla="*/ 2147483647 h 241"/>
              <a:gd name="T6" fmla="*/ 2147483647 w 433"/>
              <a:gd name="T7" fmla="*/ 0 h 241"/>
              <a:gd name="T8" fmla="*/ 2147483647 w 433"/>
              <a:gd name="T9" fmla="*/ 2147483647 h 241"/>
              <a:gd name="T10" fmla="*/ 2147483647 w 433"/>
              <a:gd name="T11" fmla="*/ 0 h 241"/>
              <a:gd name="T12" fmla="*/ 2147483647 w 433"/>
              <a:gd name="T13" fmla="*/ 2147483647 h 241"/>
              <a:gd name="T14" fmla="*/ 2147483647 w 433"/>
              <a:gd name="T15" fmla="*/ 2147483647 h 241"/>
              <a:gd name="T16" fmla="*/ 2147483647 w 433"/>
              <a:gd name="T17" fmla="*/ 2147483647 h 241"/>
              <a:gd name="T18" fmla="*/ 2147483647 w 433"/>
              <a:gd name="T19" fmla="*/ 2147483647 h 2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3"/>
              <a:gd name="T31" fmla="*/ 0 h 241"/>
              <a:gd name="T32" fmla="*/ 433 w 433"/>
              <a:gd name="T33" fmla="*/ 241 h 2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3" h="241">
                <a:moveTo>
                  <a:pt x="144" y="240"/>
                </a:moveTo>
                <a:lnTo>
                  <a:pt x="0" y="144"/>
                </a:lnTo>
                <a:lnTo>
                  <a:pt x="144" y="144"/>
                </a:lnTo>
                <a:lnTo>
                  <a:pt x="96" y="0"/>
                </a:lnTo>
                <a:lnTo>
                  <a:pt x="240" y="96"/>
                </a:lnTo>
                <a:lnTo>
                  <a:pt x="288" y="0"/>
                </a:lnTo>
                <a:lnTo>
                  <a:pt x="336" y="144"/>
                </a:lnTo>
                <a:lnTo>
                  <a:pt x="432" y="48"/>
                </a:lnTo>
                <a:lnTo>
                  <a:pt x="288" y="240"/>
                </a:lnTo>
                <a:lnTo>
                  <a:pt x="144" y="240"/>
                </a:lnTo>
              </a:path>
            </a:pathLst>
          </a:custGeom>
          <a:gradFill rotWithShape="0">
            <a:gsLst>
              <a:gs pos="0">
                <a:srgbClr val="FFCC66"/>
              </a:gs>
              <a:gs pos="100000">
                <a:schemeClr val="hlink"/>
              </a:gs>
            </a:gsLst>
            <a:lin ang="5400000" scaled="1"/>
          </a:gra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1011" name="Freeform 3">
            <a:extLst>
              <a:ext uri="{FF2B5EF4-FFF2-40B4-BE49-F238E27FC236}">
                <a16:creationId xmlns:a16="http://schemas.microsoft.com/office/drawing/2014/main" id="{5AE4DE36-1115-4C60-BB78-AF141B704C75}"/>
              </a:ext>
            </a:extLst>
          </p:cNvPr>
          <p:cNvSpPr>
            <a:spLocks/>
          </p:cNvSpPr>
          <p:nvPr/>
        </p:nvSpPr>
        <p:spPr bwMode="auto">
          <a:xfrm>
            <a:off x="5257800" y="3505200"/>
            <a:ext cx="458788" cy="255588"/>
          </a:xfrm>
          <a:custGeom>
            <a:avLst/>
            <a:gdLst>
              <a:gd name="T0" fmla="*/ 2147483647 w 433"/>
              <a:gd name="T1" fmla="*/ 2147483647 h 241"/>
              <a:gd name="T2" fmla="*/ 0 w 433"/>
              <a:gd name="T3" fmla="*/ 2147483647 h 241"/>
              <a:gd name="T4" fmla="*/ 2147483647 w 433"/>
              <a:gd name="T5" fmla="*/ 2147483647 h 241"/>
              <a:gd name="T6" fmla="*/ 2147483647 w 433"/>
              <a:gd name="T7" fmla="*/ 0 h 241"/>
              <a:gd name="T8" fmla="*/ 2147483647 w 433"/>
              <a:gd name="T9" fmla="*/ 2147483647 h 241"/>
              <a:gd name="T10" fmla="*/ 2147483647 w 433"/>
              <a:gd name="T11" fmla="*/ 0 h 241"/>
              <a:gd name="T12" fmla="*/ 2147483647 w 433"/>
              <a:gd name="T13" fmla="*/ 2147483647 h 241"/>
              <a:gd name="T14" fmla="*/ 2147483647 w 433"/>
              <a:gd name="T15" fmla="*/ 2147483647 h 241"/>
              <a:gd name="T16" fmla="*/ 2147483647 w 433"/>
              <a:gd name="T17" fmla="*/ 2147483647 h 241"/>
              <a:gd name="T18" fmla="*/ 2147483647 w 433"/>
              <a:gd name="T19" fmla="*/ 2147483647 h 2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3"/>
              <a:gd name="T31" fmla="*/ 0 h 241"/>
              <a:gd name="T32" fmla="*/ 433 w 433"/>
              <a:gd name="T33" fmla="*/ 241 h 2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3" h="241">
                <a:moveTo>
                  <a:pt x="144" y="240"/>
                </a:moveTo>
                <a:lnTo>
                  <a:pt x="0" y="144"/>
                </a:lnTo>
                <a:lnTo>
                  <a:pt x="144" y="144"/>
                </a:lnTo>
                <a:lnTo>
                  <a:pt x="96" y="0"/>
                </a:lnTo>
                <a:lnTo>
                  <a:pt x="240" y="96"/>
                </a:lnTo>
                <a:lnTo>
                  <a:pt x="288" y="0"/>
                </a:lnTo>
                <a:lnTo>
                  <a:pt x="336" y="144"/>
                </a:lnTo>
                <a:lnTo>
                  <a:pt x="432" y="48"/>
                </a:lnTo>
                <a:lnTo>
                  <a:pt x="288" y="240"/>
                </a:lnTo>
                <a:lnTo>
                  <a:pt x="144" y="240"/>
                </a:lnTo>
              </a:path>
            </a:pathLst>
          </a:custGeom>
          <a:gradFill rotWithShape="0">
            <a:gsLst>
              <a:gs pos="0">
                <a:srgbClr val="FFCC66"/>
              </a:gs>
              <a:gs pos="100000">
                <a:schemeClr val="hlink"/>
              </a:gs>
            </a:gsLst>
            <a:lin ang="5400000" scaled="1"/>
          </a:gra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1012" name="Freeform 4">
            <a:extLst>
              <a:ext uri="{FF2B5EF4-FFF2-40B4-BE49-F238E27FC236}">
                <a16:creationId xmlns:a16="http://schemas.microsoft.com/office/drawing/2014/main" id="{3E413DBD-11DA-43C2-B77A-7C18AD76D898}"/>
              </a:ext>
            </a:extLst>
          </p:cNvPr>
          <p:cNvSpPr>
            <a:spLocks/>
          </p:cNvSpPr>
          <p:nvPr/>
        </p:nvSpPr>
        <p:spPr bwMode="auto">
          <a:xfrm>
            <a:off x="3960813" y="3505200"/>
            <a:ext cx="458787" cy="255588"/>
          </a:xfrm>
          <a:custGeom>
            <a:avLst/>
            <a:gdLst>
              <a:gd name="T0" fmla="*/ 2147483647 w 433"/>
              <a:gd name="T1" fmla="*/ 2147483647 h 241"/>
              <a:gd name="T2" fmla="*/ 0 w 433"/>
              <a:gd name="T3" fmla="*/ 2147483647 h 241"/>
              <a:gd name="T4" fmla="*/ 2147483647 w 433"/>
              <a:gd name="T5" fmla="*/ 2147483647 h 241"/>
              <a:gd name="T6" fmla="*/ 2147483647 w 433"/>
              <a:gd name="T7" fmla="*/ 0 h 241"/>
              <a:gd name="T8" fmla="*/ 2147483647 w 433"/>
              <a:gd name="T9" fmla="*/ 2147483647 h 241"/>
              <a:gd name="T10" fmla="*/ 2147483647 w 433"/>
              <a:gd name="T11" fmla="*/ 0 h 241"/>
              <a:gd name="T12" fmla="*/ 2147483647 w 433"/>
              <a:gd name="T13" fmla="*/ 2147483647 h 241"/>
              <a:gd name="T14" fmla="*/ 2147483647 w 433"/>
              <a:gd name="T15" fmla="*/ 2147483647 h 241"/>
              <a:gd name="T16" fmla="*/ 2147483647 w 433"/>
              <a:gd name="T17" fmla="*/ 2147483647 h 241"/>
              <a:gd name="T18" fmla="*/ 2147483647 w 433"/>
              <a:gd name="T19" fmla="*/ 2147483647 h 2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3"/>
              <a:gd name="T31" fmla="*/ 0 h 241"/>
              <a:gd name="T32" fmla="*/ 433 w 433"/>
              <a:gd name="T33" fmla="*/ 241 h 2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3" h="241">
                <a:moveTo>
                  <a:pt x="144" y="240"/>
                </a:moveTo>
                <a:lnTo>
                  <a:pt x="0" y="144"/>
                </a:lnTo>
                <a:lnTo>
                  <a:pt x="144" y="144"/>
                </a:lnTo>
                <a:lnTo>
                  <a:pt x="96" y="0"/>
                </a:lnTo>
                <a:lnTo>
                  <a:pt x="240" y="96"/>
                </a:lnTo>
                <a:lnTo>
                  <a:pt x="288" y="0"/>
                </a:lnTo>
                <a:lnTo>
                  <a:pt x="336" y="144"/>
                </a:lnTo>
                <a:lnTo>
                  <a:pt x="432" y="48"/>
                </a:lnTo>
                <a:lnTo>
                  <a:pt x="288" y="240"/>
                </a:lnTo>
                <a:lnTo>
                  <a:pt x="144" y="240"/>
                </a:lnTo>
              </a:path>
            </a:pathLst>
          </a:custGeom>
          <a:gradFill rotWithShape="0">
            <a:gsLst>
              <a:gs pos="0">
                <a:srgbClr val="FFCC66"/>
              </a:gs>
              <a:gs pos="100000">
                <a:schemeClr val="hlink"/>
              </a:gs>
            </a:gsLst>
            <a:lin ang="5400000" scaled="1"/>
          </a:gra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1013" name="Freeform 5">
            <a:extLst>
              <a:ext uri="{FF2B5EF4-FFF2-40B4-BE49-F238E27FC236}">
                <a16:creationId xmlns:a16="http://schemas.microsoft.com/office/drawing/2014/main" id="{3EF2BDFB-C877-4250-89E8-F26D37679FF0}"/>
              </a:ext>
            </a:extLst>
          </p:cNvPr>
          <p:cNvSpPr>
            <a:spLocks/>
          </p:cNvSpPr>
          <p:nvPr/>
        </p:nvSpPr>
        <p:spPr bwMode="auto">
          <a:xfrm>
            <a:off x="2554288" y="3500438"/>
            <a:ext cx="458787" cy="255587"/>
          </a:xfrm>
          <a:custGeom>
            <a:avLst/>
            <a:gdLst>
              <a:gd name="T0" fmla="*/ 2147483647 w 433"/>
              <a:gd name="T1" fmla="*/ 2147483647 h 241"/>
              <a:gd name="T2" fmla="*/ 0 w 433"/>
              <a:gd name="T3" fmla="*/ 2147483647 h 241"/>
              <a:gd name="T4" fmla="*/ 2147483647 w 433"/>
              <a:gd name="T5" fmla="*/ 2147483647 h 241"/>
              <a:gd name="T6" fmla="*/ 2147483647 w 433"/>
              <a:gd name="T7" fmla="*/ 0 h 241"/>
              <a:gd name="T8" fmla="*/ 2147483647 w 433"/>
              <a:gd name="T9" fmla="*/ 2147483647 h 241"/>
              <a:gd name="T10" fmla="*/ 2147483647 w 433"/>
              <a:gd name="T11" fmla="*/ 0 h 241"/>
              <a:gd name="T12" fmla="*/ 2147483647 w 433"/>
              <a:gd name="T13" fmla="*/ 2147483647 h 241"/>
              <a:gd name="T14" fmla="*/ 2147483647 w 433"/>
              <a:gd name="T15" fmla="*/ 2147483647 h 241"/>
              <a:gd name="T16" fmla="*/ 2147483647 w 433"/>
              <a:gd name="T17" fmla="*/ 2147483647 h 241"/>
              <a:gd name="T18" fmla="*/ 2147483647 w 433"/>
              <a:gd name="T19" fmla="*/ 2147483647 h 2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3"/>
              <a:gd name="T31" fmla="*/ 0 h 241"/>
              <a:gd name="T32" fmla="*/ 433 w 433"/>
              <a:gd name="T33" fmla="*/ 241 h 2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3" h="241">
                <a:moveTo>
                  <a:pt x="144" y="240"/>
                </a:moveTo>
                <a:lnTo>
                  <a:pt x="0" y="144"/>
                </a:lnTo>
                <a:lnTo>
                  <a:pt x="144" y="144"/>
                </a:lnTo>
                <a:lnTo>
                  <a:pt x="96" y="0"/>
                </a:lnTo>
                <a:lnTo>
                  <a:pt x="240" y="96"/>
                </a:lnTo>
                <a:lnTo>
                  <a:pt x="288" y="0"/>
                </a:lnTo>
                <a:lnTo>
                  <a:pt x="336" y="144"/>
                </a:lnTo>
                <a:lnTo>
                  <a:pt x="432" y="48"/>
                </a:lnTo>
                <a:lnTo>
                  <a:pt x="288" y="240"/>
                </a:lnTo>
                <a:lnTo>
                  <a:pt x="144" y="240"/>
                </a:lnTo>
              </a:path>
            </a:pathLst>
          </a:custGeom>
          <a:gradFill rotWithShape="0">
            <a:gsLst>
              <a:gs pos="0">
                <a:srgbClr val="FFCC66"/>
              </a:gs>
              <a:gs pos="100000">
                <a:schemeClr val="hlink"/>
              </a:gs>
            </a:gsLst>
            <a:lin ang="5400000" scaled="1"/>
          </a:gra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A15B2A76-8300-46EF-A3C6-41A06CB52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279400"/>
            <a:ext cx="7165975" cy="582613"/>
          </a:xfrm>
          <a:noFill/>
        </p:spPr>
        <p:txBody>
          <a:bodyPr/>
          <a:lstStyle/>
          <a:p>
            <a:r>
              <a:rPr lang="en-US" altLang="en-US"/>
              <a:t>Evaporation at Constant Pressure 1</a:t>
            </a:r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43FE130D-19EF-445C-8DF6-E2612FD387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1314450"/>
            <a:ext cx="0" cy="449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Rectangle 8">
            <a:extLst>
              <a:ext uri="{FF2B5EF4-FFF2-40B4-BE49-F238E27FC236}">
                <a16:creationId xmlns:a16="http://schemas.microsoft.com/office/drawing/2014/main" id="{30D5A2D3-9A33-4203-A151-30630EA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139825"/>
            <a:ext cx="3206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15369" name="Rectangle 9">
            <a:extLst>
              <a:ext uri="{FF2B5EF4-FFF2-40B4-BE49-F238E27FC236}">
                <a16:creationId xmlns:a16="http://schemas.microsoft.com/office/drawing/2014/main" id="{44D9C757-76EC-4535-ADBE-B7AAE5161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0213" y="5502275"/>
            <a:ext cx="28098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811018" name="Line 10">
            <a:extLst>
              <a:ext uri="{FF2B5EF4-FFF2-40B4-BE49-F238E27FC236}">
                <a16:creationId xmlns:a16="http://schemas.microsoft.com/office/drawing/2014/main" id="{947A39B6-E7D5-4563-A581-A3353BECEF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4010025"/>
            <a:ext cx="4724400" cy="28575"/>
          </a:xfrm>
          <a:prstGeom prst="line">
            <a:avLst/>
          </a:prstGeom>
          <a:noFill/>
          <a:ln w="76200">
            <a:pattFill prst="wdUpDiag">
              <a:fgClr>
                <a:schemeClr val="hlink"/>
              </a:fgClr>
              <a:bgClr>
                <a:srgbClr val="0033CC"/>
              </a:bgClr>
            </a:patt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Rectangle 11">
            <a:extLst>
              <a:ext uri="{FF2B5EF4-FFF2-40B4-BE49-F238E27FC236}">
                <a16:creationId xmlns:a16="http://schemas.microsoft.com/office/drawing/2014/main" id="{2D0A59E7-5D5B-4A5B-8804-48E920D91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2438400"/>
            <a:ext cx="6667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P=P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11020" name="Rectangle 12">
            <a:extLst>
              <a:ext uri="{FF2B5EF4-FFF2-40B4-BE49-F238E27FC236}">
                <a16:creationId xmlns:a16="http://schemas.microsoft.com/office/drawing/2014/main" id="{B326A710-1AFE-40B1-BFFF-B4F4A018D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1313" y="3921125"/>
            <a:ext cx="1577975" cy="650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Superheated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vapor</a:t>
            </a:r>
          </a:p>
        </p:txBody>
      </p:sp>
      <p:sp>
        <p:nvSpPr>
          <p:cNvPr id="15373" name="Line 13">
            <a:extLst>
              <a:ext uri="{FF2B5EF4-FFF2-40B4-BE49-F238E27FC236}">
                <a16:creationId xmlns:a16="http://schemas.microsoft.com/office/drawing/2014/main" id="{C1021D55-52DD-4E66-9DC2-2F2D56405B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" y="5484813"/>
            <a:ext cx="9277350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22" name="Rectangle 14">
            <a:extLst>
              <a:ext uri="{FF2B5EF4-FFF2-40B4-BE49-F238E27FC236}">
                <a16:creationId xmlns:a16="http://schemas.microsoft.com/office/drawing/2014/main" id="{04D0ADDF-C474-495D-A0B4-2B8DB4557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275" y="4654550"/>
            <a:ext cx="1247775" cy="650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Saturated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Liquid</a:t>
            </a:r>
          </a:p>
        </p:txBody>
      </p:sp>
      <p:sp>
        <p:nvSpPr>
          <p:cNvPr id="811023" name="Line 15">
            <a:extLst>
              <a:ext uri="{FF2B5EF4-FFF2-40B4-BE49-F238E27FC236}">
                <a16:creationId xmlns:a16="http://schemas.microsoft.com/office/drawing/2014/main" id="{1BA282F8-A16B-4BCC-8F88-267C9A4ADAB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22831" y="4086224"/>
            <a:ext cx="448969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24" name="Rectangle 16">
            <a:extLst>
              <a:ext uri="{FF2B5EF4-FFF2-40B4-BE49-F238E27FC236}">
                <a16:creationId xmlns:a16="http://schemas.microsoft.com/office/drawing/2014/main" id="{C727FFE2-65F8-43D3-8542-3887BFACF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9238" y="4551363"/>
            <a:ext cx="1247775" cy="650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Saturated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Vapor</a:t>
            </a:r>
          </a:p>
        </p:txBody>
      </p:sp>
      <p:sp>
        <p:nvSpPr>
          <p:cNvPr id="811025" name="Line 17">
            <a:extLst>
              <a:ext uri="{FF2B5EF4-FFF2-40B4-BE49-F238E27FC236}">
                <a16:creationId xmlns:a16="http://schemas.microsoft.com/office/drawing/2014/main" id="{30D3FF01-A62E-4BBE-B70E-EA34183135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4663" y="4038600"/>
            <a:ext cx="414337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26" name="Rectangle 18">
            <a:extLst>
              <a:ext uri="{FF2B5EF4-FFF2-40B4-BE49-F238E27FC236}">
                <a16:creationId xmlns:a16="http://schemas.microsoft.com/office/drawing/2014/main" id="{A66CF547-7878-4902-96C4-43AC01606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0363" y="4683125"/>
            <a:ext cx="841375" cy="650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Wet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Vapor</a:t>
            </a:r>
          </a:p>
        </p:txBody>
      </p:sp>
      <p:sp>
        <p:nvSpPr>
          <p:cNvPr id="811027" name="Line 19">
            <a:extLst>
              <a:ext uri="{FF2B5EF4-FFF2-40B4-BE49-F238E27FC236}">
                <a16:creationId xmlns:a16="http://schemas.microsoft.com/office/drawing/2014/main" id="{9E666017-A0E2-4B0B-ADD1-6BD2A134AC9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4017963"/>
            <a:ext cx="571500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Rectangle 20" descr="Wide upward diagonal">
            <a:extLst>
              <a:ext uri="{FF2B5EF4-FFF2-40B4-BE49-F238E27FC236}">
                <a16:creationId xmlns:a16="http://schemas.microsoft.com/office/drawing/2014/main" id="{DE2045A2-2DEC-4D44-84A0-BF7CD1B8D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128713"/>
            <a:ext cx="1219200" cy="2362200"/>
          </a:xfrm>
          <a:prstGeom prst="rect">
            <a:avLst/>
          </a:prstGeom>
          <a:pattFill prst="wdUpDiag">
            <a:fgClr>
              <a:schemeClr val="tx2"/>
            </a:fgClr>
            <a:bgClr>
              <a:schemeClr val="bg1"/>
            </a:bgClr>
          </a:patt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381" name="Rectangle 21">
            <a:extLst>
              <a:ext uri="{FF2B5EF4-FFF2-40B4-BE49-F238E27FC236}">
                <a16:creationId xmlns:a16="http://schemas.microsoft.com/office/drawing/2014/main" id="{62B69FDF-2187-4D34-B202-E1BD0DCAA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128713"/>
            <a:ext cx="914400" cy="2209800"/>
          </a:xfrm>
          <a:prstGeom prst="rect">
            <a:avLst/>
          </a:prstGeom>
          <a:gradFill rotWithShape="1">
            <a:gsLst>
              <a:gs pos="0">
                <a:srgbClr val="929292"/>
              </a:gs>
              <a:gs pos="50000">
                <a:srgbClr val="C0C0C0"/>
              </a:gs>
              <a:gs pos="100000">
                <a:srgbClr val="929292"/>
              </a:gs>
            </a:gsLst>
            <a:lin ang="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424A854E-6397-4C20-A467-6209E3229967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2805113"/>
            <a:ext cx="917575" cy="657225"/>
            <a:chOff x="672" y="1872"/>
            <a:chExt cx="578" cy="414"/>
          </a:xfrm>
        </p:grpSpPr>
        <p:sp>
          <p:nvSpPr>
            <p:cNvPr id="811031" name="Rectangle 23">
              <a:extLst>
                <a:ext uri="{FF2B5EF4-FFF2-40B4-BE49-F238E27FC236}">
                  <a16:creationId xmlns:a16="http://schemas.microsoft.com/office/drawing/2014/main" id="{207C493D-9ABE-4F87-8925-8D47A09BB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968"/>
              <a:ext cx="576" cy="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488" name="Rectangle 24" descr="Zig zag">
              <a:extLst>
                <a:ext uri="{FF2B5EF4-FFF2-40B4-BE49-F238E27FC236}">
                  <a16:creationId xmlns:a16="http://schemas.microsoft.com/office/drawing/2014/main" id="{6F7759DD-C095-4A51-9E3B-A56715740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" y="2064"/>
              <a:ext cx="576" cy="222"/>
            </a:xfrm>
            <a:prstGeom prst="rect">
              <a:avLst/>
            </a:prstGeom>
            <a:pattFill prst="zigZ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1033" name="AutoShape 25">
              <a:extLst>
                <a:ext uri="{FF2B5EF4-FFF2-40B4-BE49-F238E27FC236}">
                  <a16:creationId xmlns:a16="http://schemas.microsoft.com/office/drawing/2014/main" id="{88A1E13A-ADF8-440C-8880-B0F340A01D2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864" y="1872"/>
              <a:ext cx="192" cy="96"/>
            </a:xfrm>
            <a:custGeom>
              <a:avLst/>
              <a:gdLst>
                <a:gd name="G0" fmla="+- 2362 0 0"/>
                <a:gd name="G1" fmla="+- 21600 0 2362"/>
                <a:gd name="G2" fmla="*/ 2362 1 2"/>
                <a:gd name="G3" fmla="+- 21600 0 G2"/>
                <a:gd name="G4" fmla="+/ 2362 21600 2"/>
                <a:gd name="G5" fmla="+/ G1 0 2"/>
                <a:gd name="G6" fmla="*/ 21600 21600 2362"/>
                <a:gd name="G7" fmla="*/ G6 1 2"/>
                <a:gd name="G8" fmla="+- 21600 0 G7"/>
                <a:gd name="G9" fmla="*/ 21600 1 2"/>
                <a:gd name="G10" fmla="+- 2362 0 G9"/>
                <a:gd name="G11" fmla="?: G10 G8 0"/>
                <a:gd name="G12" fmla="?: G10 G7 21600"/>
                <a:gd name="T0" fmla="*/ 20419 w 21600"/>
                <a:gd name="T1" fmla="*/ 10800 h 21600"/>
                <a:gd name="T2" fmla="*/ 10800 w 21600"/>
                <a:gd name="T3" fmla="*/ 21600 h 21600"/>
                <a:gd name="T4" fmla="*/ 1181 w 21600"/>
                <a:gd name="T5" fmla="*/ 10800 h 21600"/>
                <a:gd name="T6" fmla="*/ 10800 w 21600"/>
                <a:gd name="T7" fmla="*/ 0 h 21600"/>
                <a:gd name="T8" fmla="*/ 2981 w 21600"/>
                <a:gd name="T9" fmla="*/ 2981 h 21600"/>
                <a:gd name="T10" fmla="*/ 18619 w 21600"/>
                <a:gd name="T11" fmla="*/ 1861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62" y="21600"/>
                  </a:lnTo>
                  <a:lnTo>
                    <a:pt x="19238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15383" name="Rectangle 26">
            <a:extLst>
              <a:ext uri="{FF2B5EF4-FFF2-40B4-BE49-F238E27FC236}">
                <a16:creationId xmlns:a16="http://schemas.microsoft.com/office/drawing/2014/main" id="{790DCF36-11D5-4D5F-9094-639045951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825" y="3033713"/>
            <a:ext cx="866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Liquid</a:t>
            </a:r>
          </a:p>
        </p:txBody>
      </p:sp>
      <p:grpSp>
        <p:nvGrpSpPr>
          <p:cNvPr id="3" name="Group 27">
            <a:extLst>
              <a:ext uri="{FF2B5EF4-FFF2-40B4-BE49-F238E27FC236}">
                <a16:creationId xmlns:a16="http://schemas.microsoft.com/office/drawing/2014/main" id="{87FD5F32-5438-480E-8DC8-01EEBBFAD62C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1128713"/>
            <a:ext cx="1219200" cy="2362200"/>
            <a:chOff x="1392" y="816"/>
            <a:chExt cx="768" cy="1488"/>
          </a:xfrm>
        </p:grpSpPr>
        <p:sp>
          <p:nvSpPr>
            <p:cNvPr id="15481" name="Rectangle 28" descr="Wide upward diagonal">
              <a:extLst>
                <a:ext uri="{FF2B5EF4-FFF2-40B4-BE49-F238E27FC236}">
                  <a16:creationId xmlns:a16="http://schemas.microsoft.com/office/drawing/2014/main" id="{A8BB1443-7BFF-41E6-87F8-2EC7BE0D5A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816"/>
              <a:ext cx="768" cy="1488"/>
            </a:xfrm>
            <a:prstGeom prst="rect">
              <a:avLst/>
            </a:prstGeom>
            <a:pattFill prst="wdUpDiag">
              <a:fgClr>
                <a:schemeClr val="tx2"/>
              </a:fgClr>
              <a:bgClr>
                <a:schemeClr val="bg1"/>
              </a:bgClr>
            </a:patt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82" name="Rectangle 29">
              <a:extLst>
                <a:ext uri="{FF2B5EF4-FFF2-40B4-BE49-F238E27FC236}">
                  <a16:creationId xmlns:a16="http://schemas.microsoft.com/office/drawing/2014/main" id="{BC5F8D8E-7086-42AC-B70C-C68CD6C38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816"/>
              <a:ext cx="576" cy="1392"/>
            </a:xfrm>
            <a:prstGeom prst="rect">
              <a:avLst/>
            </a:prstGeom>
            <a:gradFill rotWithShape="1">
              <a:gsLst>
                <a:gs pos="0">
                  <a:srgbClr val="929292"/>
                </a:gs>
                <a:gs pos="50000">
                  <a:srgbClr val="C0C0C0"/>
                </a:gs>
                <a:gs pos="100000">
                  <a:srgbClr val="929292"/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83" name="Rectangle 30" descr="Zig zag">
              <a:extLst>
                <a:ext uri="{FF2B5EF4-FFF2-40B4-BE49-F238E27FC236}">
                  <a16:creationId xmlns:a16="http://schemas.microsoft.com/office/drawing/2014/main" id="{C0DBD1C1-1EB4-49F0-B242-727C9BD4D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016"/>
              <a:ext cx="576" cy="192"/>
            </a:xfrm>
            <a:prstGeom prst="rect">
              <a:avLst/>
            </a:prstGeom>
            <a:pattFill prst="zigZ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1039" name="Rectangle 31">
              <a:extLst>
                <a:ext uri="{FF2B5EF4-FFF2-40B4-BE49-F238E27FC236}">
                  <a16:creationId xmlns:a16="http://schemas.microsoft.com/office/drawing/2014/main" id="{D9636146-7F50-4593-9663-371334A9E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920"/>
              <a:ext cx="576" cy="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11040" name="AutoShape 32">
              <a:extLst>
                <a:ext uri="{FF2B5EF4-FFF2-40B4-BE49-F238E27FC236}">
                  <a16:creationId xmlns:a16="http://schemas.microsoft.com/office/drawing/2014/main" id="{F32BCBC5-D95E-4AE6-A18B-776C492239D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680" y="1824"/>
              <a:ext cx="192" cy="96"/>
            </a:xfrm>
            <a:custGeom>
              <a:avLst/>
              <a:gdLst>
                <a:gd name="G0" fmla="+- 2362 0 0"/>
                <a:gd name="G1" fmla="+- 21600 0 2362"/>
                <a:gd name="G2" fmla="*/ 2362 1 2"/>
                <a:gd name="G3" fmla="+- 21600 0 G2"/>
                <a:gd name="G4" fmla="+/ 2362 21600 2"/>
                <a:gd name="G5" fmla="+/ G1 0 2"/>
                <a:gd name="G6" fmla="*/ 21600 21600 2362"/>
                <a:gd name="G7" fmla="*/ G6 1 2"/>
                <a:gd name="G8" fmla="+- 21600 0 G7"/>
                <a:gd name="G9" fmla="*/ 21600 1 2"/>
                <a:gd name="G10" fmla="+- 2362 0 G9"/>
                <a:gd name="G11" fmla="?: G10 G8 0"/>
                <a:gd name="G12" fmla="?: G10 G7 21600"/>
                <a:gd name="T0" fmla="*/ 20419 w 21600"/>
                <a:gd name="T1" fmla="*/ 10800 h 21600"/>
                <a:gd name="T2" fmla="*/ 10800 w 21600"/>
                <a:gd name="T3" fmla="*/ 21600 h 21600"/>
                <a:gd name="T4" fmla="*/ 1181 w 21600"/>
                <a:gd name="T5" fmla="*/ 10800 h 21600"/>
                <a:gd name="T6" fmla="*/ 10800 w 21600"/>
                <a:gd name="T7" fmla="*/ 0 h 21600"/>
                <a:gd name="T8" fmla="*/ 2981 w 21600"/>
                <a:gd name="T9" fmla="*/ 2981 h 21600"/>
                <a:gd name="T10" fmla="*/ 18619 w 21600"/>
                <a:gd name="T11" fmla="*/ 1861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62" y="21600"/>
                  </a:lnTo>
                  <a:lnTo>
                    <a:pt x="19238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486" name="Oval 33">
              <a:extLst>
                <a:ext uri="{FF2B5EF4-FFF2-40B4-BE49-F238E27FC236}">
                  <a16:creationId xmlns:a16="http://schemas.microsoft.com/office/drawing/2014/main" id="{CB6EB215-1DEA-4EA2-87EC-71D586C82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160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4" name="Group 34">
            <a:extLst>
              <a:ext uri="{FF2B5EF4-FFF2-40B4-BE49-F238E27FC236}">
                <a16:creationId xmlns:a16="http://schemas.microsoft.com/office/drawing/2014/main" id="{21D981BB-A5AD-434E-8839-D99C81EA023B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128713"/>
            <a:ext cx="1219200" cy="2362200"/>
            <a:chOff x="2208" y="816"/>
            <a:chExt cx="768" cy="1488"/>
          </a:xfrm>
        </p:grpSpPr>
        <p:sp>
          <p:nvSpPr>
            <p:cNvPr id="15458" name="Rectangle 35" descr="Wide upward diagonal">
              <a:extLst>
                <a:ext uri="{FF2B5EF4-FFF2-40B4-BE49-F238E27FC236}">
                  <a16:creationId xmlns:a16="http://schemas.microsoft.com/office/drawing/2014/main" id="{0BA601D6-AA56-4F4E-836F-A941DFB19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816"/>
              <a:ext cx="768" cy="1488"/>
            </a:xfrm>
            <a:prstGeom prst="rect">
              <a:avLst/>
            </a:prstGeom>
            <a:pattFill prst="wdUpDiag">
              <a:fgClr>
                <a:schemeClr val="tx2"/>
              </a:fgClr>
              <a:bgClr>
                <a:schemeClr val="bg1"/>
              </a:bgClr>
            </a:patt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59" name="Rectangle 36">
              <a:extLst>
                <a:ext uri="{FF2B5EF4-FFF2-40B4-BE49-F238E27FC236}">
                  <a16:creationId xmlns:a16="http://schemas.microsoft.com/office/drawing/2014/main" id="{6C4BB585-A784-4262-9D55-2D08E0796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816"/>
              <a:ext cx="576" cy="1392"/>
            </a:xfrm>
            <a:prstGeom prst="rect">
              <a:avLst/>
            </a:prstGeom>
            <a:gradFill rotWithShape="1">
              <a:gsLst>
                <a:gs pos="0">
                  <a:srgbClr val="929292"/>
                </a:gs>
                <a:gs pos="50000">
                  <a:srgbClr val="C0C0C0"/>
                </a:gs>
                <a:gs pos="100000">
                  <a:srgbClr val="929292"/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60" name="Rectangle 37" descr="Zig zag">
              <a:extLst>
                <a:ext uri="{FF2B5EF4-FFF2-40B4-BE49-F238E27FC236}">
                  <a16:creationId xmlns:a16="http://schemas.microsoft.com/office/drawing/2014/main" id="{29E5ACF3-796A-413C-8A23-2DDEE41F9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776"/>
              <a:ext cx="576" cy="432"/>
            </a:xfrm>
            <a:prstGeom prst="rect">
              <a:avLst/>
            </a:prstGeom>
            <a:pattFill prst="zigZ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1046" name="Rectangle 38">
              <a:extLst>
                <a:ext uri="{FF2B5EF4-FFF2-40B4-BE49-F238E27FC236}">
                  <a16:creationId xmlns:a16="http://schemas.microsoft.com/office/drawing/2014/main" id="{26982296-7FBF-4B42-B661-04A2813B3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680"/>
              <a:ext cx="576" cy="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11047" name="AutoShape 39">
              <a:extLst>
                <a:ext uri="{FF2B5EF4-FFF2-40B4-BE49-F238E27FC236}">
                  <a16:creationId xmlns:a16="http://schemas.microsoft.com/office/drawing/2014/main" id="{4293EC9C-9DFF-4979-A37D-09226F5BADD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496" y="1584"/>
              <a:ext cx="192" cy="96"/>
            </a:xfrm>
            <a:custGeom>
              <a:avLst/>
              <a:gdLst>
                <a:gd name="G0" fmla="+- 2362 0 0"/>
                <a:gd name="G1" fmla="+- 21600 0 2362"/>
                <a:gd name="G2" fmla="*/ 2362 1 2"/>
                <a:gd name="G3" fmla="+- 21600 0 G2"/>
                <a:gd name="G4" fmla="+/ 2362 21600 2"/>
                <a:gd name="G5" fmla="+/ G1 0 2"/>
                <a:gd name="G6" fmla="*/ 21600 21600 2362"/>
                <a:gd name="G7" fmla="*/ G6 1 2"/>
                <a:gd name="G8" fmla="+- 21600 0 G7"/>
                <a:gd name="G9" fmla="*/ 21600 1 2"/>
                <a:gd name="G10" fmla="+- 2362 0 G9"/>
                <a:gd name="G11" fmla="?: G10 G8 0"/>
                <a:gd name="G12" fmla="?: G10 G7 21600"/>
                <a:gd name="T0" fmla="*/ 20419 w 21600"/>
                <a:gd name="T1" fmla="*/ 10800 h 21600"/>
                <a:gd name="T2" fmla="*/ 10800 w 21600"/>
                <a:gd name="T3" fmla="*/ 21600 h 21600"/>
                <a:gd name="T4" fmla="*/ 1181 w 21600"/>
                <a:gd name="T5" fmla="*/ 10800 h 21600"/>
                <a:gd name="T6" fmla="*/ 10800 w 21600"/>
                <a:gd name="T7" fmla="*/ 0 h 21600"/>
                <a:gd name="T8" fmla="*/ 2981 w 21600"/>
                <a:gd name="T9" fmla="*/ 2981 h 21600"/>
                <a:gd name="T10" fmla="*/ 18619 w 21600"/>
                <a:gd name="T11" fmla="*/ 1861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62" y="21600"/>
                  </a:lnTo>
                  <a:lnTo>
                    <a:pt x="19238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463" name="Oval 40">
              <a:extLst>
                <a:ext uri="{FF2B5EF4-FFF2-40B4-BE49-F238E27FC236}">
                  <a16:creationId xmlns:a16="http://schemas.microsoft.com/office/drawing/2014/main" id="{6F196D40-BAE3-4C89-AD9A-5ECBED2A9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872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64" name="Oval 41">
              <a:extLst>
                <a:ext uri="{FF2B5EF4-FFF2-40B4-BE49-F238E27FC236}">
                  <a16:creationId xmlns:a16="http://schemas.microsoft.com/office/drawing/2014/main" id="{E412EEF3-9C72-4758-97A3-4EFF17CB9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968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65" name="Oval 42">
              <a:extLst>
                <a:ext uri="{FF2B5EF4-FFF2-40B4-BE49-F238E27FC236}">
                  <a16:creationId xmlns:a16="http://schemas.microsoft.com/office/drawing/2014/main" id="{9A281A5E-B59F-4668-A9CD-E8490EE84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824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66" name="Oval 43">
              <a:extLst>
                <a:ext uri="{FF2B5EF4-FFF2-40B4-BE49-F238E27FC236}">
                  <a16:creationId xmlns:a16="http://schemas.microsoft.com/office/drawing/2014/main" id="{03CC3518-D8E6-412C-9E11-89BC26D06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920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67" name="Oval 44">
              <a:extLst>
                <a:ext uri="{FF2B5EF4-FFF2-40B4-BE49-F238E27FC236}">
                  <a16:creationId xmlns:a16="http://schemas.microsoft.com/office/drawing/2014/main" id="{D73F082D-58EE-4E8F-89A2-D8082769F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1824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68" name="Oval 45">
              <a:extLst>
                <a:ext uri="{FF2B5EF4-FFF2-40B4-BE49-F238E27FC236}">
                  <a16:creationId xmlns:a16="http://schemas.microsoft.com/office/drawing/2014/main" id="{1B8578F5-9195-4826-991B-3C7F897C9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2064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69" name="Oval 46">
              <a:extLst>
                <a:ext uri="{FF2B5EF4-FFF2-40B4-BE49-F238E27FC236}">
                  <a16:creationId xmlns:a16="http://schemas.microsoft.com/office/drawing/2014/main" id="{7936208A-7D2A-44F6-BCE7-C6D2CE176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920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0" name="Oval 47">
              <a:extLst>
                <a:ext uri="{FF2B5EF4-FFF2-40B4-BE49-F238E27FC236}">
                  <a16:creationId xmlns:a16="http://schemas.microsoft.com/office/drawing/2014/main" id="{FA98B142-A45B-4B6B-B0B4-2EE07BEEF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872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1" name="Oval 48">
              <a:extLst>
                <a:ext uri="{FF2B5EF4-FFF2-40B4-BE49-F238E27FC236}">
                  <a16:creationId xmlns:a16="http://schemas.microsoft.com/office/drawing/2014/main" id="{37DD4CF1-4D0F-48B2-81DD-0F0056A4C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968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2" name="Oval 49">
              <a:extLst>
                <a:ext uri="{FF2B5EF4-FFF2-40B4-BE49-F238E27FC236}">
                  <a16:creationId xmlns:a16="http://schemas.microsoft.com/office/drawing/2014/main" id="{D33048AB-AD67-44F5-8B26-D9FEBD01B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064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3" name="Oval 50">
              <a:extLst>
                <a:ext uri="{FF2B5EF4-FFF2-40B4-BE49-F238E27FC236}">
                  <a16:creationId xmlns:a16="http://schemas.microsoft.com/office/drawing/2014/main" id="{8F9079A7-94AA-4894-8B1F-4BF561D96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776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4" name="Oval 51">
              <a:extLst>
                <a:ext uri="{FF2B5EF4-FFF2-40B4-BE49-F238E27FC236}">
                  <a16:creationId xmlns:a16="http://schemas.microsoft.com/office/drawing/2014/main" id="{EE0F47C6-A3EB-4589-AF45-6B2520340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920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5" name="Oval 52">
              <a:extLst>
                <a:ext uri="{FF2B5EF4-FFF2-40B4-BE49-F238E27FC236}">
                  <a16:creationId xmlns:a16="http://schemas.microsoft.com/office/drawing/2014/main" id="{55B43FEE-4A9B-4826-BF01-9915F2F2F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016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6" name="Oval 53">
              <a:extLst>
                <a:ext uri="{FF2B5EF4-FFF2-40B4-BE49-F238E27FC236}">
                  <a16:creationId xmlns:a16="http://schemas.microsoft.com/office/drawing/2014/main" id="{736EBCA8-B39D-4E4A-84EC-261840BCDD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016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7" name="Oval 54">
              <a:extLst>
                <a:ext uri="{FF2B5EF4-FFF2-40B4-BE49-F238E27FC236}">
                  <a16:creationId xmlns:a16="http://schemas.microsoft.com/office/drawing/2014/main" id="{C78827B8-7715-48DB-8052-06C5499B0D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160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8" name="Oval 55">
              <a:extLst>
                <a:ext uri="{FF2B5EF4-FFF2-40B4-BE49-F238E27FC236}">
                  <a16:creationId xmlns:a16="http://schemas.microsoft.com/office/drawing/2014/main" id="{4A56FD80-F68A-4295-9710-AF2FC83E4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2112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79" name="Oval 56">
              <a:extLst>
                <a:ext uri="{FF2B5EF4-FFF2-40B4-BE49-F238E27FC236}">
                  <a16:creationId xmlns:a16="http://schemas.microsoft.com/office/drawing/2014/main" id="{49B04313-9D9C-4908-BC20-C9665CC6C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160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80" name="Oval 57">
              <a:extLst>
                <a:ext uri="{FF2B5EF4-FFF2-40B4-BE49-F238E27FC236}">
                  <a16:creationId xmlns:a16="http://schemas.microsoft.com/office/drawing/2014/main" id="{BE88C87F-D514-4BE6-84BD-74EECA545C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160"/>
              <a:ext cx="48" cy="4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5" name="Group 58">
            <a:extLst>
              <a:ext uri="{FF2B5EF4-FFF2-40B4-BE49-F238E27FC236}">
                <a16:creationId xmlns:a16="http://schemas.microsoft.com/office/drawing/2014/main" id="{394D0F53-D9CA-45D5-8DFD-29070807D7F7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1128713"/>
            <a:ext cx="1219200" cy="2362200"/>
            <a:chOff x="3936" y="816"/>
            <a:chExt cx="768" cy="1488"/>
          </a:xfrm>
        </p:grpSpPr>
        <p:sp>
          <p:nvSpPr>
            <p:cNvPr id="15452" name="Rectangle 59" descr="Wide upward diagonal">
              <a:extLst>
                <a:ext uri="{FF2B5EF4-FFF2-40B4-BE49-F238E27FC236}">
                  <a16:creationId xmlns:a16="http://schemas.microsoft.com/office/drawing/2014/main" id="{B39A1AA6-0B92-401A-8D8E-B21C8A8A5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816"/>
              <a:ext cx="768" cy="1488"/>
            </a:xfrm>
            <a:prstGeom prst="rect">
              <a:avLst/>
            </a:prstGeom>
            <a:pattFill prst="wdUpDiag">
              <a:fgClr>
                <a:schemeClr val="tx2"/>
              </a:fgClr>
              <a:bgClr>
                <a:schemeClr val="bg1"/>
              </a:bgClr>
            </a:patt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53" name="Rectangle 60">
              <a:extLst>
                <a:ext uri="{FF2B5EF4-FFF2-40B4-BE49-F238E27FC236}">
                  <a16:creationId xmlns:a16="http://schemas.microsoft.com/office/drawing/2014/main" id="{A5C01AA2-79F4-4D59-93CA-FDAEBFB81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816"/>
              <a:ext cx="576" cy="1392"/>
            </a:xfrm>
            <a:prstGeom prst="rect">
              <a:avLst/>
            </a:prstGeom>
            <a:gradFill rotWithShape="1">
              <a:gsLst>
                <a:gs pos="0">
                  <a:srgbClr val="929292"/>
                </a:gs>
                <a:gs pos="50000">
                  <a:srgbClr val="C0C0C0"/>
                </a:gs>
                <a:gs pos="100000">
                  <a:srgbClr val="929292"/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54" name="Rectangle 61">
              <a:extLst>
                <a:ext uri="{FF2B5EF4-FFF2-40B4-BE49-F238E27FC236}">
                  <a16:creationId xmlns:a16="http://schemas.microsoft.com/office/drawing/2014/main" id="{7B0EAA37-B505-40E3-ABCF-B2CB1E4E5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296"/>
              <a:ext cx="576" cy="9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1070" name="Rectangle 62">
              <a:extLst>
                <a:ext uri="{FF2B5EF4-FFF2-40B4-BE49-F238E27FC236}">
                  <a16:creationId xmlns:a16="http://schemas.microsoft.com/office/drawing/2014/main" id="{7C8DF607-B4BF-4DA0-8EEF-11A538428D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200"/>
              <a:ext cx="576" cy="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11071" name="AutoShape 63">
              <a:extLst>
                <a:ext uri="{FF2B5EF4-FFF2-40B4-BE49-F238E27FC236}">
                  <a16:creationId xmlns:a16="http://schemas.microsoft.com/office/drawing/2014/main" id="{703BC745-C868-4FE5-9EAF-0C93B379AD0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224" y="1104"/>
              <a:ext cx="192" cy="96"/>
            </a:xfrm>
            <a:custGeom>
              <a:avLst/>
              <a:gdLst>
                <a:gd name="G0" fmla="+- 2362 0 0"/>
                <a:gd name="G1" fmla="+- 21600 0 2362"/>
                <a:gd name="G2" fmla="*/ 2362 1 2"/>
                <a:gd name="G3" fmla="+- 21600 0 G2"/>
                <a:gd name="G4" fmla="+/ 2362 21600 2"/>
                <a:gd name="G5" fmla="+/ G1 0 2"/>
                <a:gd name="G6" fmla="*/ 21600 21600 2362"/>
                <a:gd name="G7" fmla="*/ G6 1 2"/>
                <a:gd name="G8" fmla="+- 21600 0 G7"/>
                <a:gd name="G9" fmla="*/ 21600 1 2"/>
                <a:gd name="G10" fmla="+- 2362 0 G9"/>
                <a:gd name="G11" fmla="?: G10 G8 0"/>
                <a:gd name="G12" fmla="?: G10 G7 21600"/>
                <a:gd name="T0" fmla="*/ 20419 w 21600"/>
                <a:gd name="T1" fmla="*/ 10800 h 21600"/>
                <a:gd name="T2" fmla="*/ 10800 w 21600"/>
                <a:gd name="T3" fmla="*/ 21600 h 21600"/>
                <a:gd name="T4" fmla="*/ 1181 w 21600"/>
                <a:gd name="T5" fmla="*/ 10800 h 21600"/>
                <a:gd name="T6" fmla="*/ 10800 w 21600"/>
                <a:gd name="T7" fmla="*/ 0 h 21600"/>
                <a:gd name="T8" fmla="*/ 2981 w 21600"/>
                <a:gd name="T9" fmla="*/ 2981 h 21600"/>
                <a:gd name="T10" fmla="*/ 18619 w 21600"/>
                <a:gd name="T11" fmla="*/ 1861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62" y="21600"/>
                  </a:lnTo>
                  <a:lnTo>
                    <a:pt x="19238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457" name="Oval 64">
              <a:extLst>
                <a:ext uri="{FF2B5EF4-FFF2-40B4-BE49-F238E27FC236}">
                  <a16:creationId xmlns:a16="http://schemas.microsoft.com/office/drawing/2014/main" id="{F7CCD01E-5520-4F4C-BCB3-216FF1A1B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2160"/>
              <a:ext cx="48" cy="48"/>
            </a:xfrm>
            <a:prstGeom prst="ellipse">
              <a:avLst/>
            </a:prstGeom>
            <a:solidFill>
              <a:srgbClr val="00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25525999-91ED-45C6-B942-B3A028A9A7D8}"/>
              </a:ext>
            </a:extLst>
          </p:cNvPr>
          <p:cNvGrpSpPr>
            <a:grpSpLocks/>
          </p:cNvGrpSpPr>
          <p:nvPr/>
        </p:nvGrpSpPr>
        <p:grpSpPr bwMode="auto">
          <a:xfrm>
            <a:off x="8610600" y="1128713"/>
            <a:ext cx="1219200" cy="2362200"/>
            <a:chOff x="5424" y="816"/>
            <a:chExt cx="768" cy="1488"/>
          </a:xfrm>
        </p:grpSpPr>
        <p:sp>
          <p:nvSpPr>
            <p:cNvPr id="15446" name="Rectangle 66" descr="Wide upward diagonal">
              <a:extLst>
                <a:ext uri="{FF2B5EF4-FFF2-40B4-BE49-F238E27FC236}">
                  <a16:creationId xmlns:a16="http://schemas.microsoft.com/office/drawing/2014/main" id="{69361FA9-BDF0-4437-9C8A-EE71911CB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4" y="816"/>
              <a:ext cx="768" cy="1488"/>
            </a:xfrm>
            <a:prstGeom prst="rect">
              <a:avLst/>
            </a:prstGeom>
            <a:pattFill prst="wdUpDiag">
              <a:fgClr>
                <a:schemeClr val="tx2"/>
              </a:fgClr>
              <a:bgClr>
                <a:schemeClr val="bg1"/>
              </a:bgClr>
            </a:patt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7" name="Rectangle 67">
              <a:extLst>
                <a:ext uri="{FF2B5EF4-FFF2-40B4-BE49-F238E27FC236}">
                  <a16:creationId xmlns:a16="http://schemas.microsoft.com/office/drawing/2014/main" id="{F2EFABFC-25A7-4038-98B0-B7F891EA1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816"/>
              <a:ext cx="576" cy="1392"/>
            </a:xfrm>
            <a:prstGeom prst="rect">
              <a:avLst/>
            </a:prstGeom>
            <a:gradFill rotWithShape="1">
              <a:gsLst>
                <a:gs pos="0">
                  <a:srgbClr val="929292"/>
                </a:gs>
                <a:gs pos="50000">
                  <a:srgbClr val="C0C0C0"/>
                </a:gs>
                <a:gs pos="100000">
                  <a:srgbClr val="929292"/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8" name="Rectangle 68">
              <a:extLst>
                <a:ext uri="{FF2B5EF4-FFF2-40B4-BE49-F238E27FC236}">
                  <a16:creationId xmlns:a16="http://schemas.microsoft.com/office/drawing/2014/main" id="{068B0FBC-699E-42DA-8855-0EB2B4791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1056"/>
              <a:ext cx="576" cy="11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1077" name="Rectangle 69">
              <a:extLst>
                <a:ext uri="{FF2B5EF4-FFF2-40B4-BE49-F238E27FC236}">
                  <a16:creationId xmlns:a16="http://schemas.microsoft.com/office/drawing/2014/main" id="{901EDD4C-B0E4-4164-9B7D-C17933CD4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960"/>
              <a:ext cx="576" cy="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11078" name="AutoShape 70">
              <a:extLst>
                <a:ext uri="{FF2B5EF4-FFF2-40B4-BE49-F238E27FC236}">
                  <a16:creationId xmlns:a16="http://schemas.microsoft.com/office/drawing/2014/main" id="{F193466A-DA90-4B67-9816-1D2D1AF0F83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5712" y="864"/>
              <a:ext cx="192" cy="96"/>
            </a:xfrm>
            <a:custGeom>
              <a:avLst/>
              <a:gdLst>
                <a:gd name="G0" fmla="+- 2362 0 0"/>
                <a:gd name="G1" fmla="+- 21600 0 2362"/>
                <a:gd name="G2" fmla="*/ 2362 1 2"/>
                <a:gd name="G3" fmla="+- 21600 0 G2"/>
                <a:gd name="G4" fmla="+/ 2362 21600 2"/>
                <a:gd name="G5" fmla="+/ G1 0 2"/>
                <a:gd name="G6" fmla="*/ 21600 21600 2362"/>
                <a:gd name="G7" fmla="*/ G6 1 2"/>
                <a:gd name="G8" fmla="+- 21600 0 G7"/>
                <a:gd name="G9" fmla="*/ 21600 1 2"/>
                <a:gd name="G10" fmla="+- 2362 0 G9"/>
                <a:gd name="G11" fmla="?: G10 G8 0"/>
                <a:gd name="G12" fmla="?: G10 G7 21600"/>
                <a:gd name="T0" fmla="*/ 20419 w 21600"/>
                <a:gd name="T1" fmla="*/ 10800 h 21600"/>
                <a:gd name="T2" fmla="*/ 10800 w 21600"/>
                <a:gd name="T3" fmla="*/ 21600 h 21600"/>
                <a:gd name="T4" fmla="*/ 1181 w 21600"/>
                <a:gd name="T5" fmla="*/ 10800 h 21600"/>
                <a:gd name="T6" fmla="*/ 10800 w 21600"/>
                <a:gd name="T7" fmla="*/ 0 h 21600"/>
                <a:gd name="T8" fmla="*/ 2981 w 21600"/>
                <a:gd name="T9" fmla="*/ 2981 h 21600"/>
                <a:gd name="T10" fmla="*/ 18619 w 21600"/>
                <a:gd name="T11" fmla="*/ 1861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62" y="21600"/>
                  </a:lnTo>
                  <a:lnTo>
                    <a:pt x="19238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451" name="Rectangle 71">
              <a:extLst>
                <a:ext uri="{FF2B5EF4-FFF2-40B4-BE49-F238E27FC236}">
                  <a16:creationId xmlns:a16="http://schemas.microsoft.com/office/drawing/2014/main" id="{DDBBEA41-2B15-4C18-A278-A3709DB29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4" y="1587"/>
              <a:ext cx="3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Gas</a:t>
              </a:r>
            </a:p>
          </p:txBody>
        </p:sp>
      </p:grpSp>
      <p:sp>
        <p:nvSpPr>
          <p:cNvPr id="811080" name="Line 72">
            <a:extLst>
              <a:ext uri="{FF2B5EF4-FFF2-40B4-BE49-F238E27FC236}">
                <a16:creationId xmlns:a16="http://schemas.microsoft.com/office/drawing/2014/main" id="{632440C8-B468-4124-9B20-D086AFC65B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5375" y="4000505"/>
            <a:ext cx="130175" cy="509584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81" name="Rectangle 73">
            <a:extLst>
              <a:ext uri="{FF2B5EF4-FFF2-40B4-BE49-F238E27FC236}">
                <a16:creationId xmlns:a16="http://schemas.microsoft.com/office/drawing/2014/main" id="{776B02E0-19E4-4FFC-94BA-3FEC74A9D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07" y="3962400"/>
            <a:ext cx="1580562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Compressed</a:t>
            </a:r>
            <a:endParaRPr lang="en-US" altLang="en-US" i="0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(Sub cooled)</a:t>
            </a:r>
          </a:p>
          <a:p>
            <a:pPr algn="ct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Liquid</a:t>
            </a:r>
          </a:p>
        </p:txBody>
      </p:sp>
      <p:sp>
        <p:nvSpPr>
          <p:cNvPr id="811082" name="Line 74">
            <a:extLst>
              <a:ext uri="{FF2B5EF4-FFF2-40B4-BE49-F238E27FC236}">
                <a16:creationId xmlns:a16="http://schemas.microsoft.com/office/drawing/2014/main" id="{58FD465C-FE88-48C7-99B6-5F135440FE7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4191000"/>
            <a:ext cx="609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83" name="Line 75">
            <a:extLst>
              <a:ext uri="{FF2B5EF4-FFF2-40B4-BE49-F238E27FC236}">
                <a16:creationId xmlns:a16="http://schemas.microsoft.com/office/drawing/2014/main" id="{5F406528-E59F-4F88-9428-59169F6E0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8325" y="3497263"/>
            <a:ext cx="600075" cy="846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84" name="Line 76">
            <a:extLst>
              <a:ext uri="{FF2B5EF4-FFF2-40B4-BE49-F238E27FC236}">
                <a16:creationId xmlns:a16="http://schemas.microsoft.com/office/drawing/2014/main" id="{283179F2-C7CD-4552-86CD-19B8DAA576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32356" y="3313113"/>
            <a:ext cx="247357" cy="6492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85" name="Line 77">
            <a:extLst>
              <a:ext uri="{FF2B5EF4-FFF2-40B4-BE49-F238E27FC236}">
                <a16:creationId xmlns:a16="http://schemas.microsoft.com/office/drawing/2014/main" id="{C4895F1C-3BEA-4963-B8AA-7F5162B81BA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3475038"/>
            <a:ext cx="409575" cy="1162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86" name="Line 78">
            <a:extLst>
              <a:ext uri="{FF2B5EF4-FFF2-40B4-BE49-F238E27FC236}">
                <a16:creationId xmlns:a16="http://schemas.microsoft.com/office/drawing/2014/main" id="{1F73F0D6-503E-4F44-9DE7-35DE14556F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00575" y="3486150"/>
            <a:ext cx="850900" cy="1150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87" name="Line 79">
            <a:extLst>
              <a:ext uri="{FF2B5EF4-FFF2-40B4-BE49-F238E27FC236}">
                <a16:creationId xmlns:a16="http://schemas.microsoft.com/office/drawing/2014/main" id="{72589C53-70E2-4948-A713-FB3D149BB00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10376" y="3290889"/>
            <a:ext cx="428624" cy="7477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1088" name="Line 80">
            <a:extLst>
              <a:ext uri="{FF2B5EF4-FFF2-40B4-BE49-F238E27FC236}">
                <a16:creationId xmlns:a16="http://schemas.microsoft.com/office/drawing/2014/main" id="{D8B98BF8-6670-4BF9-A026-C57FD6783B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2250" y="3486150"/>
            <a:ext cx="533400" cy="42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089" name="Line 81">
            <a:extLst>
              <a:ext uri="{FF2B5EF4-FFF2-40B4-BE49-F238E27FC236}">
                <a16:creationId xmlns:a16="http://schemas.microsoft.com/office/drawing/2014/main" id="{49C95859-B11D-420F-9172-46186463CF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2250" y="3111500"/>
            <a:ext cx="754063" cy="374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5398" name="Oval 82">
            <a:extLst>
              <a:ext uri="{FF2B5EF4-FFF2-40B4-BE49-F238E27FC236}">
                <a16:creationId xmlns:a16="http://schemas.microsoft.com/office/drawing/2014/main" id="{978F747D-3E3B-40F3-9A3E-3DB333BD5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419600"/>
            <a:ext cx="152400" cy="152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1091" name="Oval 83">
            <a:extLst>
              <a:ext uri="{FF2B5EF4-FFF2-40B4-BE49-F238E27FC236}">
                <a16:creationId xmlns:a16="http://schemas.microsoft.com/office/drawing/2014/main" id="{3331CF49-1CA4-41FF-A952-5B1C4AA33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9983" y="3954463"/>
            <a:ext cx="152400" cy="152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1092" name="Oval 84">
            <a:extLst>
              <a:ext uri="{FF2B5EF4-FFF2-40B4-BE49-F238E27FC236}">
                <a16:creationId xmlns:a16="http://schemas.microsoft.com/office/drawing/2014/main" id="{DB0338E8-91ED-483B-8930-0711E1725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962400"/>
            <a:ext cx="152400" cy="152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1093" name="Rectangle 85">
            <a:extLst>
              <a:ext uri="{FF2B5EF4-FFF2-40B4-BE49-F238E27FC236}">
                <a16:creationId xmlns:a16="http://schemas.microsoft.com/office/drawing/2014/main" id="{626FA7CC-D456-4DB2-802B-32F8999C4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288" y="5562600"/>
            <a:ext cx="6515100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Evaporation </a:t>
            </a:r>
            <a:r>
              <a:rPr lang="en-US" altLang="en-US" i="0">
                <a:solidFill>
                  <a:schemeClr val="tx1"/>
                </a:solidFill>
              </a:rPr>
              <a:t>at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 constant pressure 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 constant temperature</a:t>
            </a:r>
          </a:p>
        </p:txBody>
      </p:sp>
      <p:sp>
        <p:nvSpPr>
          <p:cNvPr id="811094" name="Freeform 86">
            <a:extLst>
              <a:ext uri="{FF2B5EF4-FFF2-40B4-BE49-F238E27FC236}">
                <a16:creationId xmlns:a16="http://schemas.microsoft.com/office/drawing/2014/main" id="{AE4AE000-31D7-4298-966C-A76DCD546347}"/>
              </a:ext>
            </a:extLst>
          </p:cNvPr>
          <p:cNvSpPr>
            <a:spLocks/>
          </p:cNvSpPr>
          <p:nvPr/>
        </p:nvSpPr>
        <p:spPr bwMode="auto">
          <a:xfrm>
            <a:off x="7254875" y="2309813"/>
            <a:ext cx="1203325" cy="1717675"/>
          </a:xfrm>
          <a:custGeom>
            <a:avLst/>
            <a:gdLst>
              <a:gd name="T0" fmla="*/ 0 w 758"/>
              <a:gd name="T1" fmla="*/ 2147483647 h 1082"/>
              <a:gd name="T2" fmla="*/ 2147483647 w 758"/>
              <a:gd name="T3" fmla="*/ 2147483647 h 1082"/>
              <a:gd name="T4" fmla="*/ 2147483647 w 758"/>
              <a:gd name="T5" fmla="*/ 2147483647 h 1082"/>
              <a:gd name="T6" fmla="*/ 2147483647 w 758"/>
              <a:gd name="T7" fmla="*/ 2147483647 h 1082"/>
              <a:gd name="T8" fmla="*/ 2147483647 w 758"/>
              <a:gd name="T9" fmla="*/ 2147483647 h 1082"/>
              <a:gd name="T10" fmla="*/ 2147483647 w 758"/>
              <a:gd name="T11" fmla="*/ 0 h 10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58"/>
              <a:gd name="T19" fmla="*/ 0 h 1082"/>
              <a:gd name="T20" fmla="*/ 758 w 758"/>
              <a:gd name="T21" fmla="*/ 1082 h 108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58" h="1082">
                <a:moveTo>
                  <a:pt x="0" y="1082"/>
                </a:moveTo>
                <a:cubicBezTo>
                  <a:pt x="21" y="1066"/>
                  <a:pt x="86" y="1019"/>
                  <a:pt x="129" y="982"/>
                </a:cubicBezTo>
                <a:cubicBezTo>
                  <a:pt x="172" y="945"/>
                  <a:pt x="217" y="906"/>
                  <a:pt x="259" y="860"/>
                </a:cubicBezTo>
                <a:cubicBezTo>
                  <a:pt x="301" y="814"/>
                  <a:pt x="327" y="788"/>
                  <a:pt x="379" y="706"/>
                </a:cubicBezTo>
                <a:cubicBezTo>
                  <a:pt x="431" y="624"/>
                  <a:pt x="508" y="488"/>
                  <a:pt x="571" y="370"/>
                </a:cubicBezTo>
                <a:cubicBezTo>
                  <a:pt x="634" y="252"/>
                  <a:pt x="696" y="126"/>
                  <a:pt x="758" y="0"/>
                </a:cubicBezTo>
              </a:path>
            </a:pathLst>
          </a:cu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7" name="Group 87">
            <a:extLst>
              <a:ext uri="{FF2B5EF4-FFF2-40B4-BE49-F238E27FC236}">
                <a16:creationId xmlns:a16="http://schemas.microsoft.com/office/drawing/2014/main" id="{709C5699-A692-44FE-AD35-077026236588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128713"/>
            <a:ext cx="1219200" cy="2362200"/>
            <a:chOff x="3072" y="816"/>
            <a:chExt cx="768" cy="1488"/>
          </a:xfrm>
        </p:grpSpPr>
        <p:sp>
          <p:nvSpPr>
            <p:cNvPr id="15411" name="Rectangle 88" descr="Wide upward diagonal">
              <a:extLst>
                <a:ext uri="{FF2B5EF4-FFF2-40B4-BE49-F238E27FC236}">
                  <a16:creationId xmlns:a16="http://schemas.microsoft.com/office/drawing/2014/main" id="{F1C985EE-B4FE-4B57-87D6-E2C09CD4B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816"/>
              <a:ext cx="768" cy="1488"/>
            </a:xfrm>
            <a:prstGeom prst="rect">
              <a:avLst/>
            </a:prstGeom>
            <a:pattFill prst="wdUpDiag">
              <a:fgClr>
                <a:schemeClr val="tx2"/>
              </a:fgClr>
              <a:bgClr>
                <a:schemeClr val="bg1"/>
              </a:bgClr>
            </a:patt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12" name="Rectangle 89">
              <a:extLst>
                <a:ext uri="{FF2B5EF4-FFF2-40B4-BE49-F238E27FC236}">
                  <a16:creationId xmlns:a16="http://schemas.microsoft.com/office/drawing/2014/main" id="{95032F88-757C-48D6-8D54-860550CDA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816"/>
              <a:ext cx="576" cy="1392"/>
            </a:xfrm>
            <a:prstGeom prst="rect">
              <a:avLst/>
            </a:prstGeom>
            <a:gradFill rotWithShape="1">
              <a:gsLst>
                <a:gs pos="0">
                  <a:srgbClr val="929292"/>
                </a:gs>
                <a:gs pos="50000">
                  <a:srgbClr val="C0C0C0"/>
                </a:gs>
                <a:gs pos="100000">
                  <a:srgbClr val="929292"/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13" name="Rectangle 90">
              <a:extLst>
                <a:ext uri="{FF2B5EF4-FFF2-40B4-BE49-F238E27FC236}">
                  <a16:creationId xmlns:a16="http://schemas.microsoft.com/office/drawing/2014/main" id="{9A683F6B-A416-40CC-BC80-A5BD0F397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1440"/>
              <a:ext cx="576" cy="7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1099" name="Rectangle 91">
              <a:extLst>
                <a:ext uri="{FF2B5EF4-FFF2-40B4-BE49-F238E27FC236}">
                  <a16:creationId xmlns:a16="http://schemas.microsoft.com/office/drawing/2014/main" id="{7B2046AF-BCA3-4BB6-A1AB-F27B68397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1440"/>
              <a:ext cx="576" cy="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11100" name="AutoShape 92">
              <a:extLst>
                <a:ext uri="{FF2B5EF4-FFF2-40B4-BE49-F238E27FC236}">
                  <a16:creationId xmlns:a16="http://schemas.microsoft.com/office/drawing/2014/main" id="{1967AB6F-20F2-4DEE-B3C6-A2A8904B565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360" y="1344"/>
              <a:ext cx="192" cy="96"/>
            </a:xfrm>
            <a:custGeom>
              <a:avLst/>
              <a:gdLst>
                <a:gd name="G0" fmla="+- 2362 0 0"/>
                <a:gd name="G1" fmla="+- 21600 0 2362"/>
                <a:gd name="G2" fmla="*/ 2362 1 2"/>
                <a:gd name="G3" fmla="+- 21600 0 G2"/>
                <a:gd name="G4" fmla="+/ 2362 21600 2"/>
                <a:gd name="G5" fmla="+/ G1 0 2"/>
                <a:gd name="G6" fmla="*/ 21600 21600 2362"/>
                <a:gd name="G7" fmla="*/ G6 1 2"/>
                <a:gd name="G8" fmla="+- 21600 0 G7"/>
                <a:gd name="G9" fmla="*/ 21600 1 2"/>
                <a:gd name="G10" fmla="+- 2362 0 G9"/>
                <a:gd name="G11" fmla="?: G10 G8 0"/>
                <a:gd name="G12" fmla="?: G10 G7 21600"/>
                <a:gd name="T0" fmla="*/ 20419 w 21600"/>
                <a:gd name="T1" fmla="*/ 10800 h 21600"/>
                <a:gd name="T2" fmla="*/ 10800 w 21600"/>
                <a:gd name="T3" fmla="*/ 21600 h 21600"/>
                <a:gd name="T4" fmla="*/ 1181 w 21600"/>
                <a:gd name="T5" fmla="*/ 10800 h 21600"/>
                <a:gd name="T6" fmla="*/ 10800 w 21600"/>
                <a:gd name="T7" fmla="*/ 0 h 21600"/>
                <a:gd name="T8" fmla="*/ 2981 w 21600"/>
                <a:gd name="T9" fmla="*/ 2981 h 21600"/>
                <a:gd name="T10" fmla="*/ 18619 w 21600"/>
                <a:gd name="T11" fmla="*/ 1861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62" y="21600"/>
                  </a:lnTo>
                  <a:lnTo>
                    <a:pt x="19238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416" name="Oval 93">
              <a:extLst>
                <a:ext uri="{FF2B5EF4-FFF2-40B4-BE49-F238E27FC236}">
                  <a16:creationId xmlns:a16="http://schemas.microsoft.com/office/drawing/2014/main" id="{28E2A1E1-C2DD-4D69-9791-5418CA8D1B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872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17" name="Oval 94">
              <a:extLst>
                <a:ext uri="{FF2B5EF4-FFF2-40B4-BE49-F238E27FC236}">
                  <a16:creationId xmlns:a16="http://schemas.microsoft.com/office/drawing/2014/main" id="{E2A69A84-940C-440D-9850-303A07C3D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968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18" name="Oval 95">
              <a:extLst>
                <a:ext uri="{FF2B5EF4-FFF2-40B4-BE49-F238E27FC236}">
                  <a16:creationId xmlns:a16="http://schemas.microsoft.com/office/drawing/2014/main" id="{BC20A19E-B22F-47A4-9EF9-F0BF5AE9E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824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19" name="Oval 96">
              <a:extLst>
                <a:ext uri="{FF2B5EF4-FFF2-40B4-BE49-F238E27FC236}">
                  <a16:creationId xmlns:a16="http://schemas.microsoft.com/office/drawing/2014/main" id="{944EBE9B-0580-4650-9D98-29818EDF5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920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0" name="Oval 97">
              <a:extLst>
                <a:ext uri="{FF2B5EF4-FFF2-40B4-BE49-F238E27FC236}">
                  <a16:creationId xmlns:a16="http://schemas.microsoft.com/office/drawing/2014/main" id="{6C1DBFEB-B5EB-470C-B333-58171A5B9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824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1" name="Oval 98">
              <a:extLst>
                <a:ext uri="{FF2B5EF4-FFF2-40B4-BE49-F238E27FC236}">
                  <a16:creationId xmlns:a16="http://schemas.microsoft.com/office/drawing/2014/main" id="{2805EED4-7D9C-44BE-BBA4-3E744FF7CD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2064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2" name="Oval 99">
              <a:extLst>
                <a:ext uri="{FF2B5EF4-FFF2-40B4-BE49-F238E27FC236}">
                  <a16:creationId xmlns:a16="http://schemas.microsoft.com/office/drawing/2014/main" id="{B7681727-9305-4717-911E-6E3FAE2CF9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920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3" name="Oval 100">
              <a:extLst>
                <a:ext uri="{FF2B5EF4-FFF2-40B4-BE49-F238E27FC236}">
                  <a16:creationId xmlns:a16="http://schemas.microsoft.com/office/drawing/2014/main" id="{96920283-D82C-4152-80CD-74AD5AEA0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872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4" name="Oval 101">
              <a:extLst>
                <a:ext uri="{FF2B5EF4-FFF2-40B4-BE49-F238E27FC236}">
                  <a16:creationId xmlns:a16="http://schemas.microsoft.com/office/drawing/2014/main" id="{7BED5A0F-391B-4233-80BD-D8134C178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968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5" name="Oval 102">
              <a:extLst>
                <a:ext uri="{FF2B5EF4-FFF2-40B4-BE49-F238E27FC236}">
                  <a16:creationId xmlns:a16="http://schemas.microsoft.com/office/drawing/2014/main" id="{98B38E33-329F-4593-A2C7-DEAB17FDAE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2064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6" name="Oval 103">
              <a:extLst>
                <a:ext uri="{FF2B5EF4-FFF2-40B4-BE49-F238E27FC236}">
                  <a16:creationId xmlns:a16="http://schemas.microsoft.com/office/drawing/2014/main" id="{9326829B-C737-4072-AA7B-AF59750EFA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776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7" name="Oval 104">
              <a:extLst>
                <a:ext uri="{FF2B5EF4-FFF2-40B4-BE49-F238E27FC236}">
                  <a16:creationId xmlns:a16="http://schemas.microsoft.com/office/drawing/2014/main" id="{D35523E1-5B72-46DC-9B28-DDD59BD8B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1920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8" name="Oval 105">
              <a:extLst>
                <a:ext uri="{FF2B5EF4-FFF2-40B4-BE49-F238E27FC236}">
                  <a16:creationId xmlns:a16="http://schemas.microsoft.com/office/drawing/2014/main" id="{CF0BABFB-D2A5-4B4F-A0BE-D026ADF64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016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9" name="Oval 106">
              <a:extLst>
                <a:ext uri="{FF2B5EF4-FFF2-40B4-BE49-F238E27FC236}">
                  <a16:creationId xmlns:a16="http://schemas.microsoft.com/office/drawing/2014/main" id="{8EDEA02A-7BC4-4948-B51A-F67E6AEF9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016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0" name="Oval 107">
              <a:extLst>
                <a:ext uri="{FF2B5EF4-FFF2-40B4-BE49-F238E27FC236}">
                  <a16:creationId xmlns:a16="http://schemas.microsoft.com/office/drawing/2014/main" id="{4EA88E98-B033-4D70-AE28-9C0A32C8D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60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1" name="Oval 108">
              <a:extLst>
                <a:ext uri="{FF2B5EF4-FFF2-40B4-BE49-F238E27FC236}">
                  <a16:creationId xmlns:a16="http://schemas.microsoft.com/office/drawing/2014/main" id="{81C166E4-F25D-4D7C-B077-95DCAB18A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112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2" name="Oval 109">
              <a:extLst>
                <a:ext uri="{FF2B5EF4-FFF2-40B4-BE49-F238E27FC236}">
                  <a16:creationId xmlns:a16="http://schemas.microsoft.com/office/drawing/2014/main" id="{53FD9A0E-6199-4E6F-AF9E-0C14DC5B9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160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3" name="Oval 110">
              <a:extLst>
                <a:ext uri="{FF2B5EF4-FFF2-40B4-BE49-F238E27FC236}">
                  <a16:creationId xmlns:a16="http://schemas.microsoft.com/office/drawing/2014/main" id="{5A68AA19-4CBB-4DA0-A47A-096742F8C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2160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4" name="Oval 111">
              <a:extLst>
                <a:ext uri="{FF2B5EF4-FFF2-40B4-BE49-F238E27FC236}">
                  <a16:creationId xmlns:a16="http://schemas.microsoft.com/office/drawing/2014/main" id="{97A50537-7A5B-449B-9569-A1060792ED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1536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5" name="Oval 112">
              <a:extLst>
                <a:ext uri="{FF2B5EF4-FFF2-40B4-BE49-F238E27FC236}">
                  <a16:creationId xmlns:a16="http://schemas.microsoft.com/office/drawing/2014/main" id="{93C16FD8-A4E5-4065-8002-F72E06541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1584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6" name="Oval 113">
              <a:extLst>
                <a:ext uri="{FF2B5EF4-FFF2-40B4-BE49-F238E27FC236}">
                  <a16:creationId xmlns:a16="http://schemas.microsoft.com/office/drawing/2014/main" id="{5C6C3808-A73B-4F63-B77A-4E4A2A995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632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7" name="Oval 114">
              <a:extLst>
                <a:ext uri="{FF2B5EF4-FFF2-40B4-BE49-F238E27FC236}">
                  <a16:creationId xmlns:a16="http://schemas.microsoft.com/office/drawing/2014/main" id="{E0A76C25-FF6D-41C2-9A2D-922A6CC19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1728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8" name="Oval 115">
              <a:extLst>
                <a:ext uri="{FF2B5EF4-FFF2-40B4-BE49-F238E27FC236}">
                  <a16:creationId xmlns:a16="http://schemas.microsoft.com/office/drawing/2014/main" id="{6455BC79-03F4-4120-AE12-A17CA3AE3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728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9" name="Oval 116">
              <a:extLst>
                <a:ext uri="{FF2B5EF4-FFF2-40B4-BE49-F238E27FC236}">
                  <a16:creationId xmlns:a16="http://schemas.microsoft.com/office/drawing/2014/main" id="{115216D2-207C-467A-8D6E-867276579C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728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0" name="Oval 117">
              <a:extLst>
                <a:ext uri="{FF2B5EF4-FFF2-40B4-BE49-F238E27FC236}">
                  <a16:creationId xmlns:a16="http://schemas.microsoft.com/office/drawing/2014/main" id="{7E5DAC8C-B91C-4821-8B08-F2A0F097C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776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1" name="Oval 118">
              <a:extLst>
                <a:ext uri="{FF2B5EF4-FFF2-40B4-BE49-F238E27FC236}">
                  <a16:creationId xmlns:a16="http://schemas.microsoft.com/office/drawing/2014/main" id="{4807E648-B09D-4CB5-8229-B4090FF9CA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632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2" name="Oval 119">
              <a:extLst>
                <a:ext uri="{FF2B5EF4-FFF2-40B4-BE49-F238E27FC236}">
                  <a16:creationId xmlns:a16="http://schemas.microsoft.com/office/drawing/2014/main" id="{76CA356D-93E8-4489-A461-8A27BE325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536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3" name="Oval 120">
              <a:extLst>
                <a:ext uri="{FF2B5EF4-FFF2-40B4-BE49-F238E27FC236}">
                  <a16:creationId xmlns:a16="http://schemas.microsoft.com/office/drawing/2014/main" id="{0F642748-6422-4E9E-8126-80C47906E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632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4" name="Oval 121">
              <a:extLst>
                <a:ext uri="{FF2B5EF4-FFF2-40B4-BE49-F238E27FC236}">
                  <a16:creationId xmlns:a16="http://schemas.microsoft.com/office/drawing/2014/main" id="{15540C8B-006F-4771-BD96-9911FC0B2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536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5" name="Oval 122">
              <a:extLst>
                <a:ext uri="{FF2B5EF4-FFF2-40B4-BE49-F238E27FC236}">
                  <a16:creationId xmlns:a16="http://schemas.microsoft.com/office/drawing/2014/main" id="{7BF54878-11C4-427D-89FE-5E264235B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632"/>
              <a:ext cx="48" cy="4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5404" name="Rectangle 123" descr="Wide upward diagonal">
            <a:extLst>
              <a:ext uri="{FF2B5EF4-FFF2-40B4-BE49-F238E27FC236}">
                <a16:creationId xmlns:a16="http://schemas.microsoft.com/office/drawing/2014/main" id="{6BC9273E-8007-4943-8FC7-D12C0A137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625" y="3341688"/>
            <a:ext cx="920750" cy="141287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1132" name="Freeform 124">
            <a:extLst>
              <a:ext uri="{FF2B5EF4-FFF2-40B4-BE49-F238E27FC236}">
                <a16:creationId xmlns:a16="http://schemas.microsoft.com/office/drawing/2014/main" id="{C152F8CA-C08C-4EB4-910D-F23EF0A97DA8}"/>
              </a:ext>
            </a:extLst>
          </p:cNvPr>
          <p:cNvSpPr>
            <a:spLocks/>
          </p:cNvSpPr>
          <p:nvPr/>
        </p:nvSpPr>
        <p:spPr bwMode="auto">
          <a:xfrm>
            <a:off x="1304925" y="3462338"/>
            <a:ext cx="458788" cy="255587"/>
          </a:xfrm>
          <a:custGeom>
            <a:avLst/>
            <a:gdLst>
              <a:gd name="T0" fmla="*/ 2147483647 w 433"/>
              <a:gd name="T1" fmla="*/ 2147483647 h 241"/>
              <a:gd name="T2" fmla="*/ 0 w 433"/>
              <a:gd name="T3" fmla="*/ 2147483647 h 241"/>
              <a:gd name="T4" fmla="*/ 2147483647 w 433"/>
              <a:gd name="T5" fmla="*/ 2147483647 h 241"/>
              <a:gd name="T6" fmla="*/ 2147483647 w 433"/>
              <a:gd name="T7" fmla="*/ 0 h 241"/>
              <a:gd name="T8" fmla="*/ 2147483647 w 433"/>
              <a:gd name="T9" fmla="*/ 2147483647 h 241"/>
              <a:gd name="T10" fmla="*/ 2147483647 w 433"/>
              <a:gd name="T11" fmla="*/ 0 h 241"/>
              <a:gd name="T12" fmla="*/ 2147483647 w 433"/>
              <a:gd name="T13" fmla="*/ 2147483647 h 241"/>
              <a:gd name="T14" fmla="*/ 2147483647 w 433"/>
              <a:gd name="T15" fmla="*/ 2147483647 h 241"/>
              <a:gd name="T16" fmla="*/ 2147483647 w 433"/>
              <a:gd name="T17" fmla="*/ 2147483647 h 241"/>
              <a:gd name="T18" fmla="*/ 2147483647 w 433"/>
              <a:gd name="T19" fmla="*/ 2147483647 h 2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3"/>
              <a:gd name="T31" fmla="*/ 0 h 241"/>
              <a:gd name="T32" fmla="*/ 433 w 433"/>
              <a:gd name="T33" fmla="*/ 241 h 2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3" h="241">
                <a:moveTo>
                  <a:pt x="144" y="240"/>
                </a:moveTo>
                <a:lnTo>
                  <a:pt x="0" y="144"/>
                </a:lnTo>
                <a:lnTo>
                  <a:pt x="144" y="144"/>
                </a:lnTo>
                <a:lnTo>
                  <a:pt x="96" y="0"/>
                </a:lnTo>
                <a:lnTo>
                  <a:pt x="240" y="96"/>
                </a:lnTo>
                <a:lnTo>
                  <a:pt x="288" y="0"/>
                </a:lnTo>
                <a:lnTo>
                  <a:pt x="336" y="144"/>
                </a:lnTo>
                <a:lnTo>
                  <a:pt x="432" y="48"/>
                </a:lnTo>
                <a:lnTo>
                  <a:pt x="288" y="240"/>
                </a:lnTo>
                <a:lnTo>
                  <a:pt x="144" y="240"/>
                </a:lnTo>
              </a:path>
            </a:pathLst>
          </a:custGeom>
          <a:gradFill rotWithShape="0">
            <a:gsLst>
              <a:gs pos="0">
                <a:srgbClr val="FFCC66"/>
              </a:gs>
              <a:gs pos="100000">
                <a:schemeClr val="hlink"/>
              </a:gs>
            </a:gsLst>
            <a:lin ang="5400000" scaled="1"/>
          </a:gra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1133" name="Freeform 125">
            <a:extLst>
              <a:ext uri="{FF2B5EF4-FFF2-40B4-BE49-F238E27FC236}">
                <a16:creationId xmlns:a16="http://schemas.microsoft.com/office/drawing/2014/main" id="{0424B6D2-A69B-4443-B82F-0A6A416FA12E}"/>
              </a:ext>
            </a:extLst>
          </p:cNvPr>
          <p:cNvSpPr>
            <a:spLocks/>
          </p:cNvSpPr>
          <p:nvPr/>
        </p:nvSpPr>
        <p:spPr bwMode="auto">
          <a:xfrm>
            <a:off x="8991600" y="3505200"/>
            <a:ext cx="458788" cy="255588"/>
          </a:xfrm>
          <a:custGeom>
            <a:avLst/>
            <a:gdLst>
              <a:gd name="T0" fmla="*/ 2147483647 w 433"/>
              <a:gd name="T1" fmla="*/ 2147483647 h 241"/>
              <a:gd name="T2" fmla="*/ 0 w 433"/>
              <a:gd name="T3" fmla="*/ 2147483647 h 241"/>
              <a:gd name="T4" fmla="*/ 2147483647 w 433"/>
              <a:gd name="T5" fmla="*/ 2147483647 h 241"/>
              <a:gd name="T6" fmla="*/ 2147483647 w 433"/>
              <a:gd name="T7" fmla="*/ 0 h 241"/>
              <a:gd name="T8" fmla="*/ 2147483647 w 433"/>
              <a:gd name="T9" fmla="*/ 2147483647 h 241"/>
              <a:gd name="T10" fmla="*/ 2147483647 w 433"/>
              <a:gd name="T11" fmla="*/ 0 h 241"/>
              <a:gd name="T12" fmla="*/ 2147483647 w 433"/>
              <a:gd name="T13" fmla="*/ 2147483647 h 241"/>
              <a:gd name="T14" fmla="*/ 2147483647 w 433"/>
              <a:gd name="T15" fmla="*/ 2147483647 h 241"/>
              <a:gd name="T16" fmla="*/ 2147483647 w 433"/>
              <a:gd name="T17" fmla="*/ 2147483647 h 241"/>
              <a:gd name="T18" fmla="*/ 2147483647 w 433"/>
              <a:gd name="T19" fmla="*/ 2147483647 h 2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3"/>
              <a:gd name="T31" fmla="*/ 0 h 241"/>
              <a:gd name="T32" fmla="*/ 433 w 433"/>
              <a:gd name="T33" fmla="*/ 241 h 2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3" h="241">
                <a:moveTo>
                  <a:pt x="144" y="240"/>
                </a:moveTo>
                <a:lnTo>
                  <a:pt x="0" y="144"/>
                </a:lnTo>
                <a:lnTo>
                  <a:pt x="144" y="144"/>
                </a:lnTo>
                <a:lnTo>
                  <a:pt x="96" y="0"/>
                </a:lnTo>
                <a:lnTo>
                  <a:pt x="240" y="96"/>
                </a:lnTo>
                <a:lnTo>
                  <a:pt x="288" y="0"/>
                </a:lnTo>
                <a:lnTo>
                  <a:pt x="336" y="144"/>
                </a:lnTo>
                <a:lnTo>
                  <a:pt x="432" y="48"/>
                </a:lnTo>
                <a:lnTo>
                  <a:pt x="288" y="240"/>
                </a:lnTo>
                <a:lnTo>
                  <a:pt x="144" y="240"/>
                </a:lnTo>
              </a:path>
            </a:pathLst>
          </a:custGeom>
          <a:gradFill rotWithShape="0">
            <a:gsLst>
              <a:gs pos="0">
                <a:srgbClr val="FFCC66"/>
              </a:gs>
              <a:gs pos="100000">
                <a:schemeClr val="hlink"/>
              </a:gs>
            </a:gsLst>
            <a:lin ang="5400000" scaled="1"/>
          </a:gra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907DF83-A826-4403-B93A-4BA3ECF5F20E}"/>
              </a:ext>
            </a:extLst>
          </p:cNvPr>
          <p:cNvSpPr txBox="1"/>
          <p:nvPr/>
        </p:nvSpPr>
        <p:spPr>
          <a:xfrm>
            <a:off x="2074863" y="4459288"/>
            <a:ext cx="300037" cy="3413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0" dirty="0">
                <a:latin typeface="+mj-lt"/>
                <a:cs typeface="Arial" charset="0"/>
              </a:rPr>
              <a:t>a</a:t>
            </a:r>
            <a:endParaRPr lang="en-US" i="0" dirty="0">
              <a:latin typeface="+mj-lt"/>
              <a:cs typeface="Times New Roman" pitchFamily="18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DB16F2EE-0307-4982-A777-CC9052437A55}"/>
              </a:ext>
            </a:extLst>
          </p:cNvPr>
          <p:cNvSpPr txBox="1"/>
          <p:nvPr/>
        </p:nvSpPr>
        <p:spPr>
          <a:xfrm>
            <a:off x="2160270" y="3773488"/>
            <a:ext cx="312738" cy="3413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0" dirty="0">
                <a:latin typeface="+mj-lt"/>
                <a:cs typeface="Arial" charset="0"/>
              </a:rPr>
              <a:t>b</a:t>
            </a:r>
            <a:endParaRPr lang="en-US" i="0" dirty="0">
              <a:latin typeface="+mj-lt"/>
              <a:cs typeface="Times New Roman" pitchFamily="18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0E10945F-91F4-448F-9876-EB8D94CE7AF7}"/>
              </a:ext>
            </a:extLst>
          </p:cNvPr>
          <p:cNvSpPr txBox="1"/>
          <p:nvPr/>
        </p:nvSpPr>
        <p:spPr>
          <a:xfrm>
            <a:off x="7315200" y="4038600"/>
            <a:ext cx="287338" cy="341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0" dirty="0">
                <a:latin typeface="+mj-lt"/>
                <a:cs typeface="Arial" charset="0"/>
              </a:rPr>
              <a:t>c</a:t>
            </a:r>
            <a:endParaRPr lang="en-US" i="0" dirty="0">
              <a:latin typeface="+mj-lt"/>
              <a:cs typeface="Times New Roman" pitchFamily="18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BD9B5F8-A027-4FD4-AA6B-9066731EA006}"/>
              </a:ext>
            </a:extLst>
          </p:cNvPr>
          <p:cNvSpPr txBox="1"/>
          <p:nvPr/>
        </p:nvSpPr>
        <p:spPr>
          <a:xfrm>
            <a:off x="7620000" y="2971800"/>
            <a:ext cx="312738" cy="341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0" dirty="0">
                <a:latin typeface="+mj-lt"/>
                <a:cs typeface="Arial" charset="0"/>
              </a:rPr>
              <a:t>d</a:t>
            </a:r>
            <a:endParaRPr lang="en-US" i="0" dirty="0">
              <a:latin typeface="+mj-lt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1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4 0.0 L 0.00064 -0.0145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81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1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1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1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1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1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1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811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1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81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81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0" dur="500"/>
                                        <p:tgtEl>
                                          <p:spTgt spid="81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1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1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1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81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81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81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10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11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11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11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1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1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7" dur="500"/>
                                        <p:tgtEl>
                                          <p:spTgt spid="81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1" dur="500"/>
                                        <p:tgtEl>
                                          <p:spTgt spid="81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4" dur="500"/>
                                        <p:tgtEl>
                                          <p:spTgt spid="81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81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811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811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811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0" dur="500"/>
                                        <p:tgtEl>
                                          <p:spTgt spid="81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811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2" dur="500"/>
                                        <p:tgtEl>
                                          <p:spTgt spid="81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81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1020" grpId="0" animBg="1"/>
      <p:bldP spid="811022" grpId="0" animBg="1"/>
      <p:bldP spid="811024" grpId="0" animBg="1"/>
      <p:bldP spid="811026" grpId="0" animBg="1"/>
      <p:bldP spid="811081" grpId="0" animBg="1"/>
      <p:bldP spid="811091" grpId="0" animBg="1"/>
      <p:bldP spid="811092" grpId="0" animBg="1"/>
      <p:bldP spid="811093" grpId="0" animBg="1"/>
      <p:bldP spid="127" grpId="0"/>
      <p:bldP spid="128" grpId="0"/>
      <p:bldP spid="1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C7684BF-AA40-4136-99F6-8EE451D3218C}"/>
              </a:ext>
            </a:extLst>
          </p:cNvPr>
          <p:cNvGrpSpPr>
            <a:grpSpLocks/>
          </p:cNvGrpSpPr>
          <p:nvPr/>
        </p:nvGrpSpPr>
        <p:grpSpPr bwMode="auto">
          <a:xfrm>
            <a:off x="3732213" y="1146175"/>
            <a:ext cx="3771900" cy="4068763"/>
            <a:chOff x="3299" y="864"/>
            <a:chExt cx="2376" cy="2563"/>
          </a:xfrm>
        </p:grpSpPr>
        <p:grpSp>
          <p:nvGrpSpPr>
            <p:cNvPr id="16444" name="Group 3">
              <a:extLst>
                <a:ext uri="{FF2B5EF4-FFF2-40B4-BE49-F238E27FC236}">
                  <a16:creationId xmlns:a16="http://schemas.microsoft.com/office/drawing/2014/main" id="{2A251F4D-166A-4ACC-BFA2-646732225E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99" y="2227"/>
              <a:ext cx="1297" cy="1200"/>
              <a:chOff x="3299" y="2227"/>
              <a:chExt cx="1297" cy="1200"/>
            </a:xfrm>
          </p:grpSpPr>
          <p:sp>
            <p:nvSpPr>
              <p:cNvPr id="16448" name="Arc 4">
                <a:extLst>
                  <a:ext uri="{FF2B5EF4-FFF2-40B4-BE49-F238E27FC236}">
                    <a16:creationId xmlns:a16="http://schemas.microsoft.com/office/drawing/2014/main" id="{A5F11F3F-1C05-457E-8114-F136AA0E99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2" y="2227"/>
                <a:ext cx="824" cy="1200"/>
              </a:xfrm>
              <a:custGeom>
                <a:avLst/>
                <a:gdLst>
                  <a:gd name="T0" fmla="*/ 0 w 21812"/>
                  <a:gd name="T1" fmla="*/ 0 h 21600"/>
                  <a:gd name="T2" fmla="*/ 0 w 21812"/>
                  <a:gd name="T3" fmla="*/ 0 h 21600"/>
                  <a:gd name="T4" fmla="*/ 0 w 218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812"/>
                  <a:gd name="T10" fmla="*/ 0 h 21600"/>
                  <a:gd name="T11" fmla="*/ 21812 w 218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812" h="21600" fill="none" extrusionOk="0">
                    <a:moveTo>
                      <a:pt x="0" y="1"/>
                    </a:moveTo>
                    <a:cubicBezTo>
                      <a:pt x="70" y="0"/>
                      <a:pt x="141" y="-1"/>
                      <a:pt x="212" y="0"/>
                    </a:cubicBezTo>
                    <a:cubicBezTo>
                      <a:pt x="12141" y="0"/>
                      <a:pt x="21812" y="9670"/>
                      <a:pt x="21812" y="21600"/>
                    </a:cubicBezTo>
                  </a:path>
                  <a:path w="21812" h="21600" stroke="0" extrusionOk="0">
                    <a:moveTo>
                      <a:pt x="0" y="1"/>
                    </a:moveTo>
                    <a:cubicBezTo>
                      <a:pt x="70" y="0"/>
                      <a:pt x="141" y="-1"/>
                      <a:pt x="212" y="0"/>
                    </a:cubicBezTo>
                    <a:cubicBezTo>
                      <a:pt x="12141" y="0"/>
                      <a:pt x="21812" y="9670"/>
                      <a:pt x="21812" y="21600"/>
                    </a:cubicBezTo>
                    <a:lnTo>
                      <a:pt x="212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50800" cap="rnd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9" name="Arc 5">
                <a:extLst>
                  <a:ext uri="{FF2B5EF4-FFF2-40B4-BE49-F238E27FC236}">
                    <a16:creationId xmlns:a16="http://schemas.microsoft.com/office/drawing/2014/main" id="{4F0C3487-A3AC-4DE5-A0AB-3627B8961C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9" y="2227"/>
                <a:ext cx="481" cy="1200"/>
              </a:xfrm>
              <a:custGeom>
                <a:avLst/>
                <a:gdLst>
                  <a:gd name="T0" fmla="*/ 0 w 21735"/>
                  <a:gd name="T1" fmla="*/ 0 h 21600"/>
                  <a:gd name="T2" fmla="*/ 0 w 21735"/>
                  <a:gd name="T3" fmla="*/ 0 h 21600"/>
                  <a:gd name="T4" fmla="*/ 0 w 21735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735"/>
                  <a:gd name="T10" fmla="*/ 0 h 21600"/>
                  <a:gd name="T11" fmla="*/ 21735 w 2173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735" h="21600" fill="none" extrusionOk="0">
                    <a:moveTo>
                      <a:pt x="0" y="21600"/>
                    </a:move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44" y="0"/>
                      <a:pt x="21689" y="0"/>
                      <a:pt x="21734" y="0"/>
                    </a:cubicBezTo>
                  </a:path>
                  <a:path w="21735" h="21600" stroke="0" extrusionOk="0">
                    <a:moveTo>
                      <a:pt x="0" y="21600"/>
                    </a:move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44" y="0"/>
                      <a:pt x="21689" y="0"/>
                      <a:pt x="21734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50800" cap="rnd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45" name="Rectangle 6">
              <a:extLst>
                <a:ext uri="{FF2B5EF4-FFF2-40B4-BE49-F238E27FC236}">
                  <a16:creationId xmlns:a16="http://schemas.microsoft.com/office/drawing/2014/main" id="{3668954B-FE9D-417D-8896-AD2E314BC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8" y="864"/>
              <a:ext cx="1617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2400" i="0">
                  <a:solidFill>
                    <a:schemeClr val="tx1"/>
                  </a:solidFill>
                  <a:cs typeface="Times New Roman" panose="02020603050405020304" pitchFamily="18" charset="0"/>
                </a:rPr>
                <a:t>Saturation Lines</a:t>
              </a:r>
            </a:p>
          </p:txBody>
        </p:sp>
        <p:sp>
          <p:nvSpPr>
            <p:cNvPr id="16446" name="Line 7">
              <a:extLst>
                <a:ext uri="{FF2B5EF4-FFF2-40B4-BE49-F238E27FC236}">
                  <a16:creationId xmlns:a16="http://schemas.microsoft.com/office/drawing/2014/main" id="{E688B970-A826-475C-B277-B408727420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68" y="1152"/>
              <a:ext cx="576" cy="13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7" name="Line 8">
              <a:extLst>
                <a:ext uri="{FF2B5EF4-FFF2-40B4-BE49-F238E27FC236}">
                  <a16:creationId xmlns:a16="http://schemas.microsoft.com/office/drawing/2014/main" id="{14726388-DAEA-4216-AC6B-494F26EA8B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08" y="1968"/>
              <a:ext cx="120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7" name="Rectangle 9">
            <a:extLst>
              <a:ext uri="{FF2B5EF4-FFF2-40B4-BE49-F238E27FC236}">
                <a16:creationId xmlns:a16="http://schemas.microsoft.com/office/drawing/2014/main" id="{CCB208E3-3137-4306-B5BB-AD1B1F1A22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279400"/>
            <a:ext cx="7165975" cy="582613"/>
          </a:xfrm>
          <a:noFill/>
        </p:spPr>
        <p:txBody>
          <a:bodyPr/>
          <a:lstStyle/>
          <a:p>
            <a:r>
              <a:rPr lang="en-US" altLang="en-US"/>
              <a:t>Evaporation at Constant Pressure 2</a:t>
            </a:r>
          </a:p>
        </p:txBody>
      </p:sp>
      <p:sp>
        <p:nvSpPr>
          <p:cNvPr id="16388" name="Line 10">
            <a:extLst>
              <a:ext uri="{FF2B5EF4-FFF2-40B4-BE49-F238E27FC236}">
                <a16:creationId xmlns:a16="http://schemas.microsoft.com/office/drawing/2014/main" id="{CFA4FEAF-07A6-4D06-B694-5525B27325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1089025"/>
            <a:ext cx="0" cy="449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Rectangle 15">
            <a:extLst>
              <a:ext uri="{FF2B5EF4-FFF2-40B4-BE49-F238E27FC236}">
                <a16:creationId xmlns:a16="http://schemas.microsoft.com/office/drawing/2014/main" id="{AF7DBD44-52CF-495E-9EC8-DB19F9BAF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713" y="914400"/>
            <a:ext cx="33655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16391" name="Rectangle 16">
            <a:extLst>
              <a:ext uri="{FF2B5EF4-FFF2-40B4-BE49-F238E27FC236}">
                <a16:creationId xmlns:a16="http://schemas.microsoft.com/office/drawing/2014/main" id="{9AE6030C-4C38-4135-B364-E6FE8491E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5263" y="5276850"/>
            <a:ext cx="28098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</a:p>
        </p:txBody>
      </p:sp>
      <p:grpSp>
        <p:nvGrpSpPr>
          <p:cNvPr id="16392" name="Group 17">
            <a:extLst>
              <a:ext uri="{FF2B5EF4-FFF2-40B4-BE49-F238E27FC236}">
                <a16:creationId xmlns:a16="http://schemas.microsoft.com/office/drawing/2014/main" id="{4C7F0419-914D-4734-BE39-90A7827F540C}"/>
              </a:ext>
            </a:extLst>
          </p:cNvPr>
          <p:cNvGrpSpPr>
            <a:grpSpLocks/>
          </p:cNvGrpSpPr>
          <p:nvPr/>
        </p:nvGrpSpPr>
        <p:grpSpPr bwMode="auto">
          <a:xfrm>
            <a:off x="3576638" y="3155950"/>
            <a:ext cx="3433762" cy="2071688"/>
            <a:chOff x="3201" y="2130"/>
            <a:chExt cx="2163" cy="1305"/>
          </a:xfrm>
        </p:grpSpPr>
        <p:grpSp>
          <p:nvGrpSpPr>
            <p:cNvPr id="16436" name="Group 18">
              <a:extLst>
                <a:ext uri="{FF2B5EF4-FFF2-40B4-BE49-F238E27FC236}">
                  <a16:creationId xmlns:a16="http://schemas.microsoft.com/office/drawing/2014/main" id="{B5F15B25-7064-4905-91A2-9AEC633A4E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01" y="2130"/>
              <a:ext cx="2163" cy="1305"/>
              <a:chOff x="3201" y="2130"/>
              <a:chExt cx="2163" cy="1305"/>
            </a:xfrm>
          </p:grpSpPr>
          <p:sp>
            <p:nvSpPr>
              <p:cNvPr id="16438" name="Arc 19">
                <a:extLst>
                  <a:ext uri="{FF2B5EF4-FFF2-40B4-BE49-F238E27FC236}">
                    <a16:creationId xmlns:a16="http://schemas.microsoft.com/office/drawing/2014/main" id="{446F49FF-C980-478A-A87C-C391159AF4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0" y="2130"/>
                <a:ext cx="1344" cy="993"/>
              </a:xfrm>
              <a:custGeom>
                <a:avLst/>
                <a:gdLst>
                  <a:gd name="T0" fmla="*/ 0 w 21551"/>
                  <a:gd name="T1" fmla="*/ 0 h 19753"/>
                  <a:gd name="T2" fmla="*/ 0 w 21551"/>
                  <a:gd name="T3" fmla="*/ 0 h 19753"/>
                  <a:gd name="T4" fmla="*/ 0 w 21551"/>
                  <a:gd name="T5" fmla="*/ 0 h 19753"/>
                  <a:gd name="T6" fmla="*/ 0 60000 65536"/>
                  <a:gd name="T7" fmla="*/ 0 60000 65536"/>
                  <a:gd name="T8" fmla="*/ 0 60000 65536"/>
                  <a:gd name="T9" fmla="*/ 0 w 21551"/>
                  <a:gd name="T10" fmla="*/ 0 h 19753"/>
                  <a:gd name="T11" fmla="*/ 21551 w 21551"/>
                  <a:gd name="T12" fmla="*/ 19753 h 1975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51" h="19753" fill="none" extrusionOk="0">
                    <a:moveTo>
                      <a:pt x="21551" y="1453"/>
                    </a:moveTo>
                    <a:cubicBezTo>
                      <a:pt x="21011" y="9459"/>
                      <a:pt x="16077" y="16506"/>
                      <a:pt x="8739" y="19752"/>
                    </a:cubicBezTo>
                  </a:path>
                  <a:path w="21551" h="19753" stroke="0" extrusionOk="0">
                    <a:moveTo>
                      <a:pt x="21551" y="1453"/>
                    </a:moveTo>
                    <a:cubicBezTo>
                      <a:pt x="21011" y="9459"/>
                      <a:pt x="16077" y="16506"/>
                      <a:pt x="8739" y="19752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381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9" name="Line 20">
                <a:extLst>
                  <a:ext uri="{FF2B5EF4-FFF2-40B4-BE49-F238E27FC236}">
                    <a16:creationId xmlns:a16="http://schemas.microsoft.com/office/drawing/2014/main" id="{1A8CD6F8-964A-4A27-A0A5-9AEAD5469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24" y="3120"/>
                <a:ext cx="12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0" name="Line 21">
                <a:extLst>
                  <a:ext uri="{FF2B5EF4-FFF2-40B4-BE49-F238E27FC236}">
                    <a16:creationId xmlns:a16="http://schemas.microsoft.com/office/drawing/2014/main" id="{6F72BF75-D719-4C56-9629-EBCFEB8907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1" y="3117"/>
                <a:ext cx="120" cy="3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37" name="Rectangle 22">
              <a:extLst>
                <a:ext uri="{FF2B5EF4-FFF2-40B4-BE49-F238E27FC236}">
                  <a16:creationId xmlns:a16="http://schemas.microsoft.com/office/drawing/2014/main" id="{96CDE44D-782A-490E-B583-F1BED4643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7" y="2302"/>
              <a:ext cx="25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7" name="Group 23">
            <a:extLst>
              <a:ext uri="{FF2B5EF4-FFF2-40B4-BE49-F238E27FC236}">
                <a16:creationId xmlns:a16="http://schemas.microsoft.com/office/drawing/2014/main" id="{926E05E2-13F4-49BA-A6B8-D558CB8CF8E1}"/>
              </a:ext>
            </a:extLst>
          </p:cNvPr>
          <p:cNvGrpSpPr>
            <a:grpSpLocks/>
          </p:cNvGrpSpPr>
          <p:nvPr/>
        </p:nvGrpSpPr>
        <p:grpSpPr bwMode="auto">
          <a:xfrm>
            <a:off x="3675063" y="2317750"/>
            <a:ext cx="3081337" cy="2400300"/>
            <a:chOff x="3258" y="1602"/>
            <a:chExt cx="1941" cy="1512"/>
          </a:xfrm>
        </p:grpSpPr>
        <p:grpSp>
          <p:nvGrpSpPr>
            <p:cNvPr id="16431" name="Group 24">
              <a:extLst>
                <a:ext uri="{FF2B5EF4-FFF2-40B4-BE49-F238E27FC236}">
                  <a16:creationId xmlns:a16="http://schemas.microsoft.com/office/drawing/2014/main" id="{62432984-B5C3-45EF-9635-ABAFE0333A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58" y="1602"/>
              <a:ext cx="1722" cy="1512"/>
              <a:chOff x="3258" y="1602"/>
              <a:chExt cx="1722" cy="1512"/>
            </a:xfrm>
          </p:grpSpPr>
          <p:sp>
            <p:nvSpPr>
              <p:cNvPr id="16433" name="Arc 25">
                <a:extLst>
                  <a:ext uri="{FF2B5EF4-FFF2-40B4-BE49-F238E27FC236}">
                    <a16:creationId xmlns:a16="http://schemas.microsoft.com/office/drawing/2014/main" id="{87463ADF-B609-4095-82EA-5E455DE48E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6" y="1602"/>
                <a:ext cx="864" cy="1200"/>
              </a:xfrm>
              <a:custGeom>
                <a:avLst/>
                <a:gdLst>
                  <a:gd name="T0" fmla="*/ 0 w 21551"/>
                  <a:gd name="T1" fmla="*/ 0 h 19754"/>
                  <a:gd name="T2" fmla="*/ 0 w 21551"/>
                  <a:gd name="T3" fmla="*/ 0 h 19754"/>
                  <a:gd name="T4" fmla="*/ 0 w 21551"/>
                  <a:gd name="T5" fmla="*/ 0 h 19754"/>
                  <a:gd name="T6" fmla="*/ 0 60000 65536"/>
                  <a:gd name="T7" fmla="*/ 0 60000 65536"/>
                  <a:gd name="T8" fmla="*/ 0 60000 65536"/>
                  <a:gd name="T9" fmla="*/ 0 w 21551"/>
                  <a:gd name="T10" fmla="*/ 0 h 19754"/>
                  <a:gd name="T11" fmla="*/ 21551 w 21551"/>
                  <a:gd name="T12" fmla="*/ 19754 h 197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51" h="19754" fill="none" extrusionOk="0">
                    <a:moveTo>
                      <a:pt x="21551" y="1449"/>
                    </a:moveTo>
                    <a:cubicBezTo>
                      <a:pt x="21012" y="9458"/>
                      <a:pt x="16077" y="16507"/>
                      <a:pt x="8736" y="19754"/>
                    </a:cubicBezTo>
                  </a:path>
                  <a:path w="21551" h="19754" stroke="0" extrusionOk="0">
                    <a:moveTo>
                      <a:pt x="21551" y="1449"/>
                    </a:moveTo>
                    <a:cubicBezTo>
                      <a:pt x="21012" y="9458"/>
                      <a:pt x="16077" y="16507"/>
                      <a:pt x="8736" y="19754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381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4" name="Line 26">
                <a:extLst>
                  <a:ext uri="{FF2B5EF4-FFF2-40B4-BE49-F238E27FC236}">
                    <a16:creationId xmlns:a16="http://schemas.microsoft.com/office/drawing/2014/main" id="{530DEAB3-CC19-4689-B7A8-06B1CAEE44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78" y="2796"/>
                <a:ext cx="10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5" name="Line 27">
                <a:extLst>
                  <a:ext uri="{FF2B5EF4-FFF2-40B4-BE49-F238E27FC236}">
                    <a16:creationId xmlns:a16="http://schemas.microsoft.com/office/drawing/2014/main" id="{5A64A6AC-31D9-4701-9EAF-FB30798463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58" y="2796"/>
                <a:ext cx="120" cy="3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32" name="Rectangle 28" descr="Papyrus">
              <a:extLst>
                <a:ext uri="{FF2B5EF4-FFF2-40B4-BE49-F238E27FC236}">
                  <a16:creationId xmlns:a16="http://schemas.microsoft.com/office/drawing/2014/main" id="{9145800D-1927-46F8-A773-58B9311D1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1" y="1678"/>
              <a:ext cx="468" cy="229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&gt;P</a:t>
              </a:r>
              <a:r>
                <a:rPr lang="en-US" altLang="en-US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813085" name="Rectangle 29">
            <a:extLst>
              <a:ext uri="{FF2B5EF4-FFF2-40B4-BE49-F238E27FC236}">
                <a16:creationId xmlns:a16="http://schemas.microsoft.com/office/drawing/2014/main" id="{CB2B8E66-1147-4EAD-A386-D57BEBA88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4413250"/>
            <a:ext cx="1577975" cy="650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Superheated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vapor</a:t>
            </a:r>
          </a:p>
        </p:txBody>
      </p:sp>
      <p:sp>
        <p:nvSpPr>
          <p:cNvPr id="16395" name="Line 30">
            <a:extLst>
              <a:ext uri="{FF2B5EF4-FFF2-40B4-BE49-F238E27FC236}">
                <a16:creationId xmlns:a16="http://schemas.microsoft.com/office/drawing/2014/main" id="{747373C4-D37C-4AE1-A237-617FA1A06A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203825"/>
            <a:ext cx="685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3087" name="Rectangle 31">
            <a:extLst>
              <a:ext uri="{FF2B5EF4-FFF2-40B4-BE49-F238E27FC236}">
                <a16:creationId xmlns:a16="http://schemas.microsoft.com/office/drawing/2014/main" id="{4DD59A98-EAE9-4FEA-A5D7-19727F40D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032250"/>
            <a:ext cx="1580562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Compressed</a:t>
            </a:r>
          </a:p>
          <a:p>
            <a:pPr algn="ct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(Sub cooled)</a:t>
            </a:r>
          </a:p>
          <a:p>
            <a:pPr algn="ct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Liquid</a:t>
            </a:r>
          </a:p>
        </p:txBody>
      </p:sp>
      <p:sp>
        <p:nvSpPr>
          <p:cNvPr id="16420" name="Line 33">
            <a:extLst>
              <a:ext uri="{FF2B5EF4-FFF2-40B4-BE49-F238E27FC236}">
                <a16:creationId xmlns:a16="http://schemas.microsoft.com/office/drawing/2014/main" id="{B7AB517F-15FD-43A4-9282-F254D09D5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298825"/>
            <a:ext cx="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1" name="Line 34">
            <a:extLst>
              <a:ext uri="{FF2B5EF4-FFF2-40B4-BE49-F238E27FC236}">
                <a16:creationId xmlns:a16="http://schemas.microsoft.com/office/drawing/2014/main" id="{4A3CB8C7-3808-4402-8D9A-FC8C90D4DC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298825"/>
            <a:ext cx="630936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2" name="Rectangle 35">
            <a:extLst>
              <a:ext uri="{FF2B5EF4-FFF2-40B4-BE49-F238E27FC236}">
                <a16:creationId xmlns:a16="http://schemas.microsoft.com/office/drawing/2014/main" id="{B47054B6-D1B7-4090-BA0C-484133503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2913" y="5257800"/>
            <a:ext cx="42386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 err="1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  <a:r>
              <a:rPr lang="en-US" altLang="en-US" i="0" baseline="-25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cr</a:t>
            </a:r>
            <a:endParaRPr lang="en-US" altLang="en-US" i="0" baseline="-25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6423" name="Rectangle 36">
            <a:extLst>
              <a:ext uri="{FF2B5EF4-FFF2-40B4-BE49-F238E27FC236}">
                <a16:creationId xmlns:a16="http://schemas.microsoft.com/office/drawing/2014/main" id="{4BC633F9-24A6-423C-AFCB-56107F13E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925" y="3152775"/>
            <a:ext cx="4730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0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</a:p>
        </p:txBody>
      </p:sp>
      <p:grpSp>
        <p:nvGrpSpPr>
          <p:cNvPr id="16424" name="Group 37">
            <a:extLst>
              <a:ext uri="{FF2B5EF4-FFF2-40B4-BE49-F238E27FC236}">
                <a16:creationId xmlns:a16="http://schemas.microsoft.com/office/drawing/2014/main" id="{6BF43FED-F5FC-4E4C-9450-5043044CF293}"/>
              </a:ext>
            </a:extLst>
          </p:cNvPr>
          <p:cNvGrpSpPr>
            <a:grpSpLocks/>
          </p:cNvGrpSpPr>
          <p:nvPr/>
        </p:nvGrpSpPr>
        <p:grpSpPr bwMode="auto">
          <a:xfrm>
            <a:off x="3365500" y="2255837"/>
            <a:ext cx="2130425" cy="2016125"/>
            <a:chOff x="3068" y="1563"/>
            <a:chExt cx="1342" cy="1270"/>
          </a:xfrm>
        </p:grpSpPr>
        <p:grpSp>
          <p:nvGrpSpPr>
            <p:cNvPr id="16425" name="Group 38">
              <a:extLst>
                <a:ext uri="{FF2B5EF4-FFF2-40B4-BE49-F238E27FC236}">
                  <a16:creationId xmlns:a16="http://schemas.microsoft.com/office/drawing/2014/main" id="{A434D13C-4EB9-4EDF-BD0E-9A5565699A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29" y="1563"/>
              <a:ext cx="1181" cy="1270"/>
              <a:chOff x="3229" y="1563"/>
              <a:chExt cx="1181" cy="1270"/>
            </a:xfrm>
          </p:grpSpPr>
          <p:sp>
            <p:nvSpPr>
              <p:cNvPr id="16429" name="Arc 39">
                <a:extLst>
                  <a:ext uri="{FF2B5EF4-FFF2-40B4-BE49-F238E27FC236}">
                    <a16:creationId xmlns:a16="http://schemas.microsoft.com/office/drawing/2014/main" id="{30BEECA1-A752-46D7-A23E-2F2662D94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86" y="1563"/>
                <a:ext cx="624" cy="66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</a:path>
                  <a:path w="21600" h="21600" stroke="0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381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0" name="Arc 40">
                <a:extLst>
                  <a:ext uri="{FF2B5EF4-FFF2-40B4-BE49-F238E27FC236}">
                    <a16:creationId xmlns:a16="http://schemas.microsoft.com/office/drawing/2014/main" id="{D5FE787B-8CC3-425C-B26F-81F12169BB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9" y="2227"/>
                <a:ext cx="552" cy="60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685"/>
                      <a:pt x="9646" y="21"/>
                      <a:pt x="21561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685"/>
                      <a:pt x="9646" y="21"/>
                      <a:pt x="21561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381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26" name="Rectangle 41">
              <a:extLst>
                <a:ext uri="{FF2B5EF4-FFF2-40B4-BE49-F238E27FC236}">
                  <a16:creationId xmlns:a16="http://schemas.microsoft.com/office/drawing/2014/main" id="{C1F7D8A2-56E8-4B30-BB15-2792318AC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7" y="1630"/>
              <a:ext cx="28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cr</a:t>
              </a:r>
              <a:endPara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27" name="Rectangle 42">
              <a:extLst>
                <a:ext uri="{FF2B5EF4-FFF2-40B4-BE49-F238E27FC236}">
                  <a16:creationId xmlns:a16="http://schemas.microsoft.com/office/drawing/2014/main" id="{3A01EF7E-BDB5-4FE3-8AAF-1379A9288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8" y="1625"/>
              <a:ext cx="610" cy="41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Critical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Point</a:t>
              </a:r>
            </a:p>
          </p:txBody>
        </p:sp>
        <p:sp>
          <p:nvSpPr>
            <p:cNvPr id="16428" name="Line 43">
              <a:extLst>
                <a:ext uri="{FF2B5EF4-FFF2-40B4-BE49-F238E27FC236}">
                  <a16:creationId xmlns:a16="http://schemas.microsoft.com/office/drawing/2014/main" id="{2E0E076A-42E5-4A72-A790-63F862A8CB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3" y="2039"/>
              <a:ext cx="397" cy="1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44">
            <a:extLst>
              <a:ext uri="{FF2B5EF4-FFF2-40B4-BE49-F238E27FC236}">
                <a16:creationId xmlns:a16="http://schemas.microsoft.com/office/drawing/2014/main" id="{6D445B04-B39D-48D0-B739-9C1CB1985D6F}"/>
              </a:ext>
            </a:extLst>
          </p:cNvPr>
          <p:cNvGrpSpPr>
            <a:grpSpLocks/>
          </p:cNvGrpSpPr>
          <p:nvPr/>
        </p:nvGrpSpPr>
        <p:grpSpPr bwMode="auto">
          <a:xfrm>
            <a:off x="2455863" y="4984750"/>
            <a:ext cx="1306512" cy="1230313"/>
            <a:chOff x="2495" y="3282"/>
            <a:chExt cx="823" cy="775"/>
          </a:xfrm>
        </p:grpSpPr>
        <p:sp>
          <p:nvSpPr>
            <p:cNvPr id="16418" name="Rectangle 45">
              <a:extLst>
                <a:ext uri="{FF2B5EF4-FFF2-40B4-BE49-F238E27FC236}">
                  <a16:creationId xmlns:a16="http://schemas.microsoft.com/office/drawing/2014/main" id="{A02BB2F5-37CC-4A1C-867B-D242D7AD4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5" y="3647"/>
              <a:ext cx="786" cy="41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Saturated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Liquid</a:t>
              </a:r>
            </a:p>
          </p:txBody>
        </p:sp>
        <p:sp>
          <p:nvSpPr>
            <p:cNvPr id="16419" name="Line 46">
              <a:extLst>
                <a:ext uri="{FF2B5EF4-FFF2-40B4-BE49-F238E27FC236}">
                  <a16:creationId xmlns:a16="http://schemas.microsoft.com/office/drawing/2014/main" id="{FB45E8CE-247E-4A6A-B7B3-21B14CDFBE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0" y="3282"/>
              <a:ext cx="318" cy="3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47">
            <a:extLst>
              <a:ext uri="{FF2B5EF4-FFF2-40B4-BE49-F238E27FC236}">
                <a16:creationId xmlns:a16="http://schemas.microsoft.com/office/drawing/2014/main" id="{8B679A2D-39CF-4A19-9EA3-9502CF71D541}"/>
              </a:ext>
            </a:extLst>
          </p:cNvPr>
          <p:cNvGrpSpPr>
            <a:grpSpLocks/>
          </p:cNvGrpSpPr>
          <p:nvPr/>
        </p:nvGrpSpPr>
        <p:grpSpPr bwMode="auto">
          <a:xfrm>
            <a:off x="5732460" y="4899025"/>
            <a:ext cx="1733550" cy="1316038"/>
            <a:chOff x="4559" y="3228"/>
            <a:chExt cx="1092" cy="829"/>
          </a:xfrm>
        </p:grpSpPr>
        <p:sp>
          <p:nvSpPr>
            <p:cNvPr id="16416" name="Rectangle 48">
              <a:extLst>
                <a:ext uri="{FF2B5EF4-FFF2-40B4-BE49-F238E27FC236}">
                  <a16:creationId xmlns:a16="http://schemas.microsoft.com/office/drawing/2014/main" id="{34CCEC58-EEAB-465D-A46E-969213177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3647"/>
              <a:ext cx="786" cy="41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Saturated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Vapor</a:t>
              </a:r>
            </a:p>
          </p:txBody>
        </p:sp>
        <p:sp>
          <p:nvSpPr>
            <p:cNvPr id="16417" name="Line 49">
              <a:extLst>
                <a:ext uri="{FF2B5EF4-FFF2-40B4-BE49-F238E27FC236}">
                  <a16:creationId xmlns:a16="http://schemas.microsoft.com/office/drawing/2014/main" id="{F116DD59-A8F3-4A6B-80DD-18D3049CB4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59" y="3228"/>
              <a:ext cx="451" cy="4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50">
            <a:extLst>
              <a:ext uri="{FF2B5EF4-FFF2-40B4-BE49-F238E27FC236}">
                <a16:creationId xmlns:a16="http://schemas.microsoft.com/office/drawing/2014/main" id="{CEDA25BC-4B73-4BCB-A94D-E7FA2DF2EE60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899025"/>
            <a:ext cx="973138" cy="1316038"/>
            <a:chOff x="3972" y="3228"/>
            <a:chExt cx="613" cy="829"/>
          </a:xfrm>
        </p:grpSpPr>
        <p:sp>
          <p:nvSpPr>
            <p:cNvPr id="16414" name="Rectangle 51">
              <a:extLst>
                <a:ext uri="{FF2B5EF4-FFF2-40B4-BE49-F238E27FC236}">
                  <a16:creationId xmlns:a16="http://schemas.microsoft.com/office/drawing/2014/main" id="{5844E2DF-3208-4531-8D07-FCB1BA628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5" y="3647"/>
              <a:ext cx="530" cy="41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Wet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Vapor</a:t>
              </a:r>
            </a:p>
          </p:txBody>
        </p:sp>
        <p:sp>
          <p:nvSpPr>
            <p:cNvPr id="16415" name="Line 52">
              <a:extLst>
                <a:ext uri="{FF2B5EF4-FFF2-40B4-BE49-F238E27FC236}">
                  <a16:creationId xmlns:a16="http://schemas.microsoft.com/office/drawing/2014/main" id="{E1654330-6F54-44C3-82CC-71367298AC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72" y="3228"/>
              <a:ext cx="360" cy="4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01" name="Group 53">
            <a:extLst>
              <a:ext uri="{FF2B5EF4-FFF2-40B4-BE49-F238E27FC236}">
                <a16:creationId xmlns:a16="http://schemas.microsoft.com/office/drawing/2014/main" id="{676FBDB2-045D-4E10-8BF9-2B0A785E2717}"/>
              </a:ext>
            </a:extLst>
          </p:cNvPr>
          <p:cNvGrpSpPr>
            <a:grpSpLocks/>
          </p:cNvGrpSpPr>
          <p:nvPr/>
        </p:nvGrpSpPr>
        <p:grpSpPr bwMode="auto">
          <a:xfrm>
            <a:off x="1924050" y="1746250"/>
            <a:ext cx="6229351" cy="381000"/>
            <a:chOff x="2160" y="1242"/>
            <a:chExt cx="3924" cy="240"/>
          </a:xfrm>
        </p:grpSpPr>
        <p:sp>
          <p:nvSpPr>
            <p:cNvPr id="16412" name="Rectangle 54">
              <a:extLst>
                <a:ext uri="{FF2B5EF4-FFF2-40B4-BE49-F238E27FC236}">
                  <a16:creationId xmlns:a16="http://schemas.microsoft.com/office/drawing/2014/main" id="{CED9E636-6DBA-4EDF-948B-A38B15EDF1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0" y="1242"/>
              <a:ext cx="394" cy="23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Gas</a:t>
              </a:r>
            </a:p>
          </p:txBody>
        </p:sp>
        <p:sp>
          <p:nvSpPr>
            <p:cNvPr id="16413" name="Rectangle 55">
              <a:extLst>
                <a:ext uri="{FF2B5EF4-FFF2-40B4-BE49-F238E27FC236}">
                  <a16:creationId xmlns:a16="http://schemas.microsoft.com/office/drawing/2014/main" id="{70823163-7AB9-4E19-AE4A-734F9D316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245"/>
              <a:ext cx="554" cy="23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Liquid</a:t>
              </a:r>
            </a:p>
          </p:txBody>
        </p:sp>
      </p:grpSp>
      <p:sp>
        <p:nvSpPr>
          <p:cNvPr id="813112" name="Text Box 56">
            <a:extLst>
              <a:ext uri="{FF2B5EF4-FFF2-40B4-BE49-F238E27FC236}">
                <a16:creationId xmlns:a16="http://schemas.microsoft.com/office/drawing/2014/main" id="{40A41172-8A8E-45D9-B9CD-505CEEE5B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1338" y="2898775"/>
            <a:ext cx="40481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F326E92-33A7-424F-BF00-ED749816F249}"/>
              </a:ext>
            </a:extLst>
          </p:cNvPr>
          <p:cNvSpPr txBox="1"/>
          <p:nvPr/>
        </p:nvSpPr>
        <p:spPr>
          <a:xfrm>
            <a:off x="5732463" y="4648200"/>
            <a:ext cx="287337" cy="341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0" dirty="0">
                <a:latin typeface="+mj-lt"/>
                <a:cs typeface="Arial" charset="0"/>
              </a:rPr>
              <a:t>c</a:t>
            </a:r>
            <a:endParaRPr lang="en-US" i="0" dirty="0">
              <a:latin typeface="+mj-lt"/>
              <a:cs typeface="Times New Roman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B1A4C67-3B0F-4632-A881-D23E75A4166E}"/>
              </a:ext>
            </a:extLst>
          </p:cNvPr>
          <p:cNvSpPr txBox="1"/>
          <p:nvPr/>
        </p:nvSpPr>
        <p:spPr>
          <a:xfrm>
            <a:off x="6265863" y="4038600"/>
            <a:ext cx="312737" cy="341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0" dirty="0">
                <a:latin typeface="+mj-lt"/>
                <a:cs typeface="Arial" charset="0"/>
              </a:rPr>
              <a:t>d</a:t>
            </a:r>
            <a:endParaRPr lang="en-US" i="0" dirty="0">
              <a:latin typeface="+mj-lt"/>
              <a:cs typeface="Times New Roman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3E2A1EA-86A5-4453-A4A8-2D647306C9C3}"/>
              </a:ext>
            </a:extLst>
          </p:cNvPr>
          <p:cNvSpPr txBox="1"/>
          <p:nvPr/>
        </p:nvSpPr>
        <p:spPr>
          <a:xfrm>
            <a:off x="3446463" y="5145088"/>
            <a:ext cx="300037" cy="3413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0" dirty="0">
                <a:latin typeface="+mj-lt"/>
                <a:cs typeface="Arial" charset="0"/>
              </a:rPr>
              <a:t>a</a:t>
            </a:r>
            <a:endParaRPr lang="en-US" i="0" dirty="0">
              <a:latin typeface="+mj-lt"/>
              <a:cs typeface="Times New Roman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A7A602A-EB85-4F1A-A00D-284B3D405C28}"/>
              </a:ext>
            </a:extLst>
          </p:cNvPr>
          <p:cNvSpPr txBox="1"/>
          <p:nvPr/>
        </p:nvSpPr>
        <p:spPr>
          <a:xfrm>
            <a:off x="3733800" y="4724400"/>
            <a:ext cx="312738" cy="341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0" dirty="0">
                <a:latin typeface="+mj-lt"/>
                <a:cs typeface="Arial" charset="0"/>
              </a:rPr>
              <a:t>b</a:t>
            </a:r>
            <a:endParaRPr lang="en-US" i="0" dirty="0">
              <a:latin typeface="+mj-lt"/>
              <a:cs typeface="Times New Roman" pitchFamily="18" charset="0"/>
            </a:endParaRPr>
          </a:p>
        </p:txBody>
      </p:sp>
      <p:grpSp>
        <p:nvGrpSpPr>
          <p:cNvPr id="16" name="Group 64">
            <a:extLst>
              <a:ext uri="{FF2B5EF4-FFF2-40B4-BE49-F238E27FC236}">
                <a16:creationId xmlns:a16="http://schemas.microsoft.com/office/drawing/2014/main" id="{9D12A6C6-AEC9-4AD4-83E2-4D4EE98DAF92}"/>
              </a:ext>
            </a:extLst>
          </p:cNvPr>
          <p:cNvGrpSpPr>
            <a:grpSpLocks/>
          </p:cNvGrpSpPr>
          <p:nvPr/>
        </p:nvGrpSpPr>
        <p:grpSpPr bwMode="auto">
          <a:xfrm>
            <a:off x="3370262" y="3429000"/>
            <a:ext cx="2789239" cy="1447801"/>
            <a:chOff x="3370248" y="3429000"/>
            <a:chExt cx="2789872" cy="1448148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36FB355-56CB-4EC8-B71B-2C2AE27971CA}"/>
                </a:ext>
              </a:extLst>
            </p:cNvPr>
            <p:cNvSpPr txBox="1"/>
            <p:nvPr/>
          </p:nvSpPr>
          <p:spPr>
            <a:xfrm>
              <a:off x="5639302" y="4078444"/>
              <a:ext cx="350918" cy="34139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c'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6D2BB5FF-8A3E-4DB2-8F1D-3B6CF01E08F3}"/>
                </a:ext>
              </a:extLst>
            </p:cNvPr>
            <p:cNvSpPr txBox="1"/>
            <p:nvPr/>
          </p:nvSpPr>
          <p:spPr>
            <a:xfrm>
              <a:off x="5783798" y="3429000"/>
              <a:ext cx="376322" cy="34139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d'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7A4B88F-53A0-4EE7-9FBD-19B8CD54DA1A}"/>
                </a:ext>
              </a:extLst>
            </p:cNvPr>
            <p:cNvSpPr txBox="1"/>
            <p:nvPr/>
          </p:nvSpPr>
          <p:spPr>
            <a:xfrm>
              <a:off x="3370248" y="4535753"/>
              <a:ext cx="363621" cy="34139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a'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7870B013-1339-4D2A-AA0D-F4CEC84DCE82}"/>
                </a:ext>
              </a:extLst>
            </p:cNvPr>
            <p:cNvSpPr txBox="1"/>
            <p:nvPr/>
          </p:nvSpPr>
          <p:spPr>
            <a:xfrm>
              <a:off x="3784681" y="4230880"/>
              <a:ext cx="376323" cy="34139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b'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DF06070-6988-46DD-A667-08DF2BB8A3C5}"/>
              </a:ext>
            </a:extLst>
          </p:cNvPr>
          <p:cNvGrpSpPr/>
          <p:nvPr/>
        </p:nvGrpSpPr>
        <p:grpSpPr>
          <a:xfrm>
            <a:off x="3512820" y="1661160"/>
            <a:ext cx="1493520" cy="1935480"/>
            <a:chOff x="3512820" y="1661160"/>
            <a:chExt cx="1493520" cy="1935480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27479D2-3C38-4186-940D-E8D0D14189F1}"/>
                </a:ext>
              </a:extLst>
            </p:cNvPr>
            <p:cNvSpPr/>
            <p:nvPr/>
          </p:nvSpPr>
          <p:spPr bwMode="auto">
            <a:xfrm>
              <a:off x="3512820" y="1661160"/>
              <a:ext cx="1493520" cy="1935480"/>
            </a:xfrm>
            <a:custGeom>
              <a:avLst/>
              <a:gdLst>
                <a:gd name="connsiteX0" fmla="*/ 0 w 1508760"/>
                <a:gd name="connsiteY0" fmla="*/ 1897380 h 1897380"/>
                <a:gd name="connsiteX1" fmla="*/ 45720 w 1508760"/>
                <a:gd name="connsiteY1" fmla="*/ 1630680 h 1897380"/>
                <a:gd name="connsiteX2" fmla="*/ 201930 w 1508760"/>
                <a:gd name="connsiteY2" fmla="*/ 1363980 h 1897380"/>
                <a:gd name="connsiteX3" fmla="*/ 445770 w 1508760"/>
                <a:gd name="connsiteY3" fmla="*/ 1188720 h 1897380"/>
                <a:gd name="connsiteX4" fmla="*/ 716280 w 1508760"/>
                <a:gd name="connsiteY4" fmla="*/ 1021080 h 1897380"/>
                <a:gd name="connsiteX5" fmla="*/ 998220 w 1508760"/>
                <a:gd name="connsiteY5" fmla="*/ 872490 h 1897380"/>
                <a:gd name="connsiteX6" fmla="*/ 1192530 w 1508760"/>
                <a:gd name="connsiteY6" fmla="*/ 716280 h 1897380"/>
                <a:gd name="connsiteX7" fmla="*/ 1405890 w 1508760"/>
                <a:gd name="connsiteY7" fmla="*/ 316230 h 1897380"/>
                <a:gd name="connsiteX8" fmla="*/ 1508760 w 1508760"/>
                <a:gd name="connsiteY8" fmla="*/ 0 h 1897380"/>
                <a:gd name="connsiteX0" fmla="*/ 0 w 1508760"/>
                <a:gd name="connsiteY0" fmla="*/ 1897380 h 1897380"/>
                <a:gd name="connsiteX1" fmla="*/ 45720 w 1508760"/>
                <a:gd name="connsiteY1" fmla="*/ 1630680 h 1897380"/>
                <a:gd name="connsiteX2" fmla="*/ 201930 w 1508760"/>
                <a:gd name="connsiteY2" fmla="*/ 1363980 h 1897380"/>
                <a:gd name="connsiteX3" fmla="*/ 445770 w 1508760"/>
                <a:gd name="connsiteY3" fmla="*/ 1188720 h 1897380"/>
                <a:gd name="connsiteX4" fmla="*/ 716280 w 1508760"/>
                <a:gd name="connsiteY4" fmla="*/ 1021080 h 1897380"/>
                <a:gd name="connsiteX5" fmla="*/ 998220 w 1508760"/>
                <a:gd name="connsiteY5" fmla="*/ 872490 h 1897380"/>
                <a:gd name="connsiteX6" fmla="*/ 1223010 w 1508760"/>
                <a:gd name="connsiteY6" fmla="*/ 666750 h 1897380"/>
                <a:gd name="connsiteX7" fmla="*/ 1405890 w 1508760"/>
                <a:gd name="connsiteY7" fmla="*/ 316230 h 1897380"/>
                <a:gd name="connsiteX8" fmla="*/ 1508760 w 1508760"/>
                <a:gd name="connsiteY8" fmla="*/ 0 h 1897380"/>
                <a:gd name="connsiteX0" fmla="*/ 0 w 1493520"/>
                <a:gd name="connsiteY0" fmla="*/ 1935480 h 1935480"/>
                <a:gd name="connsiteX1" fmla="*/ 45720 w 1493520"/>
                <a:gd name="connsiteY1" fmla="*/ 1668780 h 1935480"/>
                <a:gd name="connsiteX2" fmla="*/ 201930 w 1493520"/>
                <a:gd name="connsiteY2" fmla="*/ 1402080 h 1935480"/>
                <a:gd name="connsiteX3" fmla="*/ 445770 w 1493520"/>
                <a:gd name="connsiteY3" fmla="*/ 1226820 h 1935480"/>
                <a:gd name="connsiteX4" fmla="*/ 716280 w 1493520"/>
                <a:gd name="connsiteY4" fmla="*/ 1059180 h 1935480"/>
                <a:gd name="connsiteX5" fmla="*/ 998220 w 1493520"/>
                <a:gd name="connsiteY5" fmla="*/ 910590 h 1935480"/>
                <a:gd name="connsiteX6" fmla="*/ 1223010 w 1493520"/>
                <a:gd name="connsiteY6" fmla="*/ 704850 h 1935480"/>
                <a:gd name="connsiteX7" fmla="*/ 1405890 w 1493520"/>
                <a:gd name="connsiteY7" fmla="*/ 354330 h 1935480"/>
                <a:gd name="connsiteX8" fmla="*/ 1493520 w 1493520"/>
                <a:gd name="connsiteY8" fmla="*/ 0 h 1935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93520" h="1935480">
                  <a:moveTo>
                    <a:pt x="0" y="1935480"/>
                  </a:moveTo>
                  <a:cubicBezTo>
                    <a:pt x="6032" y="1846580"/>
                    <a:pt x="12065" y="1757680"/>
                    <a:pt x="45720" y="1668780"/>
                  </a:cubicBezTo>
                  <a:cubicBezTo>
                    <a:pt x="79375" y="1579880"/>
                    <a:pt x="135255" y="1475740"/>
                    <a:pt x="201930" y="1402080"/>
                  </a:cubicBezTo>
                  <a:cubicBezTo>
                    <a:pt x="268605" y="1328420"/>
                    <a:pt x="360045" y="1283970"/>
                    <a:pt x="445770" y="1226820"/>
                  </a:cubicBezTo>
                  <a:cubicBezTo>
                    <a:pt x="531495" y="1169670"/>
                    <a:pt x="624205" y="1111885"/>
                    <a:pt x="716280" y="1059180"/>
                  </a:cubicBezTo>
                  <a:cubicBezTo>
                    <a:pt x="808355" y="1006475"/>
                    <a:pt x="913765" y="969645"/>
                    <a:pt x="998220" y="910590"/>
                  </a:cubicBezTo>
                  <a:cubicBezTo>
                    <a:pt x="1082675" y="851535"/>
                    <a:pt x="1155065" y="797560"/>
                    <a:pt x="1223010" y="704850"/>
                  </a:cubicBezTo>
                  <a:cubicBezTo>
                    <a:pt x="1290955" y="612140"/>
                    <a:pt x="1353185" y="473710"/>
                    <a:pt x="1405890" y="354330"/>
                  </a:cubicBezTo>
                  <a:cubicBezTo>
                    <a:pt x="1458595" y="234950"/>
                    <a:pt x="1468437" y="98425"/>
                    <a:pt x="1493520" y="0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7" name="Rectangle 41">
              <a:extLst>
                <a:ext uri="{FF2B5EF4-FFF2-40B4-BE49-F238E27FC236}">
                  <a16:creationId xmlns:a16="http://schemas.microsoft.com/office/drawing/2014/main" id="{2542F355-184C-489C-8F5F-CDC63C714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9635" y="1816231"/>
              <a:ext cx="831382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 &gt; </a:t>
              </a:r>
              <a:r>
                <a:rPr lang="en-US" altLang="en-US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cr</a:t>
              </a:r>
              <a:endPara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5" name="Rectangle 54">
            <a:extLst>
              <a:ext uri="{FF2B5EF4-FFF2-40B4-BE49-F238E27FC236}">
                <a16:creationId xmlns:a16="http://schemas.microsoft.com/office/drawing/2014/main" id="{CFAA9BC5-A0DD-47D1-B4DB-18BEF7497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013" y="3488820"/>
            <a:ext cx="811120" cy="3667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vapor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81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81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81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1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1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1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1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3085" grpId="0" animBg="1"/>
      <p:bldP spid="813087" grpId="0" animBg="1"/>
      <p:bldP spid="16420" grpId="0" animBg="1"/>
      <p:bldP spid="16421" grpId="0" animBg="1"/>
      <p:bldP spid="16422" grpId="0"/>
      <p:bldP spid="16423" grpId="0"/>
      <p:bldP spid="813112" grpId="0"/>
      <p:bldP spid="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11" name="Line 7">
            <a:extLst>
              <a:ext uri="{FF2B5EF4-FFF2-40B4-BE49-F238E27FC236}">
                <a16:creationId xmlns:a16="http://schemas.microsoft.com/office/drawing/2014/main" id="{03A62FE3-0E83-483F-94A4-5B20323478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3200400"/>
            <a:ext cx="35052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F85FDFC-FB38-47B3-8ED5-0B3B99A0B1D5}"/>
              </a:ext>
            </a:extLst>
          </p:cNvPr>
          <p:cNvGrpSpPr/>
          <p:nvPr/>
        </p:nvGrpSpPr>
        <p:grpSpPr>
          <a:xfrm>
            <a:off x="2522030" y="2720023"/>
            <a:ext cx="4038600" cy="840105"/>
            <a:chOff x="2514600" y="2720340"/>
            <a:chExt cx="4038600" cy="840105"/>
          </a:xfrm>
        </p:grpSpPr>
        <p:sp>
          <p:nvSpPr>
            <p:cNvPr id="17418" name="Line 10">
              <a:extLst>
                <a:ext uri="{FF2B5EF4-FFF2-40B4-BE49-F238E27FC236}">
                  <a16:creationId xmlns:a16="http://schemas.microsoft.com/office/drawing/2014/main" id="{7FE2FBA6-59E5-40A4-B478-605186AA7E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4600" y="3198495"/>
              <a:ext cx="152400" cy="361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9" name="Line 11">
              <a:extLst>
                <a:ext uri="{FF2B5EF4-FFF2-40B4-BE49-F238E27FC236}">
                  <a16:creationId xmlns:a16="http://schemas.microsoft.com/office/drawing/2014/main" id="{3DA5F383-3894-443B-8A6C-6B320A7A67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62675" y="2720340"/>
              <a:ext cx="390525" cy="4857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Rectangle 21">
              <a:extLst>
                <a:ext uri="{FF2B5EF4-FFF2-40B4-BE49-F238E27FC236}">
                  <a16:creationId xmlns:a16="http://schemas.microsoft.com/office/drawing/2014/main" id="{D06FC9A1-B498-4F04-97E4-7E1B12F93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2888" y="2989263"/>
              <a:ext cx="396875" cy="363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en-US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7448" name="Line 40">
              <a:extLst>
                <a:ext uri="{FF2B5EF4-FFF2-40B4-BE49-F238E27FC236}">
                  <a16:creationId xmlns:a16="http://schemas.microsoft.com/office/drawing/2014/main" id="{50F2AFB2-3727-4E40-801F-4FFE87A94F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67000" y="3200400"/>
              <a:ext cx="35052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0" name="Rectangle 2">
            <a:extLst>
              <a:ext uri="{FF2B5EF4-FFF2-40B4-BE49-F238E27FC236}">
                <a16:creationId xmlns:a16="http://schemas.microsoft.com/office/drawing/2014/main" id="{BBD96220-84D9-4164-BB62-C80C24E2D5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4125" y="279400"/>
            <a:ext cx="4854575" cy="582613"/>
          </a:xfrm>
          <a:noFill/>
        </p:spPr>
        <p:txBody>
          <a:bodyPr/>
          <a:lstStyle/>
          <a:p>
            <a:r>
              <a:rPr lang="en-US" altLang="en-US"/>
              <a:t>Fusion and Sublimation</a:t>
            </a:r>
          </a:p>
        </p:txBody>
      </p:sp>
      <p:sp>
        <p:nvSpPr>
          <p:cNvPr id="815107" name="Rectangle 3">
            <a:extLst>
              <a:ext uri="{FF2B5EF4-FFF2-40B4-BE49-F238E27FC236}">
                <a16:creationId xmlns:a16="http://schemas.microsoft.com/office/drawing/2014/main" id="{71C22810-A4C6-4392-AC32-BE6367BB4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3425" y="1524000"/>
            <a:ext cx="3333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L</a:t>
            </a:r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7A46D58A-C1E6-474F-8CC9-EC04252FB3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1552575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5">
            <a:extLst>
              <a:ext uri="{FF2B5EF4-FFF2-40B4-BE49-F238E27FC236}">
                <a16:creationId xmlns:a16="http://schemas.microsoft.com/office/drawing/2014/main" id="{B73E77F7-A703-46C5-8703-8951344CA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962400"/>
            <a:ext cx="518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10" name="Line 6">
            <a:extLst>
              <a:ext uri="{FF2B5EF4-FFF2-40B4-BE49-F238E27FC236}">
                <a16:creationId xmlns:a16="http://schemas.microsoft.com/office/drawing/2014/main" id="{D9C43AF2-A349-4217-BBE7-EA48310768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1116013"/>
            <a:ext cx="176213" cy="2112962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12" name="Line 8">
            <a:extLst>
              <a:ext uri="{FF2B5EF4-FFF2-40B4-BE49-F238E27FC236}">
                <a16:creationId xmlns:a16="http://schemas.microsoft.com/office/drawing/2014/main" id="{BCF0C116-37EA-4F26-B709-5E9FD808E4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228975"/>
            <a:ext cx="76200" cy="581025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13" name="Line 9">
            <a:extLst>
              <a:ext uri="{FF2B5EF4-FFF2-40B4-BE49-F238E27FC236}">
                <a16:creationId xmlns:a16="http://schemas.microsoft.com/office/drawing/2014/main" id="{C2DAC753-AB57-4453-A97B-46F5499BD3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3723" y="3191494"/>
            <a:ext cx="173165" cy="541687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16" name="Rectangle 12">
            <a:extLst>
              <a:ext uri="{FF2B5EF4-FFF2-40B4-BE49-F238E27FC236}">
                <a16:creationId xmlns:a16="http://schemas.microsoft.com/office/drawing/2014/main" id="{8D235C00-D3B6-4F83-B556-9DB6679A7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2671763"/>
            <a:ext cx="3460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S</a:t>
            </a:r>
          </a:p>
        </p:txBody>
      </p:sp>
      <p:sp>
        <p:nvSpPr>
          <p:cNvPr id="815117" name="Rectangle 13">
            <a:extLst>
              <a:ext uri="{FF2B5EF4-FFF2-40B4-BE49-F238E27FC236}">
                <a16:creationId xmlns:a16="http://schemas.microsoft.com/office/drawing/2014/main" id="{08C84F10-43CA-420F-A739-A9DADE142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209800"/>
            <a:ext cx="3714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G</a:t>
            </a:r>
          </a:p>
        </p:txBody>
      </p:sp>
      <p:sp>
        <p:nvSpPr>
          <p:cNvPr id="815118" name="Rectangle 14">
            <a:extLst>
              <a:ext uri="{FF2B5EF4-FFF2-40B4-BE49-F238E27FC236}">
                <a16:creationId xmlns:a16="http://schemas.microsoft.com/office/drawing/2014/main" id="{F253038C-143E-4F39-B0FE-5DE2F135B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3" y="3500438"/>
            <a:ext cx="65722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S+G</a:t>
            </a:r>
          </a:p>
        </p:txBody>
      </p:sp>
      <p:sp>
        <p:nvSpPr>
          <p:cNvPr id="815119" name="Rectangle 15">
            <a:extLst>
              <a:ext uri="{FF2B5EF4-FFF2-40B4-BE49-F238E27FC236}">
                <a16:creationId xmlns:a16="http://schemas.microsoft.com/office/drawing/2014/main" id="{E7389A04-1DE6-4F99-B88B-81B8507A9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667000"/>
            <a:ext cx="64452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L+G</a:t>
            </a:r>
          </a:p>
        </p:txBody>
      </p:sp>
      <p:sp>
        <p:nvSpPr>
          <p:cNvPr id="815120" name="Rectangle 16">
            <a:extLst>
              <a:ext uri="{FF2B5EF4-FFF2-40B4-BE49-F238E27FC236}">
                <a16:creationId xmlns:a16="http://schemas.microsoft.com/office/drawing/2014/main" id="{60F82EE4-57A2-463E-AA6A-14BBA0158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7075" y="1143000"/>
            <a:ext cx="61912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S+L</a:t>
            </a:r>
          </a:p>
        </p:txBody>
      </p:sp>
      <p:sp>
        <p:nvSpPr>
          <p:cNvPr id="815121" name="Line 17">
            <a:extLst>
              <a:ext uri="{FF2B5EF4-FFF2-40B4-BE49-F238E27FC236}">
                <a16:creationId xmlns:a16="http://schemas.microsoft.com/office/drawing/2014/main" id="{06AA459C-D633-4FF0-B431-D5055804E5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209800"/>
            <a:ext cx="52705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Rectangle 18">
            <a:extLst>
              <a:ext uri="{FF2B5EF4-FFF2-40B4-BE49-F238E27FC236}">
                <a16:creationId xmlns:a16="http://schemas.microsoft.com/office/drawing/2014/main" id="{F286638F-0D78-4F3B-87FE-66AA42F02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525" y="1084263"/>
            <a:ext cx="320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17427" name="Rectangle 19">
            <a:extLst>
              <a:ext uri="{FF2B5EF4-FFF2-40B4-BE49-F238E27FC236}">
                <a16:creationId xmlns:a16="http://schemas.microsoft.com/office/drawing/2014/main" id="{755616E3-CF27-44F2-A603-23F215582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1813" y="3816350"/>
            <a:ext cx="28098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815124" name="Rectangle 20">
            <a:extLst>
              <a:ext uri="{FF2B5EF4-FFF2-40B4-BE49-F238E27FC236}">
                <a16:creationId xmlns:a16="http://schemas.microsoft.com/office/drawing/2014/main" id="{7C69B3C1-EEB9-492F-A449-5BB661D2D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8763" y="3429000"/>
            <a:ext cx="3968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15126" name="Rectangle 22">
            <a:extLst>
              <a:ext uri="{FF2B5EF4-FFF2-40B4-BE49-F238E27FC236}">
                <a16:creationId xmlns:a16="http://schemas.microsoft.com/office/drawing/2014/main" id="{69338085-9E4E-45DD-A525-C575A8A5C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63" y="2303463"/>
            <a:ext cx="3968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15127" name="Line 23">
            <a:extLst>
              <a:ext uri="{FF2B5EF4-FFF2-40B4-BE49-F238E27FC236}">
                <a16:creationId xmlns:a16="http://schemas.microsoft.com/office/drawing/2014/main" id="{84E955C8-4367-49B4-921A-EB33F95D4B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15000" y="3228975"/>
            <a:ext cx="1371600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28" name="Rectangle 24">
            <a:extLst>
              <a:ext uri="{FF2B5EF4-FFF2-40B4-BE49-F238E27FC236}">
                <a16:creationId xmlns:a16="http://schemas.microsoft.com/office/drawing/2014/main" id="{A4F4912F-DDFD-47EC-B443-225DC15E3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433763"/>
            <a:ext cx="23018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Triple Line (S+L+G)</a:t>
            </a:r>
          </a:p>
        </p:txBody>
      </p:sp>
      <p:sp>
        <p:nvSpPr>
          <p:cNvPr id="815129" name="Rectangle 25">
            <a:extLst>
              <a:ext uri="{FF2B5EF4-FFF2-40B4-BE49-F238E27FC236}">
                <a16:creationId xmlns:a16="http://schemas.microsoft.com/office/drawing/2014/main" id="{94DBEBF8-FE4E-4611-87C2-02753C3DC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0450" y="1917700"/>
            <a:ext cx="3714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G</a:t>
            </a:r>
          </a:p>
        </p:txBody>
      </p:sp>
      <p:sp>
        <p:nvSpPr>
          <p:cNvPr id="17434" name="Rectangle 26">
            <a:extLst>
              <a:ext uri="{FF2B5EF4-FFF2-40B4-BE49-F238E27FC236}">
                <a16:creationId xmlns:a16="http://schemas.microsoft.com/office/drawing/2014/main" id="{8604D674-C292-4395-8457-6B3030035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4325" y="1917700"/>
            <a:ext cx="612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Gas</a:t>
            </a:r>
          </a:p>
        </p:txBody>
      </p:sp>
      <p:sp>
        <p:nvSpPr>
          <p:cNvPr id="815131" name="Rectangle 27">
            <a:extLst>
              <a:ext uri="{FF2B5EF4-FFF2-40B4-BE49-F238E27FC236}">
                <a16:creationId xmlns:a16="http://schemas.microsoft.com/office/drawing/2014/main" id="{F8E39036-27C0-47C7-B1F7-662FE2B1D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2379663"/>
            <a:ext cx="3333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L</a:t>
            </a:r>
          </a:p>
        </p:txBody>
      </p:sp>
      <p:sp>
        <p:nvSpPr>
          <p:cNvPr id="17436" name="Rectangle 28">
            <a:extLst>
              <a:ext uri="{FF2B5EF4-FFF2-40B4-BE49-F238E27FC236}">
                <a16:creationId xmlns:a16="http://schemas.microsoft.com/office/drawing/2014/main" id="{ABFCE653-3CAB-4B07-A0A3-866807C7E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379663"/>
            <a:ext cx="866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Liquid</a:t>
            </a:r>
          </a:p>
        </p:txBody>
      </p:sp>
      <p:sp>
        <p:nvSpPr>
          <p:cNvPr id="815133" name="Rectangle 29">
            <a:extLst>
              <a:ext uri="{FF2B5EF4-FFF2-40B4-BE49-F238E27FC236}">
                <a16:creationId xmlns:a16="http://schemas.microsoft.com/office/drawing/2014/main" id="{2316C157-7E0F-4FAA-B653-B1DE91CFB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6325" y="2836863"/>
            <a:ext cx="3460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S</a:t>
            </a:r>
          </a:p>
        </p:txBody>
      </p:sp>
      <p:sp>
        <p:nvSpPr>
          <p:cNvPr id="17438" name="Rectangle 30">
            <a:extLst>
              <a:ext uri="{FF2B5EF4-FFF2-40B4-BE49-F238E27FC236}">
                <a16:creationId xmlns:a16="http://schemas.microsoft.com/office/drawing/2014/main" id="{1690C666-A9A9-490B-9B0F-3D19382FD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913063"/>
            <a:ext cx="739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Solid</a:t>
            </a:r>
          </a:p>
        </p:txBody>
      </p:sp>
      <p:sp>
        <p:nvSpPr>
          <p:cNvPr id="17439" name="Freeform 31">
            <a:extLst>
              <a:ext uri="{FF2B5EF4-FFF2-40B4-BE49-F238E27FC236}">
                <a16:creationId xmlns:a16="http://schemas.microsoft.com/office/drawing/2014/main" id="{42673870-BFA7-4B49-BBFE-5040A6755502}"/>
              </a:ext>
            </a:extLst>
          </p:cNvPr>
          <p:cNvSpPr>
            <a:spLocks/>
          </p:cNvSpPr>
          <p:nvPr/>
        </p:nvSpPr>
        <p:spPr bwMode="auto">
          <a:xfrm>
            <a:off x="4411663" y="1981200"/>
            <a:ext cx="1760537" cy="1219200"/>
          </a:xfrm>
          <a:custGeom>
            <a:avLst/>
            <a:gdLst>
              <a:gd name="T0" fmla="*/ 0 w 1109"/>
              <a:gd name="T1" fmla="*/ 2147483647 h 768"/>
              <a:gd name="T2" fmla="*/ 2147483647 w 1109"/>
              <a:gd name="T3" fmla="*/ 2147483647 h 768"/>
              <a:gd name="T4" fmla="*/ 2147483647 w 1109"/>
              <a:gd name="T5" fmla="*/ 2147483647 h 768"/>
              <a:gd name="T6" fmla="*/ 2147483647 w 1109"/>
              <a:gd name="T7" fmla="*/ 2147483647 h 768"/>
              <a:gd name="T8" fmla="*/ 2147483647 w 1109"/>
              <a:gd name="T9" fmla="*/ 2147483647 h 768"/>
              <a:gd name="T10" fmla="*/ 2147483647 w 1109"/>
              <a:gd name="T11" fmla="*/ 2147483647 h 768"/>
              <a:gd name="T12" fmla="*/ 2147483647 w 1109"/>
              <a:gd name="T13" fmla="*/ 2147483647 h 768"/>
              <a:gd name="T14" fmla="*/ 2147483647 w 1109"/>
              <a:gd name="T15" fmla="*/ 2147483647 h 768"/>
              <a:gd name="T16" fmla="*/ 2147483647 w 1109"/>
              <a:gd name="T17" fmla="*/ 2147483647 h 768"/>
              <a:gd name="T18" fmla="*/ 2147483647 w 1109"/>
              <a:gd name="T19" fmla="*/ 2147483647 h 768"/>
              <a:gd name="T20" fmla="*/ 2147483647 w 1109"/>
              <a:gd name="T21" fmla="*/ 2147483647 h 76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109"/>
              <a:gd name="T34" fmla="*/ 0 h 768"/>
              <a:gd name="T35" fmla="*/ 1109 w 1109"/>
              <a:gd name="T36" fmla="*/ 768 h 76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109" h="768">
                <a:moveTo>
                  <a:pt x="0" y="758"/>
                </a:moveTo>
                <a:cubicBezTo>
                  <a:pt x="18" y="717"/>
                  <a:pt x="61" y="603"/>
                  <a:pt x="106" y="509"/>
                </a:cubicBezTo>
                <a:cubicBezTo>
                  <a:pt x="151" y="415"/>
                  <a:pt x="224" y="266"/>
                  <a:pt x="271" y="193"/>
                </a:cubicBezTo>
                <a:cubicBezTo>
                  <a:pt x="318" y="120"/>
                  <a:pt x="349" y="104"/>
                  <a:pt x="391" y="73"/>
                </a:cubicBezTo>
                <a:cubicBezTo>
                  <a:pt x="434" y="43"/>
                  <a:pt x="483" y="19"/>
                  <a:pt x="521" y="10"/>
                </a:cubicBezTo>
                <a:cubicBezTo>
                  <a:pt x="560" y="0"/>
                  <a:pt x="585" y="3"/>
                  <a:pt x="626" y="21"/>
                </a:cubicBezTo>
                <a:cubicBezTo>
                  <a:pt x="667" y="38"/>
                  <a:pt x="726" y="75"/>
                  <a:pt x="771" y="120"/>
                </a:cubicBezTo>
                <a:cubicBezTo>
                  <a:pt x="815" y="164"/>
                  <a:pt x="851" y="221"/>
                  <a:pt x="892" y="292"/>
                </a:cubicBezTo>
                <a:cubicBezTo>
                  <a:pt x="933" y="362"/>
                  <a:pt x="985" y="472"/>
                  <a:pt x="1019" y="545"/>
                </a:cubicBezTo>
                <a:cubicBezTo>
                  <a:pt x="1052" y="618"/>
                  <a:pt x="1080" y="695"/>
                  <a:pt x="1095" y="731"/>
                </a:cubicBezTo>
                <a:cubicBezTo>
                  <a:pt x="1109" y="768"/>
                  <a:pt x="1107" y="766"/>
                  <a:pt x="1105" y="766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5136" name="Line 32">
            <a:extLst>
              <a:ext uri="{FF2B5EF4-FFF2-40B4-BE49-F238E27FC236}">
                <a16:creationId xmlns:a16="http://schemas.microsoft.com/office/drawing/2014/main" id="{47C2D633-3EF2-480B-86ED-E36FE1C15D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3019425"/>
            <a:ext cx="390525" cy="485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7" name="Line 33">
            <a:extLst>
              <a:ext uri="{FF2B5EF4-FFF2-40B4-BE49-F238E27FC236}">
                <a16:creationId xmlns:a16="http://schemas.microsoft.com/office/drawing/2014/main" id="{06859A5A-EE06-4CF5-8C26-AD0C1F9CFD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2850" y="3505200"/>
            <a:ext cx="152400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8" name="Line 34">
            <a:extLst>
              <a:ext uri="{FF2B5EF4-FFF2-40B4-BE49-F238E27FC236}">
                <a16:creationId xmlns:a16="http://schemas.microsoft.com/office/drawing/2014/main" id="{067AD72F-7D30-4952-92D6-348A166F03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3505200"/>
            <a:ext cx="3581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9" name="Line 35">
            <a:extLst>
              <a:ext uri="{FF2B5EF4-FFF2-40B4-BE49-F238E27FC236}">
                <a16:creationId xmlns:a16="http://schemas.microsoft.com/office/drawing/2014/main" id="{EC85893F-5375-47A7-8B79-64038B1FAC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1116013"/>
            <a:ext cx="193675" cy="2112962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4" name="Freeform 36">
            <a:extLst>
              <a:ext uri="{FF2B5EF4-FFF2-40B4-BE49-F238E27FC236}">
                <a16:creationId xmlns:a16="http://schemas.microsoft.com/office/drawing/2014/main" id="{E6852E74-C7C2-4F6C-8464-99D9B8A10BC3}"/>
              </a:ext>
            </a:extLst>
          </p:cNvPr>
          <p:cNvSpPr>
            <a:spLocks/>
          </p:cNvSpPr>
          <p:nvPr/>
        </p:nvSpPr>
        <p:spPr bwMode="auto">
          <a:xfrm>
            <a:off x="4537075" y="1990725"/>
            <a:ext cx="1582738" cy="741363"/>
          </a:xfrm>
          <a:custGeom>
            <a:avLst/>
            <a:gdLst>
              <a:gd name="T0" fmla="*/ 2147483647 w 997"/>
              <a:gd name="T1" fmla="*/ 0 h 467"/>
              <a:gd name="T2" fmla="*/ 2147483647 w 997"/>
              <a:gd name="T3" fmla="*/ 2147483647 h 467"/>
              <a:gd name="T4" fmla="*/ 2147483647 w 997"/>
              <a:gd name="T5" fmla="*/ 2147483647 h 467"/>
              <a:gd name="T6" fmla="*/ 0 w 997"/>
              <a:gd name="T7" fmla="*/ 2147483647 h 467"/>
              <a:gd name="T8" fmla="*/ 0 60000 65536"/>
              <a:gd name="T9" fmla="*/ 0 60000 65536"/>
              <a:gd name="T10" fmla="*/ 0 60000 65536"/>
              <a:gd name="T11" fmla="*/ 0 60000 65536"/>
              <a:gd name="T12" fmla="*/ 0 w 997"/>
              <a:gd name="T13" fmla="*/ 0 h 467"/>
              <a:gd name="T14" fmla="*/ 997 w 997"/>
              <a:gd name="T15" fmla="*/ 467 h 4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97" h="467">
                <a:moveTo>
                  <a:pt x="997" y="0"/>
                </a:moveTo>
                <a:lnTo>
                  <a:pt x="805" y="288"/>
                </a:lnTo>
                <a:lnTo>
                  <a:pt x="133" y="288"/>
                </a:lnTo>
                <a:lnTo>
                  <a:pt x="0" y="467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5141" name="Line 37">
            <a:extLst>
              <a:ext uri="{FF2B5EF4-FFF2-40B4-BE49-F238E27FC236}">
                <a16:creationId xmlns:a16="http://schemas.microsoft.com/office/drawing/2014/main" id="{25EAC0E2-BE08-460E-A162-DFF398EAA6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971800"/>
            <a:ext cx="304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5142" name="Line 38">
            <a:extLst>
              <a:ext uri="{FF2B5EF4-FFF2-40B4-BE49-F238E27FC236}">
                <a16:creationId xmlns:a16="http://schemas.microsoft.com/office/drawing/2014/main" id="{2A4CF3FF-C3B5-4DCF-B9C1-87D8CCF47A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6525" y="29718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5143" name="Freeform 39">
            <a:extLst>
              <a:ext uri="{FF2B5EF4-FFF2-40B4-BE49-F238E27FC236}">
                <a16:creationId xmlns:a16="http://schemas.microsoft.com/office/drawing/2014/main" id="{2934A115-718A-4A6E-857B-75252417BD87}"/>
              </a:ext>
            </a:extLst>
          </p:cNvPr>
          <p:cNvSpPr>
            <a:spLocks/>
          </p:cNvSpPr>
          <p:nvPr/>
        </p:nvSpPr>
        <p:spPr bwMode="auto">
          <a:xfrm>
            <a:off x="4343400" y="2617788"/>
            <a:ext cx="274638" cy="363537"/>
          </a:xfrm>
          <a:custGeom>
            <a:avLst/>
            <a:gdLst>
              <a:gd name="T0" fmla="*/ 0 w 173"/>
              <a:gd name="T1" fmla="*/ 2147483647 h 229"/>
              <a:gd name="T2" fmla="*/ 2147483647 w 173"/>
              <a:gd name="T3" fmla="*/ 0 h 229"/>
              <a:gd name="T4" fmla="*/ 0 60000 65536"/>
              <a:gd name="T5" fmla="*/ 0 60000 65536"/>
              <a:gd name="T6" fmla="*/ 0 w 173"/>
              <a:gd name="T7" fmla="*/ 0 h 229"/>
              <a:gd name="T8" fmla="*/ 173 w 173"/>
              <a:gd name="T9" fmla="*/ 229 h 2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3" h="229">
                <a:moveTo>
                  <a:pt x="0" y="229"/>
                </a:moveTo>
                <a:lnTo>
                  <a:pt x="173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5145" name="Rectangle 41">
            <a:extLst>
              <a:ext uri="{FF2B5EF4-FFF2-40B4-BE49-F238E27FC236}">
                <a16:creationId xmlns:a16="http://schemas.microsoft.com/office/drawing/2014/main" id="{AC7A5E7D-36F6-412E-914F-5A80516A3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922463"/>
            <a:ext cx="9302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Fusion</a:t>
            </a:r>
          </a:p>
        </p:txBody>
      </p:sp>
      <p:sp>
        <p:nvSpPr>
          <p:cNvPr id="815146" name="Freeform 42">
            <a:extLst>
              <a:ext uri="{FF2B5EF4-FFF2-40B4-BE49-F238E27FC236}">
                <a16:creationId xmlns:a16="http://schemas.microsoft.com/office/drawing/2014/main" id="{5028BDE7-8D0A-4071-8561-29A409E9B784}"/>
              </a:ext>
            </a:extLst>
          </p:cNvPr>
          <p:cNvSpPr>
            <a:spLocks/>
          </p:cNvSpPr>
          <p:nvPr/>
        </p:nvSpPr>
        <p:spPr bwMode="auto">
          <a:xfrm>
            <a:off x="2562225" y="1905000"/>
            <a:ext cx="3200400" cy="1066800"/>
          </a:xfrm>
          <a:custGeom>
            <a:avLst/>
            <a:gdLst>
              <a:gd name="T0" fmla="*/ 2147483647 w 2016"/>
              <a:gd name="T1" fmla="*/ 0 h 672"/>
              <a:gd name="T2" fmla="*/ 2147483647 w 2016"/>
              <a:gd name="T3" fmla="*/ 2147483647 h 672"/>
              <a:gd name="T4" fmla="*/ 2147483647 w 2016"/>
              <a:gd name="T5" fmla="*/ 2147483647 h 672"/>
              <a:gd name="T6" fmla="*/ 2147483647 w 2016"/>
              <a:gd name="T7" fmla="*/ 2147483647 h 672"/>
              <a:gd name="T8" fmla="*/ 2147483647 w 2016"/>
              <a:gd name="T9" fmla="*/ 2147483647 h 672"/>
              <a:gd name="T10" fmla="*/ 0 w 2016"/>
              <a:gd name="T11" fmla="*/ 2147483647 h 67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016"/>
              <a:gd name="T19" fmla="*/ 0 h 672"/>
              <a:gd name="T20" fmla="*/ 2016 w 2016"/>
              <a:gd name="T21" fmla="*/ 672 h 67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016" h="672">
                <a:moveTo>
                  <a:pt x="2016" y="0"/>
                </a:moveTo>
                <a:lnTo>
                  <a:pt x="1920" y="144"/>
                </a:lnTo>
                <a:lnTo>
                  <a:pt x="1506" y="146"/>
                </a:lnTo>
                <a:lnTo>
                  <a:pt x="1152" y="480"/>
                </a:lnTo>
                <a:lnTo>
                  <a:pt x="96" y="480"/>
                </a:lnTo>
                <a:lnTo>
                  <a:pt x="0" y="672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5147" name="Rectangle 43">
            <a:extLst>
              <a:ext uri="{FF2B5EF4-FFF2-40B4-BE49-F238E27FC236}">
                <a16:creationId xmlns:a16="http://schemas.microsoft.com/office/drawing/2014/main" id="{6FA2BD42-45FC-4253-99F9-9BDCEAD66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9700" y="838200"/>
            <a:ext cx="2819400" cy="9255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Changing phase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0">
                <a:solidFill>
                  <a:schemeClr val="tx1"/>
                </a:solidFill>
              </a:rPr>
              <a:t>at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 constant pressure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 constant temperature</a:t>
            </a:r>
          </a:p>
        </p:txBody>
      </p:sp>
      <p:sp>
        <p:nvSpPr>
          <p:cNvPr id="815148" name="Line 44">
            <a:extLst>
              <a:ext uri="{FF2B5EF4-FFF2-40B4-BE49-F238E27FC236}">
                <a16:creationId xmlns:a16="http://schemas.microsoft.com/office/drawing/2014/main" id="{458B8297-24E1-4982-B520-D92047938D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505200"/>
            <a:ext cx="609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9" name="Rectangle 45">
            <a:extLst>
              <a:ext uri="{FF2B5EF4-FFF2-40B4-BE49-F238E27FC236}">
                <a16:creationId xmlns:a16="http://schemas.microsoft.com/office/drawing/2014/main" id="{2E2A1140-6FA8-4B5D-B7C8-5D1784920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0125" y="4056063"/>
            <a:ext cx="1489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Sublimation</a:t>
            </a:r>
          </a:p>
        </p:txBody>
      </p:sp>
      <p:sp>
        <p:nvSpPr>
          <p:cNvPr id="815150" name="Rectangle 46">
            <a:extLst>
              <a:ext uri="{FF2B5EF4-FFF2-40B4-BE49-F238E27FC236}">
                <a16:creationId xmlns:a16="http://schemas.microsoft.com/office/drawing/2014/main" id="{61C00FBB-3FF5-4E59-A45D-CA930F13F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684463"/>
            <a:ext cx="3968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15151" name="Text Box 47">
            <a:extLst>
              <a:ext uri="{FF2B5EF4-FFF2-40B4-BE49-F238E27FC236}">
                <a16:creationId xmlns:a16="http://schemas.microsoft.com/office/drawing/2014/main" id="{03F22913-63B1-4C33-AA4B-24E34F658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724400"/>
            <a:ext cx="3454473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0" i="0" dirty="0">
                <a:solidFill>
                  <a:schemeClr val="tx1"/>
                </a:solidFill>
              </a:rPr>
              <a:t>If we heat a solid at const P: </a:t>
            </a:r>
          </a:p>
        </p:txBody>
      </p:sp>
      <p:sp>
        <p:nvSpPr>
          <p:cNvPr id="815152" name="Rectangle 48">
            <a:extLst>
              <a:ext uri="{FF2B5EF4-FFF2-40B4-BE49-F238E27FC236}">
                <a16:creationId xmlns:a16="http://schemas.microsoft.com/office/drawing/2014/main" id="{9997179C-B211-4066-A05B-B609A3CE6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75" y="4648200"/>
            <a:ext cx="2701925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 fusion </a:t>
            </a:r>
            <a:r>
              <a:rPr lang="en-US" altLang="en-US" sz="2000" i="0" dirty="0">
                <a:solidFill>
                  <a:schemeClr val="tx1"/>
                </a:solidFill>
              </a:rPr>
              <a:t>at</a:t>
            </a:r>
            <a:r>
              <a:rPr lang="en-US" altLang="en-US" sz="24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constant</a:t>
            </a:r>
            <a:r>
              <a:rPr lang="en-US" altLang="en-US" sz="24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815153" name="Rectangle 49">
            <a:extLst>
              <a:ext uri="{FF2B5EF4-FFF2-40B4-BE49-F238E27FC236}">
                <a16:creationId xmlns:a16="http://schemas.microsoft.com/office/drawing/2014/main" id="{2F238DED-BBD1-4631-9E03-D215B5FFD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150" y="4648200"/>
            <a:ext cx="3455988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0" dirty="0">
                <a:solidFill>
                  <a:schemeClr val="tx1"/>
                </a:solidFill>
              </a:rPr>
              <a:t>evaporation</a:t>
            </a: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0" dirty="0">
                <a:solidFill>
                  <a:schemeClr val="tx1"/>
                </a:solidFill>
              </a:rPr>
              <a:t>at</a:t>
            </a:r>
            <a:r>
              <a:rPr lang="en-US" altLang="en-US" sz="24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 dirty="0">
                <a:solidFill>
                  <a:schemeClr val="tx1"/>
                </a:solidFill>
                <a:cs typeface="Times New Roman" panose="02020603050405020304" pitchFamily="18" charset="0"/>
              </a:rPr>
              <a:t>constant</a:t>
            </a:r>
            <a:r>
              <a:rPr lang="en-US" altLang="en-US" sz="24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815154" name="Text Box 50">
            <a:extLst>
              <a:ext uri="{FF2B5EF4-FFF2-40B4-BE49-F238E27FC236}">
                <a16:creationId xmlns:a16="http://schemas.microsoft.com/office/drawing/2014/main" id="{A7B0DD03-EEC7-48F6-A171-0C7A58765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75263"/>
            <a:ext cx="81883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0" i="0">
                <a:solidFill>
                  <a:schemeClr val="tx1"/>
                </a:solidFill>
              </a:rPr>
              <a:t>The operation can be repeated at other pressures =&gt; lines of saturation</a:t>
            </a:r>
          </a:p>
        </p:txBody>
      </p:sp>
      <p:sp>
        <p:nvSpPr>
          <p:cNvPr id="815155" name="Text Box 51">
            <a:extLst>
              <a:ext uri="{FF2B5EF4-FFF2-40B4-BE49-F238E27FC236}">
                <a16:creationId xmlns:a16="http://schemas.microsoft.com/office/drawing/2014/main" id="{69138051-99B9-41DA-B750-D89B7F3DB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791200"/>
            <a:ext cx="456406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0" i="0">
                <a:solidFill>
                  <a:schemeClr val="tx1"/>
                </a:solidFill>
              </a:rPr>
              <a:t>If we heat a solid at very low pressure: </a:t>
            </a:r>
          </a:p>
        </p:txBody>
      </p:sp>
      <p:sp>
        <p:nvSpPr>
          <p:cNvPr id="815156" name="Rectangle 52">
            <a:extLst>
              <a:ext uri="{FF2B5EF4-FFF2-40B4-BE49-F238E27FC236}">
                <a16:creationId xmlns:a16="http://schemas.microsoft.com/office/drawing/2014/main" id="{A87A16D4-937F-4EAF-88BE-49D3E6C46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488" y="5705475"/>
            <a:ext cx="3298825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 sublimation </a:t>
            </a:r>
            <a:r>
              <a:rPr lang="en-US" altLang="en-US" sz="2000" i="0">
                <a:solidFill>
                  <a:schemeClr val="tx1"/>
                </a:solidFill>
              </a:rPr>
              <a:t>at</a:t>
            </a:r>
            <a:r>
              <a:rPr lang="en-US" altLang="en-US" sz="2400" b="0" i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constant</a:t>
            </a:r>
            <a:r>
              <a:rPr lang="en-US" altLang="en-US" sz="2400" b="0" i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grpSp>
        <p:nvGrpSpPr>
          <p:cNvPr id="2" name="Group 61">
            <a:extLst>
              <a:ext uri="{FF2B5EF4-FFF2-40B4-BE49-F238E27FC236}">
                <a16:creationId xmlns:a16="http://schemas.microsoft.com/office/drawing/2014/main" id="{6EC43FC9-F630-45BA-82AC-9104F466F2F1}"/>
              </a:ext>
            </a:extLst>
          </p:cNvPr>
          <p:cNvGrpSpPr>
            <a:grpSpLocks/>
          </p:cNvGrpSpPr>
          <p:nvPr/>
        </p:nvGrpSpPr>
        <p:grpSpPr bwMode="auto">
          <a:xfrm>
            <a:off x="2151063" y="2514600"/>
            <a:ext cx="2492375" cy="1103313"/>
            <a:chOff x="2151142" y="2514600"/>
            <a:chExt cx="2492340" cy="1103632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7713726-18AB-4ED3-AF8D-0980A14DC4DF}"/>
                </a:ext>
              </a:extLst>
            </p:cNvPr>
            <p:cNvSpPr txBox="1"/>
            <p:nvPr/>
          </p:nvSpPr>
          <p:spPr>
            <a:xfrm>
              <a:off x="2151142" y="3276820"/>
              <a:ext cx="287333" cy="34141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e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6C0E526-215B-474F-8F3F-04EE8D75DEFB}"/>
                </a:ext>
              </a:extLst>
            </p:cNvPr>
            <p:cNvSpPr txBox="1"/>
            <p:nvPr/>
          </p:nvSpPr>
          <p:spPr>
            <a:xfrm>
              <a:off x="2481337" y="2819488"/>
              <a:ext cx="261933" cy="34141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f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E483546-1611-4248-B2D7-89D7D800356D}"/>
                </a:ext>
              </a:extLst>
            </p:cNvPr>
            <p:cNvSpPr txBox="1"/>
            <p:nvPr/>
          </p:nvSpPr>
          <p:spPr>
            <a:xfrm>
              <a:off x="4114851" y="2667044"/>
              <a:ext cx="300034" cy="34141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g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481ECD63-A0A7-425E-A13C-E23434A242A4}"/>
                </a:ext>
              </a:extLst>
            </p:cNvPr>
            <p:cNvSpPr txBox="1"/>
            <p:nvPr/>
          </p:nvSpPr>
          <p:spPr>
            <a:xfrm>
              <a:off x="4343448" y="2514600"/>
              <a:ext cx="300034" cy="34141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a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</p:grpSp>
      <p:grpSp>
        <p:nvGrpSpPr>
          <p:cNvPr id="3" name="Group 62">
            <a:extLst>
              <a:ext uri="{FF2B5EF4-FFF2-40B4-BE49-F238E27FC236}">
                <a16:creationId xmlns:a16="http://schemas.microsoft.com/office/drawing/2014/main" id="{675F7116-724B-4DF8-817D-1589194B535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971800"/>
            <a:ext cx="4503738" cy="1027113"/>
            <a:chOff x="2286000" y="2971800"/>
            <a:chExt cx="4503906" cy="1027432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99A52F2-2E3B-46F6-A483-0B3F7C86B2AB}"/>
                </a:ext>
              </a:extLst>
            </p:cNvPr>
            <p:cNvSpPr txBox="1"/>
            <p:nvPr/>
          </p:nvSpPr>
          <p:spPr>
            <a:xfrm>
              <a:off x="2286000" y="3657813"/>
              <a:ext cx="312750" cy="34141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k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026DB6D-CF20-4F43-B698-AE9B9CCF64EC}"/>
                </a:ext>
              </a:extLst>
            </p:cNvPr>
            <p:cNvSpPr txBox="1"/>
            <p:nvPr/>
          </p:nvSpPr>
          <p:spPr>
            <a:xfrm>
              <a:off x="2570174" y="3468842"/>
              <a:ext cx="249246" cy="34141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l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3094A27-33E2-40B5-A600-00F3B8DFA6D7}"/>
                </a:ext>
              </a:extLst>
            </p:cNvPr>
            <p:cNvSpPr txBox="1"/>
            <p:nvPr/>
          </p:nvSpPr>
          <p:spPr>
            <a:xfrm>
              <a:off x="5943736" y="3429142"/>
              <a:ext cx="376252" cy="34141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Times New Roman" pitchFamily="18" charset="0"/>
                </a:rPr>
                <a:t>m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200F091-E296-42B4-B9D2-46F56E81DC65}"/>
                </a:ext>
              </a:extLst>
            </p:cNvPr>
            <p:cNvSpPr txBox="1"/>
            <p:nvPr/>
          </p:nvSpPr>
          <p:spPr>
            <a:xfrm>
              <a:off x="6477156" y="2971800"/>
              <a:ext cx="312750" cy="34141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Times New Roman" pitchFamily="18" charset="0"/>
                </a:rPr>
                <a:t>n</a:t>
              </a:r>
            </a:p>
          </p:txBody>
        </p:sp>
      </p:grpSp>
      <p:grpSp>
        <p:nvGrpSpPr>
          <p:cNvPr id="4" name="Group 63">
            <a:extLst>
              <a:ext uri="{FF2B5EF4-FFF2-40B4-BE49-F238E27FC236}">
                <a16:creationId xmlns:a16="http://schemas.microsoft.com/office/drawing/2014/main" id="{96AE1C5C-47DF-46D7-BC65-C2B4919A2E11}"/>
              </a:ext>
            </a:extLst>
          </p:cNvPr>
          <p:cNvGrpSpPr>
            <a:grpSpLocks/>
          </p:cNvGrpSpPr>
          <p:nvPr/>
        </p:nvGrpSpPr>
        <p:grpSpPr bwMode="auto">
          <a:xfrm>
            <a:off x="2354263" y="3048000"/>
            <a:ext cx="4105275" cy="646113"/>
            <a:chOff x="2286000" y="3352800"/>
            <a:chExt cx="4105364" cy="646432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55023A1C-E974-4983-956D-7C823952424D}"/>
                </a:ext>
              </a:extLst>
            </p:cNvPr>
            <p:cNvSpPr txBox="1"/>
            <p:nvPr/>
          </p:nvSpPr>
          <p:spPr>
            <a:xfrm>
              <a:off x="2286000" y="3657750"/>
              <a:ext cx="300044" cy="34148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x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2A5488B-2D8A-444A-9779-5C6F2F1DA75B}"/>
                </a:ext>
              </a:extLst>
            </p:cNvPr>
            <p:cNvSpPr txBox="1"/>
            <p:nvPr/>
          </p:nvSpPr>
          <p:spPr>
            <a:xfrm>
              <a:off x="2570168" y="3468745"/>
              <a:ext cx="300045" cy="34148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Arial" charset="0"/>
                </a:rPr>
                <a:t>y</a:t>
              </a:r>
              <a:endParaRPr lang="en-US" i="0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2268C18-3685-4B40-8B0E-4D5CB58AFA63}"/>
                </a:ext>
              </a:extLst>
            </p:cNvPr>
            <p:cNvSpPr txBox="1"/>
            <p:nvPr/>
          </p:nvSpPr>
          <p:spPr>
            <a:xfrm>
              <a:off x="6104020" y="3352800"/>
              <a:ext cx="287344" cy="34148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0" dirty="0">
                  <a:latin typeface="+mj-lt"/>
                  <a:cs typeface="Times New Roman" pitchFamily="18" charset="0"/>
                </a:rPr>
                <a:t>z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1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81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81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1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81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500"/>
                                        <p:tgtEl>
                                          <p:spTgt spid="81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81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81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1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1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1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1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1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9" dur="500"/>
                                        <p:tgtEl>
                                          <p:spTgt spid="81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81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7" dur="500"/>
                                        <p:tgtEl>
                                          <p:spTgt spid="81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1" dur="500"/>
                                        <p:tgtEl>
                                          <p:spTgt spid="81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5" dur="500"/>
                                        <p:tgtEl>
                                          <p:spTgt spid="81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9" dur="500"/>
                                        <p:tgtEl>
                                          <p:spTgt spid="81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81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1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81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81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1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15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815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815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81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81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81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5118" grpId="0" animBg="1"/>
      <p:bldP spid="815120" grpId="0" animBg="1"/>
      <p:bldP spid="815124" grpId="0"/>
      <p:bldP spid="815126" grpId="0"/>
      <p:bldP spid="815128" grpId="0" animBg="1"/>
      <p:bldP spid="815145" grpId="0"/>
      <p:bldP spid="815147" grpId="0" animBg="1"/>
      <p:bldP spid="815149" grpId="0"/>
      <p:bldP spid="815150" grpId="0"/>
      <p:bldP spid="815151" grpId="0"/>
      <p:bldP spid="815154" grpId="0"/>
      <p:bldP spid="815155" grpId="0"/>
      <p:bldP spid="8151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2A3844D-F51F-4D93-A7D0-B1B6EF766A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16275" y="279400"/>
            <a:ext cx="3470275" cy="582613"/>
          </a:xfrm>
        </p:spPr>
        <p:txBody>
          <a:bodyPr/>
          <a:lstStyle/>
          <a:p>
            <a:r>
              <a:rPr lang="en-US" altLang="en-US"/>
              <a:t>Ice cubes float !?</a:t>
            </a:r>
          </a:p>
        </p:txBody>
      </p:sp>
      <p:grpSp>
        <p:nvGrpSpPr>
          <p:cNvPr id="19460" name="Group 14">
            <a:extLst>
              <a:ext uri="{FF2B5EF4-FFF2-40B4-BE49-F238E27FC236}">
                <a16:creationId xmlns:a16="http://schemas.microsoft.com/office/drawing/2014/main" id="{72BC7829-9E74-4CD6-ABDA-B3D73D5C207E}"/>
              </a:ext>
            </a:extLst>
          </p:cNvPr>
          <p:cNvGrpSpPr>
            <a:grpSpLocks/>
          </p:cNvGrpSpPr>
          <p:nvPr/>
        </p:nvGrpSpPr>
        <p:grpSpPr bwMode="auto">
          <a:xfrm>
            <a:off x="4826000" y="1219200"/>
            <a:ext cx="3008313" cy="2151063"/>
            <a:chOff x="3040" y="768"/>
            <a:chExt cx="1895" cy="1355"/>
          </a:xfrm>
        </p:grpSpPr>
        <p:sp>
          <p:nvSpPr>
            <p:cNvPr id="819215" name="Rectangle 15">
              <a:extLst>
                <a:ext uri="{FF2B5EF4-FFF2-40B4-BE49-F238E27FC236}">
                  <a16:creationId xmlns:a16="http://schemas.microsoft.com/office/drawing/2014/main" id="{5A9532DB-61BD-48D5-83EE-0E9245AE466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778" y="1008"/>
              <a:ext cx="210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19488" name="Line 16">
              <a:extLst>
                <a:ext uri="{FF2B5EF4-FFF2-40B4-BE49-F238E27FC236}">
                  <a16:creationId xmlns:a16="http://schemas.microsoft.com/office/drawing/2014/main" id="{45161B1F-A01B-49AA-9872-B5CC281C59C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V="1">
              <a:off x="3239" y="856"/>
              <a:ext cx="0" cy="12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9" name="Line 17">
              <a:extLst>
                <a:ext uri="{FF2B5EF4-FFF2-40B4-BE49-F238E27FC236}">
                  <a16:creationId xmlns:a16="http://schemas.microsoft.com/office/drawing/2014/main" id="{80220CB0-FA21-422E-B6DA-52B1127C98C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170" y="2080"/>
              <a:ext cx="17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0" name="Arc 18">
              <a:extLst>
                <a:ext uri="{FF2B5EF4-FFF2-40B4-BE49-F238E27FC236}">
                  <a16:creationId xmlns:a16="http://schemas.microsoft.com/office/drawing/2014/main" id="{D1BC5EFE-B20C-4B5F-A055-B19EA67174F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730" y="1176"/>
              <a:ext cx="846" cy="691"/>
            </a:xfrm>
            <a:custGeom>
              <a:avLst/>
              <a:gdLst>
                <a:gd name="T0" fmla="*/ 0 w 41704"/>
                <a:gd name="T1" fmla="*/ 0 h 21600"/>
                <a:gd name="T2" fmla="*/ 0 w 41704"/>
                <a:gd name="T3" fmla="*/ 0 h 21600"/>
                <a:gd name="T4" fmla="*/ 0 w 41704"/>
                <a:gd name="T5" fmla="*/ 0 h 21600"/>
                <a:gd name="T6" fmla="*/ 0 60000 65536"/>
                <a:gd name="T7" fmla="*/ 0 60000 65536"/>
                <a:gd name="T8" fmla="*/ 0 60000 65536"/>
                <a:gd name="T9" fmla="*/ 0 w 41704"/>
                <a:gd name="T10" fmla="*/ 0 h 21600"/>
                <a:gd name="T11" fmla="*/ 41704 w 4170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04" h="21600" fill="none" extrusionOk="0">
                  <a:moveTo>
                    <a:pt x="0" y="16106"/>
                  </a:moveTo>
                  <a:cubicBezTo>
                    <a:pt x="2496" y="6615"/>
                    <a:pt x="11076" y="-1"/>
                    <a:pt x="20890" y="0"/>
                  </a:cubicBezTo>
                  <a:cubicBezTo>
                    <a:pt x="30595" y="0"/>
                    <a:pt x="39108" y="6473"/>
                    <a:pt x="41703" y="15825"/>
                  </a:cubicBezTo>
                </a:path>
                <a:path w="41704" h="21600" stroke="0" extrusionOk="0">
                  <a:moveTo>
                    <a:pt x="0" y="16106"/>
                  </a:moveTo>
                  <a:cubicBezTo>
                    <a:pt x="2496" y="6615"/>
                    <a:pt x="11076" y="-1"/>
                    <a:pt x="20890" y="0"/>
                  </a:cubicBezTo>
                  <a:cubicBezTo>
                    <a:pt x="30595" y="0"/>
                    <a:pt x="39108" y="6473"/>
                    <a:pt x="41703" y="15825"/>
                  </a:cubicBezTo>
                  <a:lnTo>
                    <a:pt x="20890" y="21600"/>
                  </a:lnTo>
                  <a:close/>
                </a:path>
              </a:pathLst>
            </a:custGeom>
            <a:noFill/>
            <a:ln w="50800" cap="rnd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1" name="Line 19">
              <a:extLst>
                <a:ext uri="{FF2B5EF4-FFF2-40B4-BE49-F238E27FC236}">
                  <a16:creationId xmlns:a16="http://schemas.microsoft.com/office/drawing/2014/main" id="{46AE023C-6DB0-4731-9774-20314BB918C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rot="20189037" flipV="1">
              <a:off x="3749" y="1009"/>
              <a:ext cx="77" cy="692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2" name="Line 20">
              <a:extLst>
                <a:ext uri="{FF2B5EF4-FFF2-40B4-BE49-F238E27FC236}">
                  <a16:creationId xmlns:a16="http://schemas.microsoft.com/office/drawing/2014/main" id="{5B8F234C-CD49-4AFF-94F6-22CCCC88BDC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3688" y="1701"/>
              <a:ext cx="885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3" name="Line 21">
              <a:extLst>
                <a:ext uri="{FF2B5EF4-FFF2-40B4-BE49-F238E27FC236}">
                  <a16:creationId xmlns:a16="http://schemas.microsoft.com/office/drawing/2014/main" id="{70E4BAA7-1DD4-48F9-A618-03214A18F7C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rot="20149311" flipV="1">
              <a:off x="3556" y="957"/>
              <a:ext cx="78" cy="74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4" name="Line 22">
              <a:extLst>
                <a:ext uri="{FF2B5EF4-FFF2-40B4-BE49-F238E27FC236}">
                  <a16:creationId xmlns:a16="http://schemas.microsoft.com/office/drawing/2014/main" id="{44119AC5-D22C-42D6-A977-41CA1A45C18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3778" y="1701"/>
              <a:ext cx="115" cy="23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5" name="Line 23">
              <a:extLst>
                <a:ext uri="{FF2B5EF4-FFF2-40B4-BE49-F238E27FC236}">
                  <a16:creationId xmlns:a16="http://schemas.microsoft.com/office/drawing/2014/main" id="{8A90DDD9-6ADA-4030-A92B-AA9F2C6556A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569" y="1705"/>
              <a:ext cx="86" cy="22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224" name="Rectangle 24">
              <a:extLst>
                <a:ext uri="{FF2B5EF4-FFF2-40B4-BE49-F238E27FC236}">
                  <a16:creationId xmlns:a16="http://schemas.microsoft.com/office/drawing/2014/main" id="{C4CFA751-7910-4A37-BF0E-968A87358B7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367" y="1735"/>
              <a:ext cx="218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</a:t>
              </a:r>
            </a:p>
          </p:txBody>
        </p:sp>
        <p:sp>
          <p:nvSpPr>
            <p:cNvPr id="819225" name="Rectangle 25">
              <a:extLst>
                <a:ext uri="{FF2B5EF4-FFF2-40B4-BE49-F238E27FC236}">
                  <a16:creationId xmlns:a16="http://schemas.microsoft.com/office/drawing/2014/main" id="{ED835148-0178-4334-91C2-9481FC38634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594" y="1245"/>
              <a:ext cx="234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819226" name="Rectangle 26">
              <a:extLst>
                <a:ext uri="{FF2B5EF4-FFF2-40B4-BE49-F238E27FC236}">
                  <a16:creationId xmlns:a16="http://schemas.microsoft.com/office/drawing/2014/main" id="{283F36DE-F50D-4AEC-BCC7-F32680D60AF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36" y="1728"/>
              <a:ext cx="414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S+G</a:t>
              </a:r>
            </a:p>
          </p:txBody>
        </p:sp>
        <p:sp>
          <p:nvSpPr>
            <p:cNvPr id="819227" name="Rectangle 27">
              <a:extLst>
                <a:ext uri="{FF2B5EF4-FFF2-40B4-BE49-F238E27FC236}">
                  <a16:creationId xmlns:a16="http://schemas.microsoft.com/office/drawing/2014/main" id="{7ACD29E6-2018-4F81-A767-9DA62B9F2E8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70" y="1344"/>
              <a:ext cx="406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L+G</a:t>
              </a:r>
            </a:p>
          </p:txBody>
        </p:sp>
        <p:sp>
          <p:nvSpPr>
            <p:cNvPr id="819228" name="Rectangle 28">
              <a:extLst>
                <a:ext uri="{FF2B5EF4-FFF2-40B4-BE49-F238E27FC236}">
                  <a16:creationId xmlns:a16="http://schemas.microsoft.com/office/drawing/2014/main" id="{8DF07C4A-586D-40FC-8E5B-7326310CAD6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1" y="768"/>
              <a:ext cx="390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i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S+L</a:t>
              </a:r>
            </a:p>
          </p:txBody>
        </p:sp>
        <p:sp>
          <p:nvSpPr>
            <p:cNvPr id="19501" name="Rectangle 29">
              <a:extLst>
                <a:ext uri="{FF2B5EF4-FFF2-40B4-BE49-F238E27FC236}">
                  <a16:creationId xmlns:a16="http://schemas.microsoft.com/office/drawing/2014/main" id="{62E6C459-01F0-4D1B-9386-E9C2D8D21A1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40" y="845"/>
              <a:ext cx="20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19502" name="Rectangle 30">
              <a:extLst>
                <a:ext uri="{FF2B5EF4-FFF2-40B4-BE49-F238E27FC236}">
                  <a16:creationId xmlns:a16="http://schemas.microsoft.com/office/drawing/2014/main" id="{BEA2ED95-F678-4E6B-89EF-20A9E92D85C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52" y="1872"/>
              <a:ext cx="17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</a:p>
          </p:txBody>
        </p:sp>
        <p:sp>
          <p:nvSpPr>
            <p:cNvPr id="19503" name="Line 31">
              <a:extLst>
                <a:ext uri="{FF2B5EF4-FFF2-40B4-BE49-F238E27FC236}">
                  <a16:creationId xmlns:a16="http://schemas.microsoft.com/office/drawing/2014/main" id="{BACCF114-F27A-401B-8FCD-4BB35DA5DC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86" y="1005"/>
              <a:ext cx="48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461" name="Group 32">
            <a:extLst>
              <a:ext uri="{FF2B5EF4-FFF2-40B4-BE49-F238E27FC236}">
                <a16:creationId xmlns:a16="http://schemas.microsoft.com/office/drawing/2014/main" id="{B679CB83-31B4-4364-B325-467CFCD7D5B9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838200"/>
            <a:ext cx="2271713" cy="914400"/>
            <a:chOff x="2686" y="983"/>
            <a:chExt cx="1431" cy="576"/>
          </a:xfrm>
        </p:grpSpPr>
        <p:grpSp>
          <p:nvGrpSpPr>
            <p:cNvPr id="19483" name="Group 33">
              <a:extLst>
                <a:ext uri="{FF2B5EF4-FFF2-40B4-BE49-F238E27FC236}">
                  <a16:creationId xmlns:a16="http://schemas.microsoft.com/office/drawing/2014/main" id="{AD349EB7-5DB1-47AF-B57C-FF2064A07C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6" y="983"/>
              <a:ext cx="288" cy="576"/>
              <a:chOff x="432" y="2400"/>
              <a:chExt cx="288" cy="576"/>
            </a:xfrm>
          </p:grpSpPr>
          <p:sp>
            <p:nvSpPr>
              <p:cNvPr id="819234" name="AutoShape 34">
                <a:extLst>
                  <a:ext uri="{FF2B5EF4-FFF2-40B4-BE49-F238E27FC236}">
                    <a16:creationId xmlns:a16="http://schemas.microsoft.com/office/drawing/2014/main" id="{0DD8C4A4-F56C-4CF6-B279-F1F0692C1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400"/>
                <a:ext cx="288" cy="288"/>
              </a:xfrm>
              <a:prstGeom prst="triangle">
                <a:avLst>
                  <a:gd name="adj" fmla="val 50000"/>
                </a:avLst>
              </a:prstGeom>
              <a:solidFill>
                <a:srgbClr val="FF99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defRPr/>
                </a:pPr>
                <a:r>
                  <a:rPr lang="en-US" altLang="en-US" sz="2400" b="0" i="0">
                    <a:solidFill>
                      <a:schemeClr val="tx1"/>
                    </a:solidFill>
                    <a:latin typeface="Times New Roman" pitchFamily="18" charset="0"/>
                    <a:cs typeface="Times New Roman (Arabic)" pitchFamily="26" charset="0"/>
                  </a:rPr>
                  <a:t>!</a:t>
                </a:r>
              </a:p>
            </p:txBody>
          </p:sp>
          <p:sp>
            <p:nvSpPr>
              <p:cNvPr id="819235" name="Line 35">
                <a:extLst>
                  <a:ext uri="{FF2B5EF4-FFF2-40B4-BE49-F238E27FC236}">
                    <a16:creationId xmlns:a16="http://schemas.microsoft.com/office/drawing/2014/main" id="{E4432CF7-9447-4A0C-8D99-883BF46BAE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688"/>
                <a:ext cx="0" cy="28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9484" name="Text Box 36">
              <a:extLst>
                <a:ext uri="{FF2B5EF4-FFF2-40B4-BE49-F238E27FC236}">
                  <a16:creationId xmlns:a16="http://schemas.microsoft.com/office/drawing/2014/main" id="{D5B62BA4-FD2A-4D9B-B54B-885620C79E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9" y="990"/>
              <a:ext cx="12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2000" i="0">
                  <a:solidFill>
                    <a:schemeClr val="tx1"/>
                  </a:solidFill>
                  <a:cs typeface="Times New Roman" panose="02020603050405020304" pitchFamily="18" charset="0"/>
                </a:rPr>
                <a:t>Water:</a:t>
              </a:r>
            </a:p>
            <a:p>
              <a:pPr>
                <a:lnSpc>
                  <a:spcPct val="100000"/>
                </a:lnSpc>
              </a:pPr>
              <a:r>
                <a:rPr lang="en-US" altLang="en-US" sz="2000" i="0">
                  <a:solidFill>
                    <a:schemeClr val="tx1"/>
                  </a:solidFill>
                  <a:cs typeface="Times New Roman" panose="02020603050405020304" pitchFamily="18" charset="0"/>
                </a:rPr>
                <a:t>A sp</a:t>
              </a:r>
              <a:r>
                <a:rPr lang="en-US" altLang="en-US" sz="2000" i="0">
                  <a:solidFill>
                    <a:schemeClr val="tx1"/>
                  </a:solidFill>
                </a:rPr>
                <a:t>e</a:t>
              </a:r>
              <a:r>
                <a:rPr lang="en-US" altLang="en-US" sz="2000" i="0">
                  <a:solidFill>
                    <a:schemeClr val="tx1"/>
                  </a:solidFill>
                  <a:cs typeface="Times New Roman" panose="02020603050405020304" pitchFamily="18" charset="0"/>
                </a:rPr>
                <a:t>cial case</a:t>
              </a:r>
            </a:p>
          </p:txBody>
        </p:sp>
      </p:grpSp>
      <p:sp>
        <p:nvSpPr>
          <p:cNvPr id="19462" name="Line 37">
            <a:extLst>
              <a:ext uri="{FF2B5EF4-FFF2-40B4-BE49-F238E27FC236}">
                <a16:creationId xmlns:a16="http://schemas.microsoft.com/office/drawing/2014/main" id="{50B843E8-DD1E-4DAF-9109-0131325351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2465388"/>
            <a:ext cx="285750" cy="541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9463" name="Line 38">
            <a:extLst>
              <a:ext uri="{FF2B5EF4-FFF2-40B4-BE49-F238E27FC236}">
                <a16:creationId xmlns:a16="http://schemas.microsoft.com/office/drawing/2014/main" id="{56EF01BD-3D82-46B9-8910-8AAE2E8D2F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07075" y="2465388"/>
            <a:ext cx="266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9464" name="Line 39">
            <a:extLst>
              <a:ext uri="{FF2B5EF4-FFF2-40B4-BE49-F238E27FC236}">
                <a16:creationId xmlns:a16="http://schemas.microsoft.com/office/drawing/2014/main" id="{F22E6A1A-EF1D-4CD9-9E24-4E484D73E5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18188" y="2024063"/>
            <a:ext cx="427037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9465" name="Line 40">
            <a:extLst>
              <a:ext uri="{FF2B5EF4-FFF2-40B4-BE49-F238E27FC236}">
                <a16:creationId xmlns:a16="http://schemas.microsoft.com/office/drawing/2014/main" id="{D34D90FD-C5E3-4ABB-87A1-77B308DD6F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5225" y="2020888"/>
            <a:ext cx="669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9466" name="Line 41">
            <a:extLst>
              <a:ext uri="{FF2B5EF4-FFF2-40B4-BE49-F238E27FC236}">
                <a16:creationId xmlns:a16="http://schemas.microsoft.com/office/drawing/2014/main" id="{0F742ABB-9EA5-4BB4-B273-7FB6E06258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11975" y="1752600"/>
            <a:ext cx="26352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6" name="Group 42">
            <a:extLst>
              <a:ext uri="{FF2B5EF4-FFF2-40B4-BE49-F238E27FC236}">
                <a16:creationId xmlns:a16="http://schemas.microsoft.com/office/drawing/2014/main" id="{6E9DF17B-9CCA-4B47-9390-9908C24ECA91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114800"/>
            <a:ext cx="4143375" cy="1885950"/>
            <a:chOff x="1968" y="2592"/>
            <a:chExt cx="2610" cy="1188"/>
          </a:xfrm>
        </p:grpSpPr>
        <p:sp>
          <p:nvSpPr>
            <p:cNvPr id="19472" name="Rectangle 43">
              <a:extLst>
                <a:ext uri="{FF2B5EF4-FFF2-40B4-BE49-F238E27FC236}">
                  <a16:creationId xmlns:a16="http://schemas.microsoft.com/office/drawing/2014/main" id="{4B688725-BE16-4386-927D-10AFA3A74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2" y="2614"/>
              <a:ext cx="1298" cy="410"/>
            </a:xfrm>
            <a:prstGeom prst="rect">
              <a:avLst/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Energy needed 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to transform 1 kg</a:t>
              </a:r>
            </a:p>
          </p:txBody>
        </p:sp>
        <p:sp>
          <p:nvSpPr>
            <p:cNvPr id="19473" name="Rectangle 44">
              <a:extLst>
                <a:ext uri="{FF2B5EF4-FFF2-40B4-BE49-F238E27FC236}">
                  <a16:creationId xmlns:a16="http://schemas.microsoft.com/office/drawing/2014/main" id="{CED37FD0-36DC-421C-AC4F-AFD85F04D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8" y="3024"/>
              <a:ext cx="554" cy="756"/>
            </a:xfrm>
            <a:prstGeom prst="rect">
              <a:avLst/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From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Solid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Liquid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Solid</a:t>
              </a:r>
            </a:p>
          </p:txBody>
        </p:sp>
        <p:sp>
          <p:nvSpPr>
            <p:cNvPr id="19474" name="Rectangle 45">
              <a:extLst>
                <a:ext uri="{FF2B5EF4-FFF2-40B4-BE49-F238E27FC236}">
                  <a16:creationId xmlns:a16="http://schemas.microsoft.com/office/drawing/2014/main" id="{37A2B470-7634-4592-A968-AA264B846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4" y="3024"/>
              <a:ext cx="554" cy="756"/>
            </a:xfrm>
            <a:prstGeom prst="rect">
              <a:avLst/>
            </a:prstGeom>
            <a:solidFill>
              <a:srgbClr val="CC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To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Liquid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Vapor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Vapor</a:t>
              </a:r>
            </a:p>
          </p:txBody>
        </p:sp>
        <p:sp>
          <p:nvSpPr>
            <p:cNvPr id="19475" name="Rectangle 46">
              <a:extLst>
                <a:ext uri="{FF2B5EF4-FFF2-40B4-BE49-F238E27FC236}">
                  <a16:creationId xmlns:a16="http://schemas.microsoft.com/office/drawing/2014/main" id="{023142BD-62E5-4060-9ABD-D156C4E25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8" y="2592"/>
              <a:ext cx="554" cy="583"/>
            </a:xfrm>
            <a:prstGeom prst="rect">
              <a:avLst/>
            </a:prstGeom>
            <a:solidFill>
              <a:srgbClr val="FFCC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Latent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Heat</a:t>
              </a:r>
            </a:p>
            <a:p>
              <a:pPr algn="ctr"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of:</a:t>
              </a:r>
            </a:p>
          </p:txBody>
        </p:sp>
        <p:sp>
          <p:nvSpPr>
            <p:cNvPr id="19476" name="Rectangle 47">
              <a:extLst>
                <a:ext uri="{FF2B5EF4-FFF2-40B4-BE49-F238E27FC236}">
                  <a16:creationId xmlns:a16="http://schemas.microsoft.com/office/drawing/2014/main" id="{ED9A42BD-9845-4FF5-9046-749DFC85F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168"/>
              <a:ext cx="954" cy="583"/>
            </a:xfrm>
            <a:prstGeom prst="rect">
              <a:avLst/>
            </a:prstGeom>
            <a:solidFill>
              <a:srgbClr val="FFCC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Fusion</a:t>
              </a:r>
            </a:p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Evaporation</a:t>
              </a:r>
            </a:p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Sublimation</a:t>
              </a:r>
            </a:p>
          </p:txBody>
        </p:sp>
        <p:sp>
          <p:nvSpPr>
            <p:cNvPr id="19477" name="Line 48">
              <a:extLst>
                <a:ext uri="{FF2B5EF4-FFF2-40B4-BE49-F238E27FC236}">
                  <a16:creationId xmlns:a16="http://schemas.microsoft.com/office/drawing/2014/main" id="{9459E5FC-D099-4C87-9AD2-D1696EF69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476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78" name="Line 49">
              <a:extLst>
                <a:ext uri="{FF2B5EF4-FFF2-40B4-BE49-F238E27FC236}">
                  <a16:creationId xmlns:a16="http://schemas.microsoft.com/office/drawing/2014/main" id="{224A0503-9707-43DA-8CDA-F8089076A8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64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79" name="Line 50">
              <a:extLst>
                <a:ext uri="{FF2B5EF4-FFF2-40B4-BE49-F238E27FC236}">
                  <a16:creationId xmlns:a16="http://schemas.microsoft.com/office/drawing/2014/main" id="{7091EA43-2745-43CB-8AF1-F91FA2410A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31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0" name="Line 51">
              <a:extLst>
                <a:ext uri="{FF2B5EF4-FFF2-40B4-BE49-F238E27FC236}">
                  <a16:creationId xmlns:a16="http://schemas.microsoft.com/office/drawing/2014/main" id="{4CF362C2-7C02-400B-AAE1-27077071C1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3476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1" name="Line 52">
              <a:extLst>
                <a:ext uri="{FF2B5EF4-FFF2-40B4-BE49-F238E27FC236}">
                  <a16:creationId xmlns:a16="http://schemas.microsoft.com/office/drawing/2014/main" id="{B814D548-708B-4B60-B149-FF759E6B08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3648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2" name="Line 53">
              <a:extLst>
                <a:ext uri="{FF2B5EF4-FFF2-40B4-BE49-F238E27FC236}">
                  <a16:creationId xmlns:a16="http://schemas.microsoft.com/office/drawing/2014/main" id="{0D615B19-2C50-4DCD-B734-F23111D324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331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9468" name="Rectangle 54">
            <a:extLst>
              <a:ext uri="{FF2B5EF4-FFF2-40B4-BE49-F238E27FC236}">
                <a16:creationId xmlns:a16="http://schemas.microsoft.com/office/drawing/2014/main" id="{0A612F90-6CB5-407C-9DD3-CF39E286D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024063"/>
            <a:ext cx="2027238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>
                <a:solidFill>
                  <a:schemeClr val="tx1"/>
                </a:solidFill>
              </a:rPr>
              <a:t>Ice cubes float:</a:t>
            </a:r>
          </a:p>
        </p:txBody>
      </p:sp>
      <p:sp>
        <p:nvSpPr>
          <p:cNvPr id="19469" name="Rectangle 55">
            <a:extLst>
              <a:ext uri="{FF2B5EF4-FFF2-40B4-BE49-F238E27FC236}">
                <a16:creationId xmlns:a16="http://schemas.microsoft.com/office/drawing/2014/main" id="{70A2BC76-192F-4218-9ECC-988C7D2B6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455863"/>
            <a:ext cx="3711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>
                <a:solidFill>
                  <a:schemeClr val="tx1"/>
                </a:solidFill>
              </a:rPr>
              <a:t>Solid Density &lt; liquid density</a:t>
            </a:r>
          </a:p>
        </p:txBody>
      </p:sp>
      <p:sp>
        <p:nvSpPr>
          <p:cNvPr id="19470" name="Rectangle 56">
            <a:extLst>
              <a:ext uri="{FF2B5EF4-FFF2-40B4-BE49-F238E27FC236}">
                <a16:creationId xmlns:a16="http://schemas.microsoft.com/office/drawing/2014/main" id="{101EE7AC-EF7D-46E2-9201-6E12F2DB0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895600"/>
            <a:ext cx="223996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>
                <a:solidFill>
                  <a:schemeClr val="tx1"/>
                </a:solidFill>
              </a:rPr>
              <a:t>Ice cubes shrink </a:t>
            </a:r>
          </a:p>
          <a:p>
            <a:r>
              <a:rPr lang="en-US" altLang="en-US" sz="2000" i="0">
                <a:solidFill>
                  <a:schemeClr val="tx1"/>
                </a:solidFill>
              </a:rPr>
              <a:t>during fusion</a:t>
            </a:r>
          </a:p>
        </p:txBody>
      </p:sp>
      <p:sp>
        <p:nvSpPr>
          <p:cNvPr id="19471" name="AutoShape 57">
            <a:extLst>
              <a:ext uri="{FF2B5EF4-FFF2-40B4-BE49-F238E27FC236}">
                <a16:creationId xmlns:a16="http://schemas.microsoft.com/office/drawing/2014/main" id="{9CB6057E-9106-40AD-B5D0-2BB890CE5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971800"/>
            <a:ext cx="685800" cy="341313"/>
          </a:xfrm>
          <a:prstGeom prst="rightArrow">
            <a:avLst>
              <a:gd name="adj1" fmla="val 50000"/>
              <a:gd name="adj2" fmla="val 50232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51713" y="838200"/>
            <a:ext cx="8563688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Pure substance: invariable chemical composition in all phases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AA503E-5F1B-4581-B444-A082E907431B}"/>
              </a:ext>
            </a:extLst>
          </p:cNvPr>
          <p:cNvSpPr txBox="1"/>
          <p:nvPr/>
        </p:nvSpPr>
        <p:spPr>
          <a:xfrm>
            <a:off x="385759" y="1453106"/>
            <a:ext cx="4786888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Evaporation passes through:</a:t>
            </a:r>
          </a:p>
        </p:txBody>
      </p:sp>
      <p:sp>
        <p:nvSpPr>
          <p:cNvPr id="16" name="Rectangle 24">
            <a:extLst>
              <a:ext uri="{FF2B5EF4-FFF2-40B4-BE49-F238E27FC236}">
                <a16:creationId xmlns:a16="http://schemas.microsoft.com/office/drawing/2014/main" id="{73E6DDEC-1C08-4059-A616-1E7D4FC12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74166"/>
            <a:ext cx="8305800" cy="1105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8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4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Clr>
                <a:srgbClr val="FF0000"/>
              </a:buClr>
            </a:pP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Compressed (or subcooled) liquid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    – Saturated liquid – Wet vapor –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   Saturated vapor – Superheated vapor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D04C1B-C1A6-4E93-BE9A-7466FE36FF00}"/>
              </a:ext>
            </a:extLst>
          </p:cNvPr>
          <p:cNvSpPr txBox="1"/>
          <p:nvPr/>
        </p:nvSpPr>
        <p:spPr>
          <a:xfrm>
            <a:off x="381000" y="3048000"/>
            <a:ext cx="8146782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Other phase changes include fusion, sublimation, 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7B55AE-7778-41AE-A3A0-18F9A9376189}"/>
              </a:ext>
            </a:extLst>
          </p:cNvPr>
          <p:cNvSpPr txBox="1"/>
          <p:nvPr/>
        </p:nvSpPr>
        <p:spPr>
          <a:xfrm>
            <a:off x="381000" y="5186191"/>
            <a:ext cx="3932487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Special states include:</a:t>
            </a:r>
          </a:p>
        </p:txBody>
      </p:sp>
      <p:sp>
        <p:nvSpPr>
          <p:cNvPr id="12" name="Rectangle 24">
            <a:extLst>
              <a:ext uri="{FF2B5EF4-FFF2-40B4-BE49-F238E27FC236}">
                <a16:creationId xmlns:a16="http://schemas.microsoft.com/office/drawing/2014/main" id="{000C6C1E-DA97-44A7-8003-C5DFBC953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970" y="5896257"/>
            <a:ext cx="8305800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8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4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Clr>
                <a:srgbClr val="FF0000"/>
              </a:buClr>
            </a:pP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Saturation lines – Critical point (Critical temperature </a:t>
            </a:r>
            <a:r>
              <a:rPr lang="en-US" altLang="en-US" sz="2000" b="0" kern="0" dirty="0">
                <a:cs typeface="Arial" panose="020B0604020202020204" pitchFamily="34" charset="0"/>
              </a:rPr>
              <a:t>T</a:t>
            </a:r>
            <a:r>
              <a:rPr lang="en-US" altLang="en-US" sz="2000" b="0" kern="0" baseline="-25000" dirty="0">
                <a:cs typeface="Arial" panose="020B0604020202020204" pitchFamily="34" charset="0"/>
              </a:rPr>
              <a:t>c</a:t>
            </a: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 and Pressure </a:t>
            </a:r>
            <a:r>
              <a:rPr lang="en-US" altLang="en-US" sz="2000" b="0" kern="0" dirty="0">
                <a:cs typeface="Arial" panose="020B0604020202020204" pitchFamily="34" charset="0"/>
              </a:rPr>
              <a:t>P</a:t>
            </a:r>
            <a:r>
              <a:rPr lang="en-US" altLang="en-US" sz="2000" b="0" kern="0" baseline="-25000" dirty="0">
                <a:cs typeface="Arial" panose="020B0604020202020204" pitchFamily="34" charset="0"/>
              </a:rPr>
              <a:t>c</a:t>
            </a: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) – Triple 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A3BD2B-CD3E-418E-9E09-02E2774F4C60}"/>
              </a:ext>
            </a:extLst>
          </p:cNvPr>
          <p:cNvSpPr txBox="1"/>
          <p:nvPr/>
        </p:nvSpPr>
        <p:spPr>
          <a:xfrm>
            <a:off x="406400" y="3995078"/>
            <a:ext cx="8884370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During phase change at constant pressure: Temperature remains constant, heat exchanged is called Latent Heat</a:t>
            </a:r>
          </a:p>
        </p:txBody>
      </p:sp>
      <p:sp>
        <p:nvSpPr>
          <p:cNvPr id="15" name="Rectangle 24">
            <a:extLst>
              <a:ext uri="{FF2B5EF4-FFF2-40B4-BE49-F238E27FC236}">
                <a16:creationId xmlns:a16="http://schemas.microsoft.com/office/drawing/2014/main" id="{A39DDCA2-184F-442A-B930-AD843A775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109" y="3645914"/>
            <a:ext cx="83058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8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4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Clr>
                <a:srgbClr val="FF0000"/>
              </a:buClr>
            </a:pP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Some materials shrink upon fusion, most materials expand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6" grpId="0"/>
      <p:bldP spid="9" grpId="0"/>
      <p:bldP spid="11" grpId="0"/>
      <p:bldP spid="12" grpId="0"/>
      <p:bldP spid="13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3|37.6|49.3|98.1|39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2|108|19.3|77.8|17.1|20.5|7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|5.5|17.9|58.1|18.5|87.3|2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5.3|24.6|16|20.2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23686</TotalTime>
  <Words>405</Words>
  <Application>Microsoft Office PowerPoint</Application>
  <PresentationFormat>A4 Paper (210x297 mm)</PresentationFormat>
  <Paragraphs>161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Monotype Corsiva</vt:lpstr>
      <vt:lpstr>Times New Roman</vt:lpstr>
      <vt:lpstr>Wingdings</vt:lpstr>
      <vt:lpstr>Default Design</vt:lpstr>
      <vt:lpstr> Thermodynamics</vt:lpstr>
      <vt:lpstr>Definitions</vt:lpstr>
      <vt:lpstr>Evaporation at Constant Pressure 1</vt:lpstr>
      <vt:lpstr>Evaporation at Constant Pressure 2</vt:lpstr>
      <vt:lpstr>Fusion and Sublimation</vt:lpstr>
      <vt:lpstr>Ice cubes float !?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877</cp:revision>
  <dcterms:created xsi:type="dcterms:W3CDTF">2002-03-24T06:41:14Z</dcterms:created>
  <dcterms:modified xsi:type="dcterms:W3CDTF">2020-10-29T08:56:03Z</dcterms:modified>
</cp:coreProperties>
</file>