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322" r:id="rId3"/>
    <p:sldId id="323" r:id="rId4"/>
    <p:sldId id="324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FF6432"/>
    <a:srgbClr val="FF9900"/>
    <a:srgbClr val="FF0066"/>
    <a:srgbClr val="DDDDDD"/>
    <a:srgbClr val="B2B2B2"/>
    <a:srgbClr val="CCCCFF"/>
    <a:srgbClr val="FFCC66"/>
    <a:srgbClr val="FF99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62" autoAdjust="0"/>
  </p:normalViewPr>
  <p:slideViewPr>
    <p:cSldViewPr showGuides="1">
      <p:cViewPr varScale="1">
        <p:scale>
          <a:sx n="79" d="100"/>
          <a:sy n="79" d="100"/>
        </p:scale>
        <p:origin x="1310" y="6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D640DA7D-5D4E-433D-812A-06019E7D6186}"/>
    <pc:docChg chg="modSld">
      <pc:chgData name="Mohamed Nabil Sabry" userId="63bbbcbf96592b02" providerId="LiveId" clId="{D640DA7D-5D4E-433D-812A-06019E7D6186}" dt="2020-10-24T01:22:35.773" v="0"/>
      <pc:docMkLst>
        <pc:docMk/>
      </pc:docMkLst>
      <pc:sldChg chg="delSp modTransition modAnim">
        <pc:chgData name="Mohamed Nabil Sabry" userId="63bbbcbf96592b02" providerId="LiveId" clId="{D640DA7D-5D4E-433D-812A-06019E7D6186}" dt="2020-10-24T01:22:35.773" v="0"/>
        <pc:sldMkLst>
          <pc:docMk/>
          <pc:sldMk cId="0" sldId="317"/>
        </pc:sldMkLst>
        <pc:picChg chg="del">
          <ac:chgData name="Mohamed Nabil Sabry" userId="63bbbcbf96592b02" providerId="LiveId" clId="{D640DA7D-5D4E-433D-812A-06019E7D6186}" dt="2020-10-24T01:22:35.773" v="0"/>
          <ac:picMkLst>
            <pc:docMk/>
            <pc:sldMk cId="0" sldId="317"/>
            <ac:picMk id="2" creationId="{6295E197-638E-4341-A179-D10E1342D441}"/>
          </ac:picMkLst>
        </pc:picChg>
      </pc:sldChg>
      <pc:sldChg chg="delSp modTransition modAnim">
        <pc:chgData name="Mohamed Nabil Sabry" userId="63bbbcbf96592b02" providerId="LiveId" clId="{D640DA7D-5D4E-433D-812A-06019E7D6186}" dt="2020-10-24T01:22:35.773" v="0"/>
        <pc:sldMkLst>
          <pc:docMk/>
          <pc:sldMk cId="0" sldId="322"/>
        </pc:sldMkLst>
        <pc:picChg chg="del">
          <ac:chgData name="Mohamed Nabil Sabry" userId="63bbbcbf96592b02" providerId="LiveId" clId="{D640DA7D-5D4E-433D-812A-06019E7D6186}" dt="2020-10-24T01:22:35.773" v="0"/>
          <ac:picMkLst>
            <pc:docMk/>
            <pc:sldMk cId="0" sldId="322"/>
            <ac:picMk id="9" creationId="{8A9EDE02-28E6-4949-9168-69D14F2D82F5}"/>
          </ac:picMkLst>
        </pc:picChg>
      </pc:sldChg>
      <pc:sldChg chg="delSp modTransition modAnim">
        <pc:chgData name="Mohamed Nabil Sabry" userId="63bbbcbf96592b02" providerId="LiveId" clId="{D640DA7D-5D4E-433D-812A-06019E7D6186}" dt="2020-10-24T01:22:35.773" v="0"/>
        <pc:sldMkLst>
          <pc:docMk/>
          <pc:sldMk cId="0" sldId="323"/>
        </pc:sldMkLst>
        <pc:picChg chg="del">
          <ac:chgData name="Mohamed Nabil Sabry" userId="63bbbcbf96592b02" providerId="LiveId" clId="{D640DA7D-5D4E-433D-812A-06019E7D6186}" dt="2020-10-24T01:22:35.773" v="0"/>
          <ac:picMkLst>
            <pc:docMk/>
            <pc:sldMk cId="0" sldId="323"/>
            <ac:picMk id="2" creationId="{819A1ED0-D881-4C20-AC20-B65591379F1F}"/>
          </ac:picMkLst>
        </pc:picChg>
      </pc:sldChg>
      <pc:sldChg chg="delSp modTransition modAnim">
        <pc:chgData name="Mohamed Nabil Sabry" userId="63bbbcbf96592b02" providerId="LiveId" clId="{D640DA7D-5D4E-433D-812A-06019E7D6186}" dt="2020-10-24T01:22:35.773" v="0"/>
        <pc:sldMkLst>
          <pc:docMk/>
          <pc:sldMk cId="0" sldId="324"/>
        </pc:sldMkLst>
        <pc:picChg chg="del">
          <ac:chgData name="Mohamed Nabil Sabry" userId="63bbbcbf96592b02" providerId="LiveId" clId="{D640DA7D-5D4E-433D-812A-06019E7D6186}" dt="2020-10-24T01:22:35.773" v="0"/>
          <ac:picMkLst>
            <pc:docMk/>
            <pc:sldMk cId="0" sldId="324"/>
            <ac:picMk id="32" creationId="{3621B8B9-3D37-44DF-A734-392F0C36DECA}"/>
          </ac:picMkLst>
        </pc:picChg>
      </pc:sldChg>
      <pc:sldChg chg="delSp modTransition modAnim">
        <pc:chgData name="Mohamed Nabil Sabry" userId="63bbbcbf96592b02" providerId="LiveId" clId="{D640DA7D-5D4E-433D-812A-06019E7D6186}" dt="2020-10-24T01:22:35.773" v="0"/>
        <pc:sldMkLst>
          <pc:docMk/>
          <pc:sldMk cId="1126675697" sldId="400"/>
        </pc:sldMkLst>
        <pc:picChg chg="del">
          <ac:chgData name="Mohamed Nabil Sabry" userId="63bbbcbf96592b02" providerId="LiveId" clId="{D640DA7D-5D4E-433D-812A-06019E7D6186}" dt="2020-10-24T01:22:35.773" v="0"/>
          <ac:picMkLst>
            <pc:docMk/>
            <pc:sldMk cId="1126675697" sldId="400"/>
            <ac:picMk id="16" creationId="{B83B326D-08B0-4326-BC7E-D0CDC3DC2560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DD756CB-082C-421E-A852-DC5239399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7A754291-AB7C-4598-AD80-0F75F454B7B8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8FFE7CF-DE27-4664-B829-9F01B91C5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FA281500-8644-4032-8D3A-D225F7AE6EBD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6385B97-5040-44CC-9C62-5DA87277E1C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F03E57D-3027-4C1B-AB12-88CD5C714E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9C5055F-FC57-4D94-BDC3-1AE6F67888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A7CC30A-AC16-453E-87D5-8FBCE39DD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96255CE-7B48-4B1B-8120-3287906E8E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4FEC114-E3AA-4D81-AF1E-E6C9A3606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DA28E29-D169-4C1C-983E-D4462020F2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BD21089-0CE4-4437-A90E-82A941AC9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90D0C6C-784C-4769-8490-CBBF41DB4C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6F18F63-1327-496D-8D35-F08A1B10A9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389F12-7485-4E6B-832B-C17AB19083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18843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Mans Thermodynamics</a:t>
            </a:r>
            <a:endParaRPr lang="fr-FR" altLang="ar-SA"/>
          </a:p>
        </p:txBody>
      </p:sp>
    </p:spTree>
    <p:extLst>
      <p:ext uri="{BB962C8B-B14F-4D97-AF65-F5344CB8AC3E}">
        <p14:creationId xmlns:p14="http://schemas.microsoft.com/office/powerpoint/2010/main" val="29550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8C9B4C-EDA0-4584-8BDF-F8888904D67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662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C35079-F20F-4027-914C-73B991D83D2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1123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8445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2118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560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431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9176A0-1FC7-4CB2-9211-2C2DA6F0A9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257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680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202F15F-EB3A-4979-938B-2E0D3C37FA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3473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3486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9703CB-93AA-437A-B1F8-AD1B533181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691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D01B61D-35F9-4A8F-9B91-403D89FEE61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13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946EA22-E07C-46F4-AED0-738EA0357C6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210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9EE6551-0C87-4842-B900-905752944B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88336EB-6C2E-4D49-BFA8-6D6E766AF3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342DA379-3C4D-4C45-AD5E-FC13BE836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2823" y="6477000"/>
            <a:ext cx="1486304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6FA7B849-23F9-4E82-8C3B-F9AC3DB80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FD73528F-6B32-4D4A-BC76-94A6927D6340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899" r:id="rId2"/>
    <p:sldLayoutId id="2147483906" r:id="rId3"/>
    <p:sldLayoutId id="2147483900" r:id="rId4"/>
    <p:sldLayoutId id="2147483907" r:id="rId5"/>
    <p:sldLayoutId id="2147483901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02" r:id="rId12"/>
    <p:sldLayoutId id="2147483903" r:id="rId13"/>
    <p:sldLayoutId id="2147483904" r:id="rId14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11.gif"/><Relationship Id="rId18" Type="http://schemas.openxmlformats.org/officeDocument/2006/relationships/oleObject" Target="../embeddings/oleObject7.bin"/><Relationship Id="rId3" Type="http://schemas.openxmlformats.org/officeDocument/2006/relationships/slideLayout" Target="../slideLayouts/slideLayout12.xml"/><Relationship Id="rId21" Type="http://schemas.openxmlformats.org/officeDocument/2006/relationships/image" Target="../media/image9.wmf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17" Type="http://schemas.openxmlformats.org/officeDocument/2006/relationships/image" Target="../media/image7.wmf"/><Relationship Id="rId2" Type="http://schemas.openxmlformats.org/officeDocument/2006/relationships/tags" Target="../tags/tag2.xml"/><Relationship Id="rId16" Type="http://schemas.openxmlformats.org/officeDocument/2006/relationships/oleObject" Target="../embeddings/oleObject6.bin"/><Relationship Id="rId20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10" Type="http://schemas.openxmlformats.org/officeDocument/2006/relationships/image" Target="../media/image4.wmf"/><Relationship Id="rId19" Type="http://schemas.openxmlformats.org/officeDocument/2006/relationships/image" Target="../media/image8.wmf"/><Relationship Id="rId4" Type="http://schemas.openxmlformats.org/officeDocument/2006/relationships/notesSlide" Target="../notesSlides/notesSlide4.xml"/><Relationship Id="rId9" Type="http://schemas.openxmlformats.org/officeDocument/2006/relationships/oleObject" Target="../embeddings/oleObject3.bin"/><Relationship Id="rId14" Type="http://schemas.openxmlformats.org/officeDocument/2006/relationships/oleObject" Target="../embeddings/oleObject5.bin"/><Relationship Id="rId22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1.bin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FF67CC4-6086-46F0-B79E-586C4720F70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64569" y="899636"/>
            <a:ext cx="5376862" cy="838200"/>
          </a:xfrm>
        </p:spPr>
        <p:txBody>
          <a:bodyPr/>
          <a:lstStyle/>
          <a:p>
            <a:r>
              <a:rPr lang="fr-FR" altLang="en-US" sz="5400" i="1" dirty="0" err="1"/>
              <a:t>Thermodynamics</a:t>
            </a:r>
            <a:endParaRPr lang="en-US" altLang="en-US" sz="5400" i="1" dirty="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5D4F1CD-491F-4CBA-A6E3-30083694ED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-75621" y="1828800"/>
            <a:ext cx="10057241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Ch3 : Energy Concepts &amp; First Law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Definitions for energy &amp; mechanical power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EFBD01-5D88-4B25-80E3-F947E8B165D5}"/>
              </a:ext>
            </a:extLst>
          </p:cNvPr>
          <p:cNvSpPr txBox="1"/>
          <p:nvPr/>
        </p:nvSpPr>
        <p:spPr>
          <a:xfrm>
            <a:off x="3514143" y="6400800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127C51C-7B66-4713-ADBE-6ACB728F88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8625" y="279400"/>
            <a:ext cx="6505575" cy="582613"/>
          </a:xfrm>
          <a:noFill/>
        </p:spPr>
        <p:txBody>
          <a:bodyPr/>
          <a:lstStyle/>
          <a:p>
            <a:r>
              <a:rPr lang="en-US" altLang="en-US"/>
              <a:t>Energy: definition, simple forms</a:t>
            </a:r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2A6D10A6-020E-45BB-A25C-9F38F9652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1676400"/>
            <a:ext cx="1806575" cy="650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Define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specific forms </a:t>
            </a:r>
          </a:p>
        </p:txBody>
      </p:sp>
      <p:sp>
        <p:nvSpPr>
          <p:cNvPr id="14340" name="Rectangle 5">
            <a:extLst>
              <a:ext uri="{FF2B5EF4-FFF2-40B4-BE49-F238E27FC236}">
                <a16:creationId xmlns:a16="http://schemas.microsoft.com/office/drawing/2014/main" id="{85B08514-6964-43BC-A68B-99FD7097D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097088"/>
            <a:ext cx="2225675" cy="3762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Conservation Law </a:t>
            </a:r>
          </a:p>
        </p:txBody>
      </p:sp>
      <p:sp>
        <p:nvSpPr>
          <p:cNvPr id="14341" name="AutoShape 6">
            <a:extLst>
              <a:ext uri="{FF2B5EF4-FFF2-40B4-BE49-F238E27FC236}">
                <a16:creationId xmlns:a16="http://schemas.microsoft.com/office/drawing/2014/main" id="{85DAA5B1-BD31-4F72-98D4-C30055183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1811338"/>
            <a:ext cx="2743200" cy="215900"/>
          </a:xfrm>
          <a:prstGeom prst="rightArrow">
            <a:avLst>
              <a:gd name="adj1" fmla="val 50000"/>
              <a:gd name="adj2" fmla="val 526471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2" name="Rectangle 7">
            <a:extLst>
              <a:ext uri="{FF2B5EF4-FFF2-40B4-BE49-F238E27FC236}">
                <a16:creationId xmlns:a16="http://schemas.microsoft.com/office/drawing/2014/main" id="{D641C613-A10D-472F-94C9-09EBA4FD5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354138"/>
            <a:ext cx="1336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Generalize</a:t>
            </a:r>
          </a:p>
        </p:txBody>
      </p:sp>
      <p:sp>
        <p:nvSpPr>
          <p:cNvPr id="14343" name="Rectangle 8">
            <a:extLst>
              <a:ext uri="{FF2B5EF4-FFF2-40B4-BE49-F238E27FC236}">
                <a16:creationId xmlns:a16="http://schemas.microsoft.com/office/drawing/2014/main" id="{9AE78BF9-EB4A-4756-AAAF-802970304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825" y="1430338"/>
            <a:ext cx="28479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The concept of ENERGY</a:t>
            </a:r>
          </a:p>
        </p:txBody>
      </p:sp>
      <p:sp>
        <p:nvSpPr>
          <p:cNvPr id="14344" name="Rectangle 9">
            <a:extLst>
              <a:ext uri="{FF2B5EF4-FFF2-40B4-BE49-F238E27FC236}">
                <a16:creationId xmlns:a16="http://schemas.microsoft.com/office/drawing/2014/main" id="{3CB84B5B-251F-4CE0-99B3-569A420CE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00" y="1981200"/>
            <a:ext cx="2600325" cy="63817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~ Capacity to perform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 change</a:t>
            </a:r>
          </a:p>
        </p:txBody>
      </p:sp>
      <p:sp>
        <p:nvSpPr>
          <p:cNvPr id="14345" name="Rectangle 31">
            <a:extLst>
              <a:ext uri="{FF2B5EF4-FFF2-40B4-BE49-F238E27FC236}">
                <a16:creationId xmlns:a16="http://schemas.microsoft.com/office/drawing/2014/main" id="{CBB53E45-2C16-42FA-99F5-87282EE09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1143000"/>
            <a:ext cx="2085975" cy="363538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To define energy:</a:t>
            </a:r>
          </a:p>
        </p:txBody>
      </p:sp>
      <p:grpSp>
        <p:nvGrpSpPr>
          <p:cNvPr id="2" name="Group 40">
            <a:extLst>
              <a:ext uri="{FF2B5EF4-FFF2-40B4-BE49-F238E27FC236}">
                <a16:creationId xmlns:a16="http://schemas.microsoft.com/office/drawing/2014/main" id="{D6339E97-5E30-475F-8E54-B03B9F20219E}"/>
              </a:ext>
            </a:extLst>
          </p:cNvPr>
          <p:cNvGrpSpPr>
            <a:grpSpLocks/>
          </p:cNvGrpSpPr>
          <p:nvPr/>
        </p:nvGrpSpPr>
        <p:grpSpPr bwMode="auto">
          <a:xfrm>
            <a:off x="784225" y="3141663"/>
            <a:ext cx="2682875" cy="2268537"/>
            <a:chOff x="494" y="1979"/>
            <a:chExt cx="1690" cy="1429"/>
          </a:xfrm>
        </p:grpSpPr>
        <p:sp>
          <p:nvSpPr>
            <p:cNvPr id="14358" name="Line 11">
              <a:extLst>
                <a:ext uri="{FF2B5EF4-FFF2-40B4-BE49-F238E27FC236}">
                  <a16:creationId xmlns:a16="http://schemas.microsoft.com/office/drawing/2014/main" id="{026350B2-1FEE-4726-BAB8-0254293690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208"/>
              <a:ext cx="1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9" name="Line 12">
              <a:extLst>
                <a:ext uri="{FF2B5EF4-FFF2-40B4-BE49-F238E27FC236}">
                  <a16:creationId xmlns:a16="http://schemas.microsoft.com/office/drawing/2014/main" id="{F6A53C6F-69ED-4475-92F7-DA7D8F682E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" y="239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Rectangle 13">
              <a:extLst>
                <a:ext uri="{FF2B5EF4-FFF2-40B4-BE49-F238E27FC236}">
                  <a16:creationId xmlns:a16="http://schemas.microsoft.com/office/drawing/2014/main" id="{B36D4443-C249-4C55-9175-A2670C480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7" y="2998"/>
              <a:ext cx="818" cy="41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Reference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Level</a:t>
              </a:r>
            </a:p>
          </p:txBody>
        </p:sp>
        <p:sp>
          <p:nvSpPr>
            <p:cNvPr id="14361" name="Line 14">
              <a:extLst>
                <a:ext uri="{FF2B5EF4-FFF2-40B4-BE49-F238E27FC236}">
                  <a16:creationId xmlns:a16="http://schemas.microsoft.com/office/drawing/2014/main" id="{FE30F423-D565-4D3E-A632-2C2175023A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632"/>
              <a:ext cx="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Rectangle 15">
              <a:extLst>
                <a:ext uri="{FF2B5EF4-FFF2-40B4-BE49-F238E27FC236}">
                  <a16:creationId xmlns:a16="http://schemas.microsoft.com/office/drawing/2014/main" id="{0FA34040-359F-411D-86E6-E45A46693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098"/>
              <a:ext cx="3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/>
                <a:t>“</a:t>
              </a:r>
              <a:r>
                <a:rPr lang="en-US" altLang="en-US" sz="1800" i="0">
                  <a:latin typeface="Arial" panose="020B0604020202020204" pitchFamily="34" charset="0"/>
                </a:rPr>
                <a:t>0</a:t>
              </a:r>
              <a:r>
                <a:rPr lang="en-US" altLang="en-US" sz="1800" i="0"/>
                <a:t>”</a:t>
              </a:r>
              <a:endParaRPr lang="en-US" altLang="en-US" sz="1800" i="0">
                <a:latin typeface="Arial" panose="020B0604020202020204" pitchFamily="34" charset="0"/>
              </a:endParaRPr>
            </a:p>
          </p:txBody>
        </p:sp>
        <p:sp>
          <p:nvSpPr>
            <p:cNvPr id="14363" name="Rectangle 16">
              <a:extLst>
                <a:ext uri="{FF2B5EF4-FFF2-40B4-BE49-F238E27FC236}">
                  <a16:creationId xmlns:a16="http://schemas.microsoft.com/office/drawing/2014/main" id="{4DA7E178-0EFD-4774-BA2F-D17014C961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" y="2282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>
                  <a:latin typeface="+mn-lt"/>
                  <a:cs typeface="+mn-cs"/>
                </a:rPr>
                <a:t>E</a:t>
              </a:r>
            </a:p>
          </p:txBody>
        </p:sp>
        <p:sp>
          <p:nvSpPr>
            <p:cNvPr id="14364" name="Line 17">
              <a:extLst>
                <a:ext uri="{FF2B5EF4-FFF2-40B4-BE49-F238E27FC236}">
                  <a16:creationId xmlns:a16="http://schemas.microsoft.com/office/drawing/2014/main" id="{ED6E0757-A6A4-4D95-862F-BDD461128A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4" y="2632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5" name="Rectangle 18">
              <a:extLst>
                <a:ext uri="{FF2B5EF4-FFF2-40B4-BE49-F238E27FC236}">
                  <a16:creationId xmlns:a16="http://schemas.microsoft.com/office/drawing/2014/main" id="{EFE37590-0263-4583-8BF4-8D9CC337BA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4" y="2714"/>
              <a:ext cx="30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dirty="0">
                  <a:latin typeface="Symbol" panose="05050102010706020507" pitchFamily="18" charset="2"/>
                </a:rPr>
                <a:t>D</a:t>
              </a:r>
              <a:r>
                <a:rPr lang="en-US" altLang="en-US" sz="1800" b="0" dirty="0">
                  <a:latin typeface="+mn-lt"/>
                  <a:cs typeface="+mn-cs"/>
                </a:rPr>
                <a:t>E</a:t>
              </a:r>
            </a:p>
          </p:txBody>
        </p:sp>
        <p:sp>
          <p:nvSpPr>
            <p:cNvPr id="14366" name="Rectangle 36">
              <a:extLst>
                <a:ext uri="{FF2B5EF4-FFF2-40B4-BE49-F238E27FC236}">
                  <a16:creationId xmlns:a16="http://schemas.microsoft.com/office/drawing/2014/main" id="{EB483546-5AC5-4F36-A251-113F6BA6F5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1979"/>
              <a:ext cx="169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It is only </a:t>
              </a:r>
              <a:r>
                <a:rPr lang="en-US" altLang="en-US" sz="1800" i="0"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that counts!</a:t>
              </a:r>
            </a:p>
          </p:txBody>
        </p:sp>
      </p:grpSp>
      <p:grpSp>
        <p:nvGrpSpPr>
          <p:cNvPr id="3" name="Group 41">
            <a:extLst>
              <a:ext uri="{FF2B5EF4-FFF2-40B4-BE49-F238E27FC236}">
                <a16:creationId xmlns:a16="http://schemas.microsoft.com/office/drawing/2014/main" id="{4D735B0C-FC4A-47CB-BC7D-7E17CC0DD9BC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3124200"/>
            <a:ext cx="6565900" cy="3028950"/>
            <a:chOff x="1920" y="1979"/>
            <a:chExt cx="4136" cy="1908"/>
          </a:xfrm>
        </p:grpSpPr>
        <p:sp>
          <p:nvSpPr>
            <p:cNvPr id="14348" name="Oval 19">
              <a:extLst>
                <a:ext uri="{FF2B5EF4-FFF2-40B4-BE49-F238E27FC236}">
                  <a16:creationId xmlns:a16="http://schemas.microsoft.com/office/drawing/2014/main" id="{2AD4143A-856A-4CA0-9634-8C3F9F253D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6" y="2724"/>
              <a:ext cx="1500" cy="732"/>
            </a:xfrm>
            <a:prstGeom prst="ellipse">
              <a:avLst/>
            </a:prstGeom>
            <a:noFill/>
            <a:ln w="57150" cmpd="thinThick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9" name="Arc 20">
              <a:extLst>
                <a:ext uri="{FF2B5EF4-FFF2-40B4-BE49-F238E27FC236}">
                  <a16:creationId xmlns:a16="http://schemas.microsoft.com/office/drawing/2014/main" id="{5371EA95-9DA8-4015-BA70-3C751A6C3B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4" y="2706"/>
              <a:ext cx="624" cy="2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76200" cap="rnd" cmpd="tri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0" name="Rectangle 21">
              <a:extLst>
                <a:ext uri="{FF2B5EF4-FFF2-40B4-BE49-F238E27FC236}">
                  <a16:creationId xmlns:a16="http://schemas.microsoft.com/office/drawing/2014/main" id="{757C92D7-E46B-4F8A-97AF-19C43BDAF7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2441"/>
              <a:ext cx="898" cy="58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Energy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crossing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boundaries</a:t>
              </a:r>
            </a:p>
          </p:txBody>
        </p:sp>
        <p:sp>
          <p:nvSpPr>
            <p:cNvPr id="14351" name="Rectangle 22">
              <a:extLst>
                <a:ext uri="{FF2B5EF4-FFF2-40B4-BE49-F238E27FC236}">
                  <a16:creationId xmlns:a16="http://schemas.microsoft.com/office/drawing/2014/main" id="{114FB099-AFEA-4086-81FE-4E8284BED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2" y="2880"/>
              <a:ext cx="1122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Energy stored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in the system</a:t>
              </a:r>
            </a:p>
          </p:txBody>
        </p:sp>
        <p:sp>
          <p:nvSpPr>
            <p:cNvPr id="14352" name="Rectangle 32">
              <a:extLst>
                <a:ext uri="{FF2B5EF4-FFF2-40B4-BE49-F238E27FC236}">
                  <a16:creationId xmlns:a16="http://schemas.microsoft.com/office/drawing/2014/main" id="{4F65E29C-ABAD-46A6-95C1-D5BE139E90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2" y="1979"/>
              <a:ext cx="1762" cy="229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>
              <a:prstShdw prst="shdw17" dist="17961" dir="2700000">
                <a:srgbClr val="8C8C8C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Energy is classified into</a:t>
              </a:r>
            </a:p>
          </p:txBody>
        </p:sp>
        <p:sp>
          <p:nvSpPr>
            <p:cNvPr id="14353" name="Line 33">
              <a:extLst>
                <a:ext uri="{FF2B5EF4-FFF2-40B4-BE49-F238E27FC236}">
                  <a16:creationId xmlns:a16="http://schemas.microsoft.com/office/drawing/2014/main" id="{F9C03EEA-681A-44A8-A980-315D442DA3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6" y="2208"/>
              <a:ext cx="768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Line 35">
              <a:extLst>
                <a:ext uri="{FF2B5EF4-FFF2-40B4-BE49-F238E27FC236}">
                  <a16:creationId xmlns:a16="http://schemas.microsoft.com/office/drawing/2014/main" id="{1A06C6B9-4BCA-4413-A75E-3DAE437DE4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4" y="2208"/>
              <a:ext cx="144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AutoShape 37">
              <a:extLst>
                <a:ext uri="{FF2B5EF4-FFF2-40B4-BE49-F238E27FC236}">
                  <a16:creationId xmlns:a16="http://schemas.microsoft.com/office/drawing/2014/main" id="{85754A6A-8161-4DF2-B0E7-7588898A6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3024"/>
              <a:ext cx="288" cy="336"/>
            </a:xfrm>
            <a:prstGeom prst="downArrow">
              <a:avLst>
                <a:gd name="adj1" fmla="val 50000"/>
                <a:gd name="adj2" fmla="val 29167"/>
              </a:avLst>
            </a:prstGeom>
            <a:solidFill>
              <a:srgbClr val="EAEAEA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56" name="Rectangle 38">
              <a:extLst>
                <a:ext uri="{FF2B5EF4-FFF2-40B4-BE49-F238E27FC236}">
                  <a16:creationId xmlns:a16="http://schemas.microsoft.com/office/drawing/2014/main" id="{1DAF22B8-C5DC-4D87-9098-7F4542E2D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312"/>
              <a:ext cx="2034" cy="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i="0">
                  <a:latin typeface="Arial" panose="020B0604020202020204" pitchFamily="34" charset="0"/>
                  <a:cs typeface="Arial" panose="020B0604020202020204" pitchFamily="34" charset="0"/>
                </a:rPr>
                <a:t>Is characterized by the </a:t>
              </a:r>
              <a:r>
                <a:rPr lang="en-US" altLang="en-US" sz="1800" i="0" u="sng">
                  <a:latin typeface="Arial" panose="020B0604020202020204" pitchFamily="34" charset="0"/>
                  <a:cs typeface="Arial" panose="020B0604020202020204" pitchFamily="34" charset="0"/>
                </a:rPr>
                <a:t>Power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i="0">
                  <a:latin typeface="Arial" panose="020B0604020202020204" pitchFamily="34" charset="0"/>
                  <a:cs typeface="Arial" panose="020B0604020202020204" pitchFamily="34" charset="0"/>
                </a:rPr>
                <a:t>(Rate of energy transfer)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i="0">
                  <a:latin typeface="Arial" panose="020B0604020202020204" pitchFamily="34" charset="0"/>
                  <a:cs typeface="Arial" panose="020B0604020202020204" pitchFamily="34" charset="0"/>
                </a:rPr>
                <a:t>i.e. in 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Watt</a:t>
              </a:r>
              <a:r>
                <a:rPr lang="en-US" altLang="en-US" sz="1800" b="0" i="0">
                  <a:latin typeface="Arial" panose="020B0604020202020204" pitchFamily="34" charset="0"/>
                  <a:cs typeface="Arial" panose="020B0604020202020204" pitchFamily="34" charset="0"/>
                </a:rPr>
                <a:t> = Joule/s</a:t>
              </a:r>
            </a:p>
          </p:txBody>
        </p:sp>
        <p:sp>
          <p:nvSpPr>
            <p:cNvPr id="14357" name="Rectangle 39">
              <a:extLst>
                <a:ext uri="{FF2B5EF4-FFF2-40B4-BE49-F238E27FC236}">
                  <a16:creationId xmlns:a16="http://schemas.microsoft.com/office/drawing/2014/main" id="{4DEA4BFE-5B07-4488-9372-D83F50428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3408"/>
              <a:ext cx="147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i="0">
                  <a:latin typeface="Arial" panose="020B0604020202020204" pitchFamily="34" charset="0"/>
                  <a:cs typeface="Arial" panose="020B0604020202020204" pitchFamily="34" charset="0"/>
                </a:rPr>
                <a:t>Is measured in 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Joule</a:t>
              </a: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34EF4EB-C611-408D-B50B-28635A2E61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43275" y="279400"/>
            <a:ext cx="3216275" cy="582613"/>
          </a:xfrm>
        </p:spPr>
        <p:txBody>
          <a:bodyPr/>
          <a:lstStyle/>
          <a:p>
            <a:r>
              <a:rPr lang="en-US" altLang="en-US"/>
              <a:t>Different forms</a:t>
            </a:r>
          </a:p>
        </p:txBody>
      </p:sp>
      <p:sp>
        <p:nvSpPr>
          <p:cNvPr id="16387" name="Rectangle 4">
            <a:extLst>
              <a:ext uri="{FF2B5EF4-FFF2-40B4-BE49-F238E27FC236}">
                <a16:creationId xmlns:a16="http://schemas.microsoft.com/office/drawing/2014/main" id="{D240C2DD-70B8-41E7-9621-84F4CECD0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163" y="4191000"/>
            <a:ext cx="173355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35000"/>
              </a:lnSpc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Nuclear,</a:t>
            </a:r>
          </a:p>
          <a:p>
            <a:pPr>
              <a:lnSpc>
                <a:spcPct val="135000"/>
              </a:lnSpc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Optic,</a:t>
            </a:r>
          </a:p>
          <a:p>
            <a:pPr>
              <a:lnSpc>
                <a:spcPct val="135000"/>
              </a:lnSpc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Acoustic,</a:t>
            </a:r>
          </a:p>
          <a:p>
            <a:pPr>
              <a:lnSpc>
                <a:spcPct val="135000"/>
              </a:lnSpc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Magnetic, ...</a:t>
            </a:r>
          </a:p>
        </p:txBody>
      </p:sp>
      <p:sp>
        <p:nvSpPr>
          <p:cNvPr id="16388" name="Rectangle 5">
            <a:extLst>
              <a:ext uri="{FF2B5EF4-FFF2-40B4-BE49-F238E27FC236}">
                <a16:creationId xmlns:a16="http://schemas.microsoft.com/office/drawing/2014/main" id="{CF220B8C-5001-47BE-8C00-1B165817A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163" y="1828800"/>
            <a:ext cx="240665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35000"/>
              </a:lnSpc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Mechanical (work)</a:t>
            </a:r>
          </a:p>
          <a:p>
            <a:pPr>
              <a:lnSpc>
                <a:spcPct val="135000"/>
              </a:lnSpc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Internal</a:t>
            </a:r>
          </a:p>
          <a:p>
            <a:pPr>
              <a:lnSpc>
                <a:spcPct val="135000"/>
              </a:lnSpc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Calorific (heat)</a:t>
            </a:r>
          </a:p>
          <a:p>
            <a:pPr>
              <a:lnSpc>
                <a:spcPct val="135000"/>
              </a:lnSpc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Chemical,</a:t>
            </a:r>
          </a:p>
          <a:p>
            <a:pPr>
              <a:lnSpc>
                <a:spcPct val="135000"/>
              </a:lnSpc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Electric, …</a:t>
            </a:r>
          </a:p>
        </p:txBody>
      </p:sp>
      <p:sp>
        <p:nvSpPr>
          <p:cNvPr id="16389" name="Rectangle 6">
            <a:extLst>
              <a:ext uri="{FF2B5EF4-FFF2-40B4-BE49-F238E27FC236}">
                <a16:creationId xmlns:a16="http://schemas.microsoft.com/office/drawing/2014/main" id="{8D1E65D5-9240-4C54-85CE-4268E5821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" y="1312863"/>
            <a:ext cx="2047875" cy="363537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Forms of energy:</a:t>
            </a:r>
          </a:p>
        </p:txBody>
      </p:sp>
      <p:sp>
        <p:nvSpPr>
          <p:cNvPr id="16390" name="AutoShape 7">
            <a:extLst>
              <a:ext uri="{FF2B5EF4-FFF2-40B4-BE49-F238E27FC236}">
                <a16:creationId xmlns:a16="http://schemas.microsoft.com/office/drawing/2014/main" id="{2B4474ED-4413-4F97-9D37-105880944E20}"/>
              </a:ext>
            </a:extLst>
          </p:cNvPr>
          <p:cNvSpPr>
            <a:spLocks/>
          </p:cNvSpPr>
          <p:nvPr/>
        </p:nvSpPr>
        <p:spPr bwMode="auto">
          <a:xfrm>
            <a:off x="4114800" y="2057400"/>
            <a:ext cx="228600" cy="1524000"/>
          </a:xfrm>
          <a:prstGeom prst="rightBrace">
            <a:avLst>
              <a:gd name="adj1" fmla="val 5555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1" name="Rectangle 8">
            <a:extLst>
              <a:ext uri="{FF2B5EF4-FFF2-40B4-BE49-F238E27FC236}">
                <a16:creationId xmlns:a16="http://schemas.microsoft.com/office/drawing/2014/main" id="{A6AC235C-84F9-4B1D-95E4-CA96B8C68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725" y="2227263"/>
            <a:ext cx="1743075" cy="9128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Will be treated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In some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details</a:t>
            </a:r>
          </a:p>
        </p:txBody>
      </p:sp>
      <p:sp>
        <p:nvSpPr>
          <p:cNvPr id="16392" name="AutoShape 9">
            <a:extLst>
              <a:ext uri="{FF2B5EF4-FFF2-40B4-BE49-F238E27FC236}">
                <a16:creationId xmlns:a16="http://schemas.microsoft.com/office/drawing/2014/main" id="{3FA92EBD-52AF-45B2-A0A0-1D90820F65CB}"/>
              </a:ext>
            </a:extLst>
          </p:cNvPr>
          <p:cNvSpPr>
            <a:spLocks/>
          </p:cNvSpPr>
          <p:nvPr/>
        </p:nvSpPr>
        <p:spPr bwMode="auto">
          <a:xfrm>
            <a:off x="4114800" y="4191000"/>
            <a:ext cx="228600" cy="1524000"/>
          </a:xfrm>
          <a:prstGeom prst="rightBrace">
            <a:avLst>
              <a:gd name="adj1" fmla="val 5555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3" name="Rectangle 10">
            <a:extLst>
              <a:ext uri="{FF2B5EF4-FFF2-40B4-BE49-F238E27FC236}">
                <a16:creationId xmlns:a16="http://schemas.microsoft.com/office/drawing/2014/main" id="{7C49D67B-9C59-46A0-AACC-A15089256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741863"/>
            <a:ext cx="1489075" cy="3635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Other forms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3E8B08DE-A16D-49D4-885C-85D4911E1E22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1997075" y="279400"/>
            <a:ext cx="5908675" cy="582613"/>
          </a:xfrm>
        </p:spPr>
        <p:txBody>
          <a:bodyPr/>
          <a:lstStyle/>
          <a:p>
            <a:r>
              <a:rPr lang="en-US" altLang="en-US"/>
              <a:t>Mechanical Power and Work</a:t>
            </a:r>
          </a:p>
        </p:txBody>
      </p:sp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AD01E0DB-24E7-4956-906B-88AB0CBC55A9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10154407"/>
              </p:ext>
            </p:extLst>
          </p:nvPr>
        </p:nvGraphicFramePr>
        <p:xfrm>
          <a:off x="5822950" y="3100388"/>
          <a:ext cx="1169988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622080" imgH="279360" progId="Equation.DSMT4">
                  <p:embed/>
                </p:oleObj>
              </mc:Choice>
              <mc:Fallback>
                <p:oleObj name="Equation" r:id="rId5" imgW="622080" imgH="279360" progId="Equation.DSMT4">
                  <p:embed/>
                  <p:pic>
                    <p:nvPicPr>
                      <p:cNvPr id="18436" name="Object 4">
                        <a:extLst>
                          <a:ext uri="{FF2B5EF4-FFF2-40B4-BE49-F238E27FC236}">
                            <a16:creationId xmlns:a16="http://schemas.microsoft.com/office/drawing/2014/main" id="{AD01E0DB-24E7-4956-906B-88AB0CBC55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50" y="3100388"/>
                        <a:ext cx="1169988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581F610D-971E-4AF4-A62D-FBC96E17E4F5}"/>
              </a:ext>
            </a:extLst>
          </p:cNvPr>
          <p:cNvGrpSpPr>
            <a:grpSpLocks/>
          </p:cNvGrpSpPr>
          <p:nvPr/>
        </p:nvGrpSpPr>
        <p:grpSpPr bwMode="auto">
          <a:xfrm>
            <a:off x="1030288" y="1944688"/>
            <a:ext cx="1117600" cy="977900"/>
            <a:chOff x="960229" y="2076422"/>
            <a:chExt cx="1117600" cy="977900"/>
          </a:xfrm>
        </p:grpSpPr>
        <p:sp>
          <p:nvSpPr>
            <p:cNvPr id="18463" name="Oval 2">
              <a:extLst>
                <a:ext uri="{FF2B5EF4-FFF2-40B4-BE49-F238E27FC236}">
                  <a16:creationId xmlns:a16="http://schemas.microsoft.com/office/drawing/2014/main" id="{8FC571FC-9F7A-47A0-83E3-6F4C52B0B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229" y="2749522"/>
              <a:ext cx="304800" cy="304800"/>
            </a:xfrm>
            <a:prstGeom prst="ellipse">
              <a:avLst/>
            </a:prstGeom>
            <a:solidFill>
              <a:srgbClr val="EAEAEA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8464" name="Object 5">
              <a:extLst>
                <a:ext uri="{FF2B5EF4-FFF2-40B4-BE49-F238E27FC236}">
                  <a16:creationId xmlns:a16="http://schemas.microsoft.com/office/drawing/2014/main" id="{6269D598-351E-43AD-81E1-C584093FE00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6402353"/>
                </p:ext>
              </p:extLst>
            </p:nvPr>
          </p:nvGraphicFramePr>
          <p:xfrm>
            <a:off x="1633329" y="2076422"/>
            <a:ext cx="27940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" name="Equation" r:id="rId7" imgW="139680" imgH="164880" progId="Equation.DSMT4">
                    <p:embed/>
                  </p:oleObj>
                </mc:Choice>
                <mc:Fallback>
                  <p:oleObj name="Equation" r:id="rId7" imgW="139680" imgH="164880" progId="Equation.DSMT4">
                    <p:embed/>
                    <p:pic>
                      <p:nvPicPr>
                        <p:cNvPr id="18464" name="Object 5">
                          <a:extLst>
                            <a:ext uri="{FF2B5EF4-FFF2-40B4-BE49-F238E27FC236}">
                              <a16:creationId xmlns:a16="http://schemas.microsoft.com/office/drawing/2014/main" id="{6269D598-351E-43AD-81E1-C584093FE00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3329" y="2076422"/>
                          <a:ext cx="279400" cy="330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65" name="Object 6">
              <a:extLst>
                <a:ext uri="{FF2B5EF4-FFF2-40B4-BE49-F238E27FC236}">
                  <a16:creationId xmlns:a16="http://schemas.microsoft.com/office/drawing/2014/main" id="{C61E5EB7-93CE-448A-A52D-B959F712E95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19906927"/>
                </p:ext>
              </p:extLst>
            </p:nvPr>
          </p:nvGraphicFramePr>
          <p:xfrm>
            <a:off x="1823829" y="2470122"/>
            <a:ext cx="2540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Equation" r:id="rId9" imgW="126720" imgH="139680" progId="Equation.DSMT4">
                    <p:embed/>
                  </p:oleObj>
                </mc:Choice>
                <mc:Fallback>
                  <p:oleObj name="Equation" r:id="rId9" imgW="126720" imgH="139680" progId="Equation.DSMT4">
                    <p:embed/>
                    <p:pic>
                      <p:nvPicPr>
                        <p:cNvPr id="18465" name="Object 6">
                          <a:extLst>
                            <a:ext uri="{FF2B5EF4-FFF2-40B4-BE49-F238E27FC236}">
                              <a16:creationId xmlns:a16="http://schemas.microsoft.com/office/drawing/2014/main" id="{C61E5EB7-93CE-448A-A52D-B959F712E95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3829" y="2470122"/>
                          <a:ext cx="254000" cy="279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66" name="Line 9">
              <a:extLst>
                <a:ext uri="{FF2B5EF4-FFF2-40B4-BE49-F238E27FC236}">
                  <a16:creationId xmlns:a16="http://schemas.microsoft.com/office/drawing/2014/main" id="{4B90F7F5-2043-443B-96E5-4A63636004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12629" y="2292322"/>
              <a:ext cx="838200" cy="609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7" name="Line 10">
              <a:extLst>
                <a:ext uri="{FF2B5EF4-FFF2-40B4-BE49-F238E27FC236}">
                  <a16:creationId xmlns:a16="http://schemas.microsoft.com/office/drawing/2014/main" id="{622FC629-8DA7-41E9-BBF4-BC5CF5C27B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12629" y="2749522"/>
              <a:ext cx="83820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43" name="Text Box 11">
            <a:extLst>
              <a:ext uri="{FF2B5EF4-FFF2-40B4-BE49-F238E27FC236}">
                <a16:creationId xmlns:a16="http://schemas.microsoft.com/office/drawing/2014/main" id="{0DC83241-DD6E-48B8-A3D9-C49B26EA6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0" y="3186113"/>
            <a:ext cx="2846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  <a:cs typeface="Arial" panose="020B0604020202020204" pitchFamily="34" charset="0"/>
              </a:rPr>
              <a:t>Mechanical</a:t>
            </a:r>
            <a:r>
              <a:rPr lang="en-US" altLang="en-US" b="0" i="0">
                <a:latin typeface="Arial" panose="020B0604020202020204" pitchFamily="34" charset="0"/>
              </a:rPr>
              <a:t> Power </a:t>
            </a:r>
            <a:r>
              <a:rPr lang="en-US" altLang="en-US" b="0" i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444" name="Text Box 12">
            <a:extLst>
              <a:ext uri="{FF2B5EF4-FFF2-40B4-BE49-F238E27FC236}">
                <a16:creationId xmlns:a16="http://schemas.microsoft.com/office/drawing/2014/main" id="{CA6FA485-27A7-4A03-9ADB-C33404A45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513" y="3840163"/>
            <a:ext cx="3376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  <a:cs typeface="Arial" panose="020B0604020202020204" pitchFamily="34" charset="0"/>
              </a:rPr>
              <a:t>Mechanical</a:t>
            </a:r>
            <a:r>
              <a:rPr lang="en-US" altLang="en-US" b="0" i="0">
                <a:latin typeface="Arial" panose="020B0604020202020204" pitchFamily="34" charset="0"/>
              </a:rPr>
              <a:t> Work :  </a:t>
            </a:r>
            <a:r>
              <a:rPr lang="en-US" altLang="en-US" b="0"/>
              <a:t>W</a:t>
            </a:r>
            <a:r>
              <a:rPr lang="en-US" altLang="en-US" b="0" i="0">
                <a:latin typeface="Arial" panose="020B0604020202020204" pitchFamily="34" charset="0"/>
              </a:rPr>
              <a:t> =</a:t>
            </a:r>
          </a:p>
        </p:txBody>
      </p:sp>
      <p:graphicFrame>
        <p:nvGraphicFramePr>
          <p:cNvPr id="18445" name="Object 13">
            <a:extLst>
              <a:ext uri="{FF2B5EF4-FFF2-40B4-BE49-F238E27FC236}">
                <a16:creationId xmlns:a16="http://schemas.microsoft.com/office/drawing/2014/main" id="{FE03724F-5478-4CAE-B2CE-A92794178C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265081"/>
              </p:ext>
            </p:extLst>
          </p:nvPr>
        </p:nvGraphicFramePr>
        <p:xfrm>
          <a:off x="4745038" y="3590925"/>
          <a:ext cx="43370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1" imgW="1968480" imgH="380880" progId="Equation.DSMT4">
                  <p:embed/>
                </p:oleObj>
              </mc:Choice>
              <mc:Fallback>
                <p:oleObj name="Equation" r:id="rId11" imgW="1968480" imgH="380880" progId="Equation.DSMT4">
                  <p:embed/>
                  <p:pic>
                    <p:nvPicPr>
                      <p:cNvPr id="18445" name="Object 13">
                        <a:extLst>
                          <a:ext uri="{FF2B5EF4-FFF2-40B4-BE49-F238E27FC236}">
                            <a16:creationId xmlns:a16="http://schemas.microsoft.com/office/drawing/2014/main" id="{FE03724F-5478-4CAE-B2CE-A92794178C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038" y="3590925"/>
                        <a:ext cx="433705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40" name="Picture 14" descr="t30ets2k[1]">
            <a:extLst>
              <a:ext uri="{FF2B5EF4-FFF2-40B4-BE49-F238E27FC236}">
                <a16:creationId xmlns:a16="http://schemas.microsoft.com/office/drawing/2014/main" id="{8FCF21D7-7409-4B7D-8805-17C335227BDC}"/>
              </a:ext>
            </a:extLst>
          </p:cNvPr>
          <p:cNvPicPr>
            <a:picLocks noGrp="1" noChangeAspect="1" noChangeArrowheads="1" noCrop="1"/>
          </p:cNvPicPr>
          <p:nvPr>
            <p:ph sz="quarter" idx="4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99463" y="1928813"/>
            <a:ext cx="719137" cy="719137"/>
          </a:xfrm>
          <a:noFill/>
        </p:spPr>
      </p:pic>
      <p:grpSp>
        <p:nvGrpSpPr>
          <p:cNvPr id="2" name="Group 15">
            <a:extLst>
              <a:ext uri="{FF2B5EF4-FFF2-40B4-BE49-F238E27FC236}">
                <a16:creationId xmlns:a16="http://schemas.microsoft.com/office/drawing/2014/main" id="{06223966-9B4B-4AA6-A6FB-53B41D6FBE1F}"/>
              </a:ext>
            </a:extLst>
          </p:cNvPr>
          <p:cNvGrpSpPr>
            <a:grpSpLocks/>
          </p:cNvGrpSpPr>
          <p:nvPr/>
        </p:nvGrpSpPr>
        <p:grpSpPr bwMode="auto">
          <a:xfrm>
            <a:off x="1001665" y="4667250"/>
            <a:ext cx="3922712" cy="1425575"/>
            <a:chOff x="2058" y="1886"/>
            <a:chExt cx="2471" cy="898"/>
          </a:xfrm>
        </p:grpSpPr>
        <p:grpSp>
          <p:nvGrpSpPr>
            <p:cNvPr id="3" name="Group 16">
              <a:extLst>
                <a:ext uri="{FF2B5EF4-FFF2-40B4-BE49-F238E27FC236}">
                  <a16:creationId xmlns:a16="http://schemas.microsoft.com/office/drawing/2014/main" id="{A33BE195-DABC-4A7B-A9FB-4F1DC01E60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8" y="1886"/>
              <a:ext cx="2471" cy="898"/>
              <a:chOff x="3725" y="236"/>
              <a:chExt cx="2471" cy="898"/>
            </a:xfrm>
          </p:grpSpPr>
          <p:sp>
            <p:nvSpPr>
              <p:cNvPr id="18457" name="Oval 17">
                <a:extLst>
                  <a:ext uri="{FF2B5EF4-FFF2-40B4-BE49-F238E27FC236}">
                    <a16:creationId xmlns:a16="http://schemas.microsoft.com/office/drawing/2014/main" id="{D1724BB1-EBA7-483A-99A7-D1AF96CA40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8" y="690"/>
                <a:ext cx="924" cy="444"/>
              </a:xfrm>
              <a:prstGeom prst="ellips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58" name="Arc 18">
                <a:extLst>
                  <a:ext uri="{FF2B5EF4-FFF2-40B4-BE49-F238E27FC236}">
                    <a16:creationId xmlns:a16="http://schemas.microsoft.com/office/drawing/2014/main" id="{535AF69E-2998-4C47-A8F4-7535C56419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8" y="673"/>
                <a:ext cx="432" cy="2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9" name="Arc 19">
                <a:extLst>
                  <a:ext uri="{FF2B5EF4-FFF2-40B4-BE49-F238E27FC236}">
                    <a16:creationId xmlns:a16="http://schemas.microsoft.com/office/drawing/2014/main" id="{16DDDB28-CB1B-4A04-A213-D8ABEE77DC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1" y="625"/>
                <a:ext cx="432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690"/>
                      <a:pt x="9640" y="27"/>
                      <a:pt x="21550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690"/>
                      <a:pt x="9640" y="27"/>
                      <a:pt x="21550" y="0"/>
                    </a:cubicBez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0" name="Rectangle 20">
                <a:extLst>
                  <a:ext uri="{FF2B5EF4-FFF2-40B4-BE49-F238E27FC236}">
                    <a16:creationId xmlns:a16="http://schemas.microsoft.com/office/drawing/2014/main" id="{8B99FEC7-C01A-4601-AAE5-F40E15F907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7" y="558"/>
                <a:ext cx="325" cy="23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i="0">
                    <a:latin typeface="Arial" panose="020B0604020202020204" pitchFamily="34" charset="0"/>
                  </a:rPr>
                  <a:t>-ve</a:t>
                </a:r>
              </a:p>
            </p:txBody>
          </p:sp>
          <p:sp>
            <p:nvSpPr>
              <p:cNvPr id="18461" name="Rectangle 21">
                <a:extLst>
                  <a:ext uri="{FF2B5EF4-FFF2-40B4-BE49-F238E27FC236}">
                    <a16:creationId xmlns:a16="http://schemas.microsoft.com/office/drawing/2014/main" id="{6D52711F-D5F0-4EE8-B5C0-93CED4614F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7" y="510"/>
                <a:ext cx="361" cy="23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i="0">
                    <a:latin typeface="Arial" panose="020B0604020202020204" pitchFamily="34" charset="0"/>
                  </a:rPr>
                  <a:t>+ve</a:t>
                </a:r>
              </a:p>
            </p:txBody>
          </p:sp>
          <p:sp>
            <p:nvSpPr>
              <p:cNvPr id="18462" name="Rectangle 22">
                <a:extLst>
                  <a:ext uri="{FF2B5EF4-FFF2-40B4-BE49-F238E27FC236}">
                    <a16:creationId xmlns:a16="http://schemas.microsoft.com/office/drawing/2014/main" id="{3F8D61E5-9AA7-45FC-8248-742740CD49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25" y="236"/>
                <a:ext cx="247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b="0" i="0" dirty="0">
                    <a:latin typeface="Arial" panose="020B0604020202020204" pitchFamily="34" charset="0"/>
                  </a:rPr>
                  <a:t>Classic Sign Convention </a:t>
                </a:r>
                <a:r>
                  <a:rPr lang="en-US" altLang="en-US" sz="1800" i="0" dirty="0">
                    <a:latin typeface="Arial" panose="020B0604020202020204" pitchFamily="34" charset="0"/>
                  </a:rPr>
                  <a:t>USED </a:t>
                </a:r>
                <a:r>
                  <a:rPr lang="en-US" altLang="en-US" sz="1800" b="0" i="0" dirty="0">
                    <a:latin typeface="Arial" panose="020B0604020202020204" pitchFamily="34" charset="0"/>
                  </a:rPr>
                  <a:t>here</a:t>
                </a:r>
              </a:p>
            </p:txBody>
          </p:sp>
        </p:grpSp>
        <p:sp>
          <p:nvSpPr>
            <p:cNvPr id="18456" name="Text Box 23">
              <a:extLst>
                <a:ext uri="{FF2B5EF4-FFF2-40B4-BE49-F238E27FC236}">
                  <a16:creationId xmlns:a16="http://schemas.microsoft.com/office/drawing/2014/main" id="{BDEDFF7D-8204-4BFD-B535-44A326CF96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6" y="2514"/>
              <a:ext cx="64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b="0" i="0">
                  <a:latin typeface="Arial" panose="020B0604020202020204" pitchFamily="34" charset="0"/>
                  <a:cs typeface="Arial" panose="020B0604020202020204" pitchFamily="34" charset="0"/>
                </a:rPr>
                <a:t>System</a:t>
              </a:r>
            </a:p>
          </p:txBody>
        </p:sp>
      </p:grpSp>
      <p:sp>
        <p:nvSpPr>
          <p:cNvPr id="18442" name="Text Box 27">
            <a:extLst>
              <a:ext uri="{FF2B5EF4-FFF2-40B4-BE49-F238E27FC236}">
                <a16:creationId xmlns:a16="http://schemas.microsoft.com/office/drawing/2014/main" id="{24934D6F-66D1-4917-84FA-1EE58A78C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993775"/>
            <a:ext cx="8323263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solidFill>
                  <a:srgbClr val="000099"/>
                </a:solidFill>
              </a:rPr>
              <a:t>Mechanical power is: Power </a:t>
            </a:r>
            <a:r>
              <a:rPr lang="en-US" altLang="en-US" i="0" u="sng">
                <a:solidFill>
                  <a:srgbClr val="000099"/>
                </a:solidFill>
              </a:rPr>
              <a:t>crossing</a:t>
            </a:r>
            <a:r>
              <a:rPr lang="en-US" altLang="en-US" b="0" i="0">
                <a:solidFill>
                  <a:srgbClr val="000099"/>
                </a:solidFill>
              </a:rPr>
              <a:t> the boundaries of a system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solidFill>
                  <a:srgbClr val="000099"/>
                </a:solidFill>
              </a:rPr>
              <a:t>due to the action of a </a:t>
            </a:r>
            <a:r>
              <a:rPr lang="en-US" altLang="en-US" i="0" u="sng">
                <a:solidFill>
                  <a:srgbClr val="000099"/>
                </a:solidFill>
              </a:rPr>
              <a:t>force </a:t>
            </a:r>
            <a:r>
              <a:rPr lang="en-US" altLang="en-US" b="0" i="0">
                <a:solidFill>
                  <a:srgbClr val="000099"/>
                </a:solidFill>
              </a:rPr>
              <a:t> that </a:t>
            </a:r>
            <a:r>
              <a:rPr lang="en-US" altLang="en-US" i="0" u="sng">
                <a:solidFill>
                  <a:srgbClr val="000099"/>
                </a:solidFill>
              </a:rPr>
              <a:t>causes a displacement velocity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A0B7B53-3B16-4D23-8B66-6B71318B471C}"/>
              </a:ext>
            </a:extLst>
          </p:cNvPr>
          <p:cNvGrpSpPr>
            <a:grpSpLocks/>
          </p:cNvGrpSpPr>
          <p:nvPr/>
        </p:nvGrpSpPr>
        <p:grpSpPr bwMode="auto">
          <a:xfrm>
            <a:off x="2336799" y="1884363"/>
            <a:ext cx="5568950" cy="1117600"/>
            <a:chOff x="2223879" y="1911322"/>
            <a:chExt cx="5568788" cy="1117660"/>
          </a:xfrm>
        </p:grpSpPr>
        <p:sp>
          <p:nvSpPr>
            <p:cNvPr id="4" name="Text Box 7">
              <a:extLst>
                <a:ext uri="{FF2B5EF4-FFF2-40B4-BE49-F238E27FC236}">
                  <a16:creationId xmlns:a16="http://schemas.microsoft.com/office/drawing/2014/main" id="{8CECC668-E9CF-41FE-9174-80B7C975B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5342" y="1911322"/>
              <a:ext cx="344328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b="0" i="0">
                  <a:latin typeface="Arial" panose="020B0604020202020204" pitchFamily="34" charset="0"/>
                </a:rPr>
                <a:t>Force exerted </a:t>
              </a:r>
              <a:r>
                <a:rPr lang="en-US" altLang="en-US" sz="2000" i="0">
                  <a:latin typeface="Arial" panose="020B0604020202020204" pitchFamily="34" charset="0"/>
                </a:rPr>
                <a:t>by</a:t>
              </a:r>
              <a:r>
                <a:rPr lang="en-US" altLang="en-US" sz="2000" b="0" i="0">
                  <a:latin typeface="Arial" panose="020B0604020202020204" pitchFamily="34" charset="0"/>
                </a:rPr>
                <a:t> the system</a:t>
              </a:r>
            </a:p>
          </p:txBody>
        </p:sp>
        <p:sp>
          <p:nvSpPr>
            <p:cNvPr id="18452" name="Text Box 8">
              <a:extLst>
                <a:ext uri="{FF2B5EF4-FFF2-40B4-BE49-F238E27FC236}">
                  <a16:creationId xmlns:a16="http://schemas.microsoft.com/office/drawing/2014/main" id="{49D712FB-ADEE-479C-8471-6D95617C71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5492" y="2628872"/>
              <a:ext cx="536717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b="0" i="0">
                  <a:latin typeface="Arial" panose="020B0604020202020204" pitchFamily="34" charset="0"/>
                </a:rPr>
                <a:t>Displacement velocity of </a:t>
              </a:r>
              <a:r>
                <a:rPr lang="en-US" altLang="en-US" sz="2000" i="0">
                  <a:latin typeface="Arial" panose="020B0604020202020204" pitchFamily="34" charset="0"/>
                </a:rPr>
                <a:t>matter</a:t>
              </a:r>
              <a:r>
                <a:rPr lang="en-US" altLang="en-US" sz="2000" b="0" i="0">
                  <a:latin typeface="Arial" panose="020B0604020202020204" pitchFamily="34" charset="0"/>
                </a:rPr>
                <a:t> due the force</a:t>
              </a:r>
              <a:endParaRPr lang="en-US" altLang="en-US" sz="2000" i="0">
                <a:latin typeface="Arial" panose="020B0604020202020204" pitchFamily="34" charset="0"/>
              </a:endParaRPr>
            </a:p>
          </p:txBody>
        </p:sp>
        <p:graphicFrame>
          <p:nvGraphicFramePr>
            <p:cNvPr id="18453" name="Object 28">
              <a:extLst>
                <a:ext uri="{FF2B5EF4-FFF2-40B4-BE49-F238E27FC236}">
                  <a16:creationId xmlns:a16="http://schemas.microsoft.com/office/drawing/2014/main" id="{E10602AA-AE8A-4FFD-B520-5625F578C13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15993561"/>
                </p:ext>
              </p:extLst>
            </p:nvPr>
          </p:nvGraphicFramePr>
          <p:xfrm>
            <a:off x="2223879" y="2000227"/>
            <a:ext cx="279392" cy="3302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Equation" r:id="rId14" imgW="139680" imgH="164880" progId="Equation.DSMT4">
                    <p:embed/>
                  </p:oleObj>
                </mc:Choice>
                <mc:Fallback>
                  <p:oleObj name="Equation" r:id="rId14" imgW="139680" imgH="164880" progId="Equation.DSMT4">
                    <p:embed/>
                    <p:pic>
                      <p:nvPicPr>
                        <p:cNvPr id="18453" name="Object 28">
                          <a:extLst>
                            <a:ext uri="{FF2B5EF4-FFF2-40B4-BE49-F238E27FC236}">
                              <a16:creationId xmlns:a16="http://schemas.microsoft.com/office/drawing/2014/main" id="{E10602AA-AE8A-4FFD-B520-5625F578C13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3879" y="2000227"/>
                          <a:ext cx="279392" cy="3302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54" name="Object 29">
              <a:extLst>
                <a:ext uri="{FF2B5EF4-FFF2-40B4-BE49-F238E27FC236}">
                  <a16:creationId xmlns:a16="http://schemas.microsoft.com/office/drawing/2014/main" id="{732E13AF-A37B-41A8-A1BC-D3B285D553D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58664445"/>
                </p:ext>
              </p:extLst>
            </p:nvPr>
          </p:nvGraphicFramePr>
          <p:xfrm>
            <a:off x="2223880" y="2673363"/>
            <a:ext cx="253993" cy="279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Equation" r:id="rId16" imgW="126720" imgH="139680" progId="Equation.DSMT4">
                    <p:embed/>
                  </p:oleObj>
                </mc:Choice>
                <mc:Fallback>
                  <p:oleObj name="Equation" r:id="rId16" imgW="126720" imgH="139680" progId="Equation.DSMT4">
                    <p:embed/>
                    <p:pic>
                      <p:nvPicPr>
                        <p:cNvPr id="18454" name="Object 29">
                          <a:extLst>
                            <a:ext uri="{FF2B5EF4-FFF2-40B4-BE49-F238E27FC236}">
                              <a16:creationId xmlns:a16="http://schemas.microsoft.com/office/drawing/2014/main" id="{732E13AF-A37B-41A8-A1BC-D3B285D553D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3880" y="2673363"/>
                          <a:ext cx="253993" cy="2794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51" name="Text Box 7">
            <a:extLst>
              <a:ext uri="{FF2B5EF4-FFF2-40B4-BE49-F238E27FC236}">
                <a16:creationId xmlns:a16="http://schemas.microsoft.com/office/drawing/2014/main" id="{EE29C586-C4CD-469A-8717-E356FA20E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8425" y="2216150"/>
            <a:ext cx="3457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i="0">
                <a:latin typeface="Arial" panose="020B0604020202020204" pitchFamily="34" charset="0"/>
              </a:rPr>
              <a:t>Force exerted </a:t>
            </a:r>
            <a:r>
              <a:rPr lang="en-US" altLang="en-US" sz="2000" i="0">
                <a:latin typeface="Arial" panose="020B0604020202020204" pitchFamily="34" charset="0"/>
              </a:rPr>
              <a:t>on</a:t>
            </a:r>
            <a:r>
              <a:rPr lang="en-US" altLang="en-US" sz="2000" b="0" i="0">
                <a:latin typeface="Arial" panose="020B0604020202020204" pitchFamily="34" charset="0"/>
              </a:rPr>
              <a:t> the system</a:t>
            </a:r>
          </a:p>
        </p:txBody>
      </p:sp>
      <p:sp>
        <p:nvSpPr>
          <p:cNvPr id="44" name="Text Box 7">
            <a:extLst>
              <a:ext uri="{FF2B5EF4-FFF2-40B4-BE49-F238E27FC236}">
                <a16:creationId xmlns:a16="http://schemas.microsoft.com/office/drawing/2014/main" id="{272B6B2B-2FD7-453E-A2E4-973399D50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9163" y="1911350"/>
            <a:ext cx="23241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0" i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Classic convention</a:t>
            </a:r>
          </a:p>
        </p:txBody>
      </p:sp>
      <p:sp>
        <p:nvSpPr>
          <p:cNvPr id="45" name="Text Box 7">
            <a:extLst>
              <a:ext uri="{FF2B5EF4-FFF2-40B4-BE49-F238E27FC236}">
                <a16:creationId xmlns:a16="http://schemas.microsoft.com/office/drawing/2014/main" id="{6A9E3C83-0180-477F-A345-073A2FA6B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9163" y="2216150"/>
            <a:ext cx="2011362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0" i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New convention</a:t>
            </a:r>
          </a:p>
        </p:txBody>
      </p:sp>
      <p:cxnSp>
        <p:nvCxnSpPr>
          <p:cNvPr id="18455" name="Straight Connector 46">
            <a:extLst>
              <a:ext uri="{FF2B5EF4-FFF2-40B4-BE49-F238E27FC236}">
                <a16:creationId xmlns:a16="http://schemas.microsoft.com/office/drawing/2014/main" id="{EC603AA6-64C6-4EE4-819A-FC59BE6B5294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2551113" y="2443163"/>
            <a:ext cx="5535612" cy="1587"/>
          </a:xfrm>
          <a:prstGeom prst="line">
            <a:avLst/>
          </a:prstGeom>
          <a:noFill/>
          <a:ln w="28575" algn="ctr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 Box 7">
            <a:extLst>
              <a:ext uri="{FF2B5EF4-FFF2-40B4-BE49-F238E27FC236}">
                <a16:creationId xmlns:a16="http://schemas.microsoft.com/office/drawing/2014/main" id="{945D9F79-482C-4BE7-A85A-833DA5FA0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2886" y="5534025"/>
            <a:ext cx="2308645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0" i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New convention </a:t>
            </a:r>
          </a:p>
          <a:p>
            <a:pPr algn="ctr">
              <a:defRPr/>
            </a:pPr>
            <a:r>
              <a:rPr lang="en-US" sz="2000" b="0" i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has opposite signs</a:t>
            </a:r>
          </a:p>
        </p:txBody>
      </p:sp>
      <p:cxnSp>
        <p:nvCxnSpPr>
          <p:cNvPr id="18450" name="Straight Connector 46">
            <a:extLst>
              <a:ext uri="{FF2B5EF4-FFF2-40B4-BE49-F238E27FC236}">
                <a16:creationId xmlns:a16="http://schemas.microsoft.com/office/drawing/2014/main" id="{311D5728-9154-42FA-AB55-BE6240E4956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970241" y="5534025"/>
            <a:ext cx="1357781" cy="773112"/>
          </a:xfrm>
          <a:prstGeom prst="line">
            <a:avLst/>
          </a:prstGeom>
          <a:noFill/>
          <a:ln w="28575" algn="ctr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Arc 4">
            <a:extLst>
              <a:ext uri="{FF2B5EF4-FFF2-40B4-BE49-F238E27FC236}">
                <a16:creationId xmlns:a16="http://schemas.microsoft.com/office/drawing/2014/main" id="{E76E3E43-C23A-4536-AC8D-AC8726D4958F}"/>
              </a:ext>
            </a:extLst>
          </p:cNvPr>
          <p:cNvSpPr/>
          <p:nvPr/>
        </p:nvSpPr>
        <p:spPr bwMode="auto">
          <a:xfrm>
            <a:off x="438157" y="2427457"/>
            <a:ext cx="931858" cy="1136650"/>
          </a:xfrm>
          <a:prstGeom prst="arc">
            <a:avLst>
              <a:gd name="adj1" fmla="val 14667877"/>
              <a:gd name="adj2" fmla="val 4451053"/>
            </a:avLst>
          </a:prstGeom>
          <a:noFill/>
          <a:ln w="381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7" name="Rectangle 22">
            <a:extLst>
              <a:ext uri="{FF2B5EF4-FFF2-40B4-BE49-F238E27FC236}">
                <a16:creationId xmlns:a16="http://schemas.microsoft.com/office/drawing/2014/main" id="{EC601AE7-C171-4B38-AD30-2772D8DE2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97407" y="3047172"/>
            <a:ext cx="1828007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</a:rPr>
              <a:t>System boundaries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906BF36-7AC0-49B3-9451-365F5C6D717D}"/>
              </a:ext>
            </a:extLst>
          </p:cNvPr>
          <p:cNvCxnSpPr>
            <a:stCxn id="37" idx="0"/>
          </p:cNvCxnSpPr>
          <p:nvPr/>
        </p:nvCxnSpPr>
        <p:spPr bwMode="auto">
          <a:xfrm flipV="1">
            <a:off x="716597" y="2465388"/>
            <a:ext cx="313691" cy="581784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31F11F8-2B69-4CA8-8F40-BC2ADD1A1F30}"/>
              </a:ext>
            </a:extLst>
          </p:cNvPr>
          <p:cNvGrpSpPr/>
          <p:nvPr/>
        </p:nvGrpSpPr>
        <p:grpSpPr>
          <a:xfrm>
            <a:off x="7859129" y="4999038"/>
            <a:ext cx="1055795" cy="1120776"/>
            <a:chOff x="8209649" y="4999038"/>
            <a:chExt cx="1055795" cy="112077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E8E8089-DBBA-42D5-A947-D7581CB329EA}"/>
                </a:ext>
              </a:extLst>
            </p:cNvPr>
            <p:cNvGrpSpPr/>
            <p:nvPr/>
          </p:nvGrpSpPr>
          <p:grpSpPr>
            <a:xfrm>
              <a:off x="8382000" y="4999038"/>
              <a:ext cx="883444" cy="1120776"/>
              <a:chOff x="8382000" y="4999038"/>
              <a:chExt cx="883444" cy="112077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452A112-D4A4-4028-B0AD-ED43DDC74A2E}"/>
                  </a:ext>
                </a:extLst>
              </p:cNvPr>
              <p:cNvSpPr/>
              <p:nvPr/>
            </p:nvSpPr>
            <p:spPr bwMode="auto">
              <a:xfrm>
                <a:off x="8382000" y="5407026"/>
                <a:ext cx="883444" cy="487362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740B8260-2EC9-4E39-8D20-DE39B0099166}"/>
                  </a:ext>
                </a:extLst>
              </p:cNvPr>
              <p:cNvSpPr/>
              <p:nvPr/>
            </p:nvSpPr>
            <p:spPr bwMode="auto">
              <a:xfrm>
                <a:off x="8382000" y="4999038"/>
                <a:ext cx="449262" cy="487362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7A538DDE-F9A6-435D-AFFD-37DC519B0CB7}"/>
                  </a:ext>
                </a:extLst>
              </p:cNvPr>
              <p:cNvSpPr/>
              <p:nvPr/>
            </p:nvSpPr>
            <p:spPr bwMode="auto">
              <a:xfrm>
                <a:off x="8469471" y="5110784"/>
                <a:ext cx="274320" cy="27432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92B7943B-B2F5-44B3-A6B1-2A0E6108FF11}"/>
                  </a:ext>
                </a:extLst>
              </p:cNvPr>
              <p:cNvSpPr/>
              <p:nvPr/>
            </p:nvSpPr>
            <p:spPr bwMode="auto">
              <a:xfrm>
                <a:off x="9026524" y="5212080"/>
                <a:ext cx="182880" cy="27432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Circle: Hollow 12">
                <a:extLst>
                  <a:ext uri="{FF2B5EF4-FFF2-40B4-BE49-F238E27FC236}">
                    <a16:creationId xmlns:a16="http://schemas.microsoft.com/office/drawing/2014/main" id="{54245788-0FA8-40EA-9A1B-6E1E495B4C6C}"/>
                  </a:ext>
                </a:extLst>
              </p:cNvPr>
              <p:cNvSpPr/>
              <p:nvPr/>
            </p:nvSpPr>
            <p:spPr bwMode="auto">
              <a:xfrm>
                <a:off x="8392318" y="5753101"/>
                <a:ext cx="366713" cy="366713"/>
              </a:xfrm>
              <a:prstGeom prst="donut">
                <a:avLst/>
              </a:prstGeom>
              <a:solidFill>
                <a:schemeClr val="tx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47" name="Circle: Hollow 46">
                <a:extLst>
                  <a:ext uri="{FF2B5EF4-FFF2-40B4-BE49-F238E27FC236}">
                    <a16:creationId xmlns:a16="http://schemas.microsoft.com/office/drawing/2014/main" id="{112BA2AC-1E6C-4A80-B5C6-6E8670A2D185}"/>
                  </a:ext>
                </a:extLst>
              </p:cNvPr>
              <p:cNvSpPr/>
              <p:nvPr/>
            </p:nvSpPr>
            <p:spPr bwMode="auto">
              <a:xfrm>
                <a:off x="8898731" y="5753101"/>
                <a:ext cx="366713" cy="366713"/>
              </a:xfrm>
              <a:prstGeom prst="donut">
                <a:avLst/>
              </a:prstGeom>
              <a:solidFill>
                <a:schemeClr val="tx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A2DF5880-D0F0-4E4A-8E9C-C3E4F0F9FBA2}"/>
                  </a:ext>
                </a:extLst>
              </p:cNvPr>
              <p:cNvSpPr/>
              <p:nvPr/>
            </p:nvSpPr>
            <p:spPr bwMode="auto">
              <a:xfrm>
                <a:off x="8679576" y="5924868"/>
                <a:ext cx="548640" cy="9144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92D2187-AABF-410F-A7E7-3D8DA5A20460}"/>
                </a:ext>
              </a:extLst>
            </p:cNvPr>
            <p:cNvGrpSpPr/>
            <p:nvPr/>
          </p:nvGrpSpPr>
          <p:grpSpPr>
            <a:xfrm>
              <a:off x="8209649" y="5513072"/>
              <a:ext cx="274320" cy="182880"/>
              <a:chOff x="8138160" y="5486400"/>
              <a:chExt cx="274320" cy="182880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5D0CAC90-9F76-464E-B975-B3EA983FEDC3}"/>
                  </a:ext>
                </a:extLst>
              </p:cNvPr>
              <p:cNvSpPr/>
              <p:nvPr/>
            </p:nvSpPr>
            <p:spPr bwMode="auto">
              <a:xfrm>
                <a:off x="8229600" y="5535930"/>
                <a:ext cx="182880" cy="9144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649D61B3-0A0B-4EEC-A66E-478CB6F292BF}"/>
                  </a:ext>
                </a:extLst>
              </p:cNvPr>
              <p:cNvSpPr/>
              <p:nvPr/>
            </p:nvSpPr>
            <p:spPr bwMode="auto">
              <a:xfrm>
                <a:off x="8138160" y="5486400"/>
                <a:ext cx="91440" cy="18288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8A48EE79-1630-4EC4-9FD5-F179D3ECD742}"/>
                </a:ext>
              </a:extLst>
            </p:cNvPr>
            <p:cNvCxnSpPr/>
            <p:nvPr/>
          </p:nvCxnSpPr>
          <p:spPr bwMode="auto">
            <a:xfrm>
              <a:off x="8218170" y="5604512"/>
              <a:ext cx="365760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AA9569E-24BF-4AEA-BB42-E2B153D0851E}"/>
              </a:ext>
            </a:extLst>
          </p:cNvPr>
          <p:cNvGrpSpPr/>
          <p:nvPr/>
        </p:nvGrpSpPr>
        <p:grpSpPr>
          <a:xfrm>
            <a:off x="6553200" y="5080001"/>
            <a:ext cx="1289235" cy="1038859"/>
            <a:chOff x="6903720" y="5080001"/>
            <a:chExt cx="1289235" cy="1038859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C21EC7B-8E09-400D-99BD-A4B5F6799F3D}"/>
                </a:ext>
              </a:extLst>
            </p:cNvPr>
            <p:cNvGrpSpPr/>
            <p:nvPr/>
          </p:nvGrpSpPr>
          <p:grpSpPr>
            <a:xfrm flipH="1">
              <a:off x="7918635" y="5513072"/>
              <a:ext cx="274320" cy="182880"/>
              <a:chOff x="8138160" y="5486400"/>
              <a:chExt cx="274320" cy="182880"/>
            </a:xfrm>
            <a:solidFill>
              <a:srgbClr val="FF6432"/>
            </a:solidFill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473316DA-8AC7-4ED2-950A-B5B8965D91F8}"/>
                  </a:ext>
                </a:extLst>
              </p:cNvPr>
              <p:cNvSpPr/>
              <p:nvPr/>
            </p:nvSpPr>
            <p:spPr bwMode="auto">
              <a:xfrm>
                <a:off x="8229600" y="5535930"/>
                <a:ext cx="182880" cy="9144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6DEEED5-84CC-4A82-914B-5A94810F0CC3}"/>
                  </a:ext>
                </a:extLst>
              </p:cNvPr>
              <p:cNvSpPr/>
              <p:nvPr/>
            </p:nvSpPr>
            <p:spPr bwMode="auto">
              <a:xfrm>
                <a:off x="8138160" y="5486400"/>
                <a:ext cx="91440" cy="18288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BE10005F-486A-48C1-BF1B-AE836B256A5D}"/>
                </a:ext>
              </a:extLst>
            </p:cNvPr>
            <p:cNvSpPr/>
            <p:nvPr/>
          </p:nvSpPr>
          <p:spPr bwMode="auto">
            <a:xfrm flipH="1">
              <a:off x="6903720" y="5080001"/>
              <a:ext cx="1097280" cy="822960"/>
            </a:xfrm>
            <a:prstGeom prst="rect">
              <a:avLst/>
            </a:prstGeom>
            <a:solidFill>
              <a:srgbClr val="FF643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1" name="Circle: Hollow 60">
              <a:extLst>
                <a:ext uri="{FF2B5EF4-FFF2-40B4-BE49-F238E27FC236}">
                  <a16:creationId xmlns:a16="http://schemas.microsoft.com/office/drawing/2014/main" id="{189C5F1F-E923-45C3-A121-9D24C16C4831}"/>
                </a:ext>
              </a:extLst>
            </p:cNvPr>
            <p:cNvSpPr/>
            <p:nvPr/>
          </p:nvSpPr>
          <p:spPr bwMode="auto">
            <a:xfrm>
              <a:off x="7010400" y="5752147"/>
              <a:ext cx="366713" cy="366713"/>
            </a:xfrm>
            <a:prstGeom prst="donut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2" name="Circle: Hollow 61">
              <a:extLst>
                <a:ext uri="{FF2B5EF4-FFF2-40B4-BE49-F238E27FC236}">
                  <a16:creationId xmlns:a16="http://schemas.microsoft.com/office/drawing/2014/main" id="{6169EE45-6D8C-4148-92EA-AB4658499E8D}"/>
                </a:ext>
              </a:extLst>
            </p:cNvPr>
            <p:cNvSpPr/>
            <p:nvPr/>
          </p:nvSpPr>
          <p:spPr bwMode="auto">
            <a:xfrm>
              <a:off x="7543800" y="5752147"/>
              <a:ext cx="366713" cy="366713"/>
            </a:xfrm>
            <a:prstGeom prst="donut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7D08C811-4E15-4530-8CB2-77C59B2CEEB9}"/>
                </a:ext>
              </a:extLst>
            </p:cNvPr>
            <p:cNvSpPr/>
            <p:nvPr/>
          </p:nvSpPr>
          <p:spPr bwMode="auto">
            <a:xfrm>
              <a:off x="7000741" y="5193666"/>
              <a:ext cx="274320" cy="27432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1B19139-1023-4EC0-A97A-DDF89C5B7D53}"/>
                </a:ext>
              </a:extLst>
            </p:cNvPr>
            <p:cNvSpPr/>
            <p:nvPr/>
          </p:nvSpPr>
          <p:spPr bwMode="auto">
            <a:xfrm>
              <a:off x="7324591" y="5193666"/>
              <a:ext cx="274320" cy="27432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635CA56-B0B6-4F02-B126-BBE0013BEDF9}"/>
                </a:ext>
              </a:extLst>
            </p:cNvPr>
            <p:cNvSpPr/>
            <p:nvPr/>
          </p:nvSpPr>
          <p:spPr bwMode="auto">
            <a:xfrm>
              <a:off x="7639050" y="5190888"/>
              <a:ext cx="274320" cy="27432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01B9E661-8682-415E-881C-E55846E3D087}"/>
                </a:ext>
              </a:extLst>
            </p:cNvPr>
            <p:cNvCxnSpPr/>
            <p:nvPr/>
          </p:nvCxnSpPr>
          <p:spPr bwMode="auto">
            <a:xfrm>
              <a:off x="7814310" y="5604510"/>
              <a:ext cx="365760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302A14E3-0960-41A2-B05F-7362944FC93F}"/>
              </a:ext>
            </a:extLst>
          </p:cNvPr>
          <p:cNvSpPr/>
          <p:nvPr/>
        </p:nvSpPr>
        <p:spPr bwMode="auto">
          <a:xfrm>
            <a:off x="6355080" y="4876800"/>
            <a:ext cx="1481138" cy="1334949"/>
          </a:xfrm>
          <a:prstGeom prst="rect">
            <a:avLst/>
          </a:prstGeom>
          <a:noFill/>
          <a:ln w="19050" cap="flat" cmpd="sng" algn="ctr">
            <a:solidFill>
              <a:srgbClr val="FF6432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A0381C7-CA0B-4A63-86A0-3C18AF9F4628}"/>
              </a:ext>
            </a:extLst>
          </p:cNvPr>
          <p:cNvSpPr/>
          <p:nvPr/>
        </p:nvSpPr>
        <p:spPr bwMode="auto">
          <a:xfrm>
            <a:off x="7867650" y="4883289"/>
            <a:ext cx="1188720" cy="1334949"/>
          </a:xfrm>
          <a:prstGeom prst="rect">
            <a:avLst/>
          </a:prstGeom>
          <a:noFill/>
          <a:ln w="19050" cap="flat" cmpd="sng" algn="ctr">
            <a:solidFill>
              <a:srgbClr val="0066FF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C31ADA7-5D66-4BC3-96B3-52939F2EBB12}"/>
              </a:ext>
            </a:extLst>
          </p:cNvPr>
          <p:cNvSpPr txBox="1"/>
          <p:nvPr/>
        </p:nvSpPr>
        <p:spPr>
          <a:xfrm>
            <a:off x="8136215" y="5389602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  <a:latin typeface="+mj-lt"/>
              </a:rPr>
              <a:t>F</a:t>
            </a:r>
            <a:r>
              <a:rPr lang="en-US" b="0" baseline="-25000" dirty="0">
                <a:solidFill>
                  <a:schemeClr val="tx1"/>
                </a:solidFill>
                <a:latin typeface="+mj-lt"/>
              </a:rPr>
              <a:t>A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0AD983E6-389E-4328-B3AA-F36FA7681026}"/>
              </a:ext>
            </a:extLst>
          </p:cNvPr>
          <p:cNvSpPr txBox="1"/>
          <p:nvPr/>
        </p:nvSpPr>
        <p:spPr>
          <a:xfrm>
            <a:off x="7118891" y="5393332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  <a:latin typeface="+mj-lt"/>
              </a:rPr>
              <a:t>F</a:t>
            </a:r>
            <a:r>
              <a:rPr lang="en-US" b="0" baseline="-25000" dirty="0">
                <a:solidFill>
                  <a:schemeClr val="tx1"/>
                </a:solidFill>
                <a:latin typeface="+mj-lt"/>
              </a:rPr>
              <a:t>B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920676E-76B6-47B9-AC47-42867655E676}"/>
              </a:ext>
            </a:extLst>
          </p:cNvPr>
          <p:cNvSpPr/>
          <p:nvPr/>
        </p:nvSpPr>
        <p:spPr bwMode="auto">
          <a:xfrm>
            <a:off x="6248400" y="4800600"/>
            <a:ext cx="2926080" cy="1554480"/>
          </a:xfrm>
          <a:prstGeom prst="rect">
            <a:avLst/>
          </a:prstGeom>
          <a:noFill/>
          <a:ln w="19050" cap="flat" cmpd="sng" algn="ctr">
            <a:solidFill>
              <a:schemeClr val="accent2">
                <a:lumMod val="75000"/>
              </a:schemeClr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5A54F00B-0717-4DC3-8F4E-01A2531254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394549"/>
              </p:ext>
            </p:extLst>
          </p:nvPr>
        </p:nvGraphicFramePr>
        <p:xfrm>
          <a:off x="8509661" y="4860926"/>
          <a:ext cx="13525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8" imgW="901440" imgH="241200" progId="Equation.DSMT4">
                  <p:embed/>
                </p:oleObj>
              </mc:Choice>
              <mc:Fallback>
                <p:oleObj name="Equation" r:id="rId18" imgW="901440" imgH="2412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5A54F00B-0717-4DC3-8F4E-01A2531254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509661" y="4860926"/>
                        <a:ext cx="1352550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6CC899BB-517D-468C-B9A1-804B2EE979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768574"/>
              </p:ext>
            </p:extLst>
          </p:nvPr>
        </p:nvGraphicFramePr>
        <p:xfrm>
          <a:off x="5866448" y="4800600"/>
          <a:ext cx="13525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20" imgW="901440" imgH="241200" progId="Equation.DSMT4">
                  <p:embed/>
                </p:oleObj>
              </mc:Choice>
              <mc:Fallback>
                <p:oleObj name="Equation" r:id="rId20" imgW="901440" imgH="2412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6CC899BB-517D-468C-B9A1-804B2EE979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866448" y="4800600"/>
                        <a:ext cx="1352550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D3864D52-355F-4DFA-9D40-4555FEF0FE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766322"/>
              </p:ext>
            </p:extLst>
          </p:nvPr>
        </p:nvGraphicFramePr>
        <p:xfrm>
          <a:off x="7399131" y="4473825"/>
          <a:ext cx="856980" cy="36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2" imgW="571320" imgH="241200" progId="Equation.DSMT4">
                  <p:embed/>
                </p:oleObj>
              </mc:Choice>
              <mc:Fallback>
                <p:oleObj name="Equation" r:id="rId22" imgW="571320" imgH="2412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D3864D52-355F-4DFA-9D40-4555FEF0FE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399131" y="4473825"/>
                        <a:ext cx="856980" cy="36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AE0A788-56EF-44D6-AA69-37D8EEBAFE95}"/>
              </a:ext>
            </a:extLst>
          </p:cNvPr>
          <p:cNvCxnSpPr/>
          <p:nvPr/>
        </p:nvCxnSpPr>
        <p:spPr bwMode="auto">
          <a:xfrm>
            <a:off x="7406997" y="5299273"/>
            <a:ext cx="822603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87342405-6A07-4830-A1E1-F8D1A8D7AD35}"/>
              </a:ext>
            </a:extLst>
          </p:cNvPr>
          <p:cNvSpPr txBox="1"/>
          <p:nvPr/>
        </p:nvSpPr>
        <p:spPr>
          <a:xfrm>
            <a:off x="8186738" y="5105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  <a:latin typeface="+mj-lt"/>
              </a:rPr>
              <a:t>v</a:t>
            </a:r>
            <a:endParaRPr lang="en-US" b="0" baseline="-25000" dirty="0">
              <a:solidFill>
                <a:schemeClr val="tx1"/>
              </a:solidFill>
              <a:latin typeface="+mj-lt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3" grpId="0"/>
      <p:bldP spid="18444" grpId="0"/>
      <p:bldP spid="18451" grpId="0"/>
      <p:bldP spid="44" grpId="0"/>
      <p:bldP spid="45" grpId="0"/>
      <p:bldP spid="46" grpId="0"/>
      <p:bldP spid="20" grpId="0" animBg="1"/>
      <p:bldP spid="73" grpId="0" animBg="1"/>
      <p:bldP spid="21" grpId="0"/>
      <p:bldP spid="75" grpId="0"/>
      <p:bldP spid="76" grpId="0" animBg="1"/>
      <p:bldP spid="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351712" y="1143000"/>
            <a:ext cx="6527749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Energy is the ability to produce a change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0F5528-2AAF-4717-B01C-A0873B9BB017}"/>
              </a:ext>
            </a:extLst>
          </p:cNvPr>
          <p:cNvSpPr txBox="1"/>
          <p:nvPr/>
        </p:nvSpPr>
        <p:spPr>
          <a:xfrm>
            <a:off x="333277" y="2438400"/>
            <a:ext cx="7056740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3 conditions for an energy to be called work: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3FFEF0-4482-4ACA-926B-224CC1CF4AA0}"/>
              </a:ext>
            </a:extLst>
          </p:cNvPr>
          <p:cNvSpPr txBox="1"/>
          <p:nvPr/>
        </p:nvSpPr>
        <p:spPr>
          <a:xfrm>
            <a:off x="318037" y="4824397"/>
            <a:ext cx="6487673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Mechanical power is               and work 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427E5C-EA6F-4384-9AB8-FD5D965275A4}"/>
              </a:ext>
            </a:extLst>
          </p:cNvPr>
          <p:cNvSpPr txBox="1"/>
          <p:nvPr/>
        </p:nvSpPr>
        <p:spPr>
          <a:xfrm>
            <a:off x="990600" y="3003554"/>
            <a:ext cx="4754828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ym typeface="Symbol" panose="05050102010706020507" pitchFamily="18" charset="2"/>
              </a:rPr>
              <a:t>Crossing system boundaries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EFEF46-9E9D-4EE6-A432-70DA8225E079}"/>
              </a:ext>
            </a:extLst>
          </p:cNvPr>
          <p:cNvSpPr txBox="1"/>
          <p:nvPr/>
        </p:nvSpPr>
        <p:spPr>
          <a:xfrm>
            <a:off x="333277" y="1760286"/>
            <a:ext cx="5830442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It has a datum level and many forms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DD4293-FA55-4DAF-A2E5-17912DAB2A7F}"/>
              </a:ext>
            </a:extLst>
          </p:cNvPr>
          <p:cNvSpPr txBox="1"/>
          <p:nvPr/>
        </p:nvSpPr>
        <p:spPr>
          <a:xfrm>
            <a:off x="990600" y="3581404"/>
            <a:ext cx="8428911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ym typeface="Symbol" panose="05050102010706020507" pitchFamily="18" charset="2"/>
              </a:rPr>
              <a:t>Due to a force exerted by the system on surroundings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8A9C75-B455-4C19-A4A2-C04FECECB0D8}"/>
              </a:ext>
            </a:extLst>
          </p:cNvPr>
          <p:cNvSpPr txBox="1"/>
          <p:nvPr/>
        </p:nvSpPr>
        <p:spPr>
          <a:xfrm>
            <a:off x="990600" y="4179400"/>
            <a:ext cx="4924746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ym typeface="Symbol" panose="05050102010706020507" pitchFamily="18" charset="2"/>
              </a:rPr>
              <a:t>In presence of a displacement</a:t>
            </a:r>
            <a:endParaRPr lang="en-US" sz="2400" dirty="0"/>
          </a:p>
        </p:txBody>
      </p:sp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B54FFD2F-E7E6-4DB2-9FB1-9C74D5B29C9A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77998522"/>
              </p:ext>
            </p:extLst>
          </p:nvPr>
        </p:nvGraphicFramePr>
        <p:xfrm>
          <a:off x="3802063" y="4836013"/>
          <a:ext cx="1169987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5" imgW="622080" imgH="279360" progId="Equation.DSMT4">
                  <p:embed/>
                </p:oleObj>
              </mc:Choice>
              <mc:Fallback>
                <p:oleObj name="Equation" r:id="rId5" imgW="622080" imgH="27936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B54FFD2F-E7E6-4DB2-9FB1-9C74D5B29C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063" y="4836013"/>
                        <a:ext cx="1169987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2">
            <a:extLst>
              <a:ext uri="{FF2B5EF4-FFF2-40B4-BE49-F238E27FC236}">
                <a16:creationId xmlns:a16="http://schemas.microsoft.com/office/drawing/2014/main" id="{C649D2B2-E586-44EC-9016-E63A85D8D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0310" y="4990419"/>
            <a:ext cx="705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dirty="0"/>
              <a:t>W</a:t>
            </a:r>
            <a:r>
              <a:rPr lang="en-US" altLang="en-US" b="0" i="0" dirty="0">
                <a:latin typeface="Arial" panose="020B0604020202020204" pitchFamily="34" charset="0"/>
              </a:rPr>
              <a:t> =</a:t>
            </a:r>
          </a:p>
        </p:txBody>
      </p:sp>
      <p:graphicFrame>
        <p:nvGraphicFramePr>
          <p:cNvPr id="13" name="Object 13">
            <a:extLst>
              <a:ext uri="{FF2B5EF4-FFF2-40B4-BE49-F238E27FC236}">
                <a16:creationId xmlns:a16="http://schemas.microsoft.com/office/drawing/2014/main" id="{80083151-BCC1-4A5B-93BC-BEF4754949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568455"/>
              </p:ext>
            </p:extLst>
          </p:nvPr>
        </p:nvGraphicFramePr>
        <p:xfrm>
          <a:off x="7485952" y="4854088"/>
          <a:ext cx="131445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7" imgW="596880" imgH="355320" progId="Equation.DSMT4">
                  <p:embed/>
                </p:oleObj>
              </mc:Choice>
              <mc:Fallback>
                <p:oleObj name="Equation" r:id="rId7" imgW="596880" imgH="355320" progId="Equation.DSMT4">
                  <p:embed/>
                  <p:pic>
                    <p:nvPicPr>
                      <p:cNvPr id="13" name="Object 13">
                        <a:extLst>
                          <a:ext uri="{FF2B5EF4-FFF2-40B4-BE49-F238E27FC236}">
                            <a16:creationId xmlns:a16="http://schemas.microsoft.com/office/drawing/2014/main" id="{80083151-BCC1-4A5B-93BC-BEF4754949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5952" y="4854088"/>
                        <a:ext cx="1314450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83AA503E-5F1B-4581-B444-A082E907431B}"/>
              </a:ext>
            </a:extLst>
          </p:cNvPr>
          <p:cNvSpPr txBox="1"/>
          <p:nvPr/>
        </p:nvSpPr>
        <p:spPr>
          <a:xfrm>
            <a:off x="351712" y="5443050"/>
            <a:ext cx="6711324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Work is positive when done by the system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8" grpId="0"/>
      <p:bldP spid="10" grpId="0"/>
      <p:bldP spid="12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2.3|64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8.8|9.8|28.6|48.2|19.6|2.5|55.2|24|10.8|17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11.9|10.1|3.2|5.9|4.4|16.7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21623</TotalTime>
  <Words>281</Words>
  <Application>Microsoft Office PowerPoint</Application>
  <PresentationFormat>A4 Paper (210x297 mm)</PresentationFormat>
  <Paragraphs>74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Symbol</vt:lpstr>
      <vt:lpstr>Times New Roman</vt:lpstr>
      <vt:lpstr>Wingdings</vt:lpstr>
      <vt:lpstr>Default Design</vt:lpstr>
      <vt:lpstr>Equation</vt:lpstr>
      <vt:lpstr>Thermodynamics</vt:lpstr>
      <vt:lpstr>Energy: definition, simple forms</vt:lpstr>
      <vt:lpstr>Different forms</vt:lpstr>
      <vt:lpstr>Mechanical Power and Work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899</cp:revision>
  <dcterms:created xsi:type="dcterms:W3CDTF">2002-03-24T06:41:14Z</dcterms:created>
  <dcterms:modified xsi:type="dcterms:W3CDTF">2020-10-24T01:24:15Z</dcterms:modified>
</cp:coreProperties>
</file>