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95" r:id="rId3"/>
    <p:sldId id="400" r:id="rId4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893242FB-CA1C-4A57-B6A3-188F65A33C8E}"/>
    <pc:docChg chg="modSld">
      <pc:chgData name="Mohamed Nabil Sabry" userId="63bbbcbf96592b02" providerId="LiveId" clId="{893242FB-CA1C-4A57-B6A3-188F65A33C8E}" dt="2024-09-30T06:49:51.501" v="1"/>
      <pc:docMkLst>
        <pc:docMk/>
      </pc:docMkLst>
      <pc:sldChg chg="delSp modTransition modAnim">
        <pc:chgData name="Mohamed Nabil Sabry" userId="63bbbcbf96592b02" providerId="LiveId" clId="{893242FB-CA1C-4A57-B6A3-188F65A33C8E}" dt="2024-09-30T06:49:51.501" v="1"/>
        <pc:sldMkLst>
          <pc:docMk/>
          <pc:sldMk cId="0" sldId="317"/>
        </pc:sldMkLst>
        <pc:picChg chg="del">
          <ac:chgData name="Mohamed Nabil Sabry" userId="63bbbcbf96592b02" providerId="LiveId" clId="{893242FB-CA1C-4A57-B6A3-188F65A33C8E}" dt="2024-09-30T06:49:46.944" v="0"/>
          <ac:picMkLst>
            <pc:docMk/>
            <pc:sldMk cId="0" sldId="317"/>
            <ac:picMk id="3" creationId="{AD4D2BC9-E82B-4D11-836A-0BD22E700CC3}"/>
          </ac:picMkLst>
        </pc:picChg>
      </pc:sldChg>
      <pc:sldChg chg="delSp modTransition modAnim">
        <pc:chgData name="Mohamed Nabil Sabry" userId="63bbbcbf96592b02" providerId="LiveId" clId="{893242FB-CA1C-4A57-B6A3-188F65A33C8E}" dt="2024-09-30T06:49:51.501" v="1"/>
        <pc:sldMkLst>
          <pc:docMk/>
          <pc:sldMk cId="0" sldId="395"/>
        </pc:sldMkLst>
        <pc:picChg chg="del">
          <ac:chgData name="Mohamed Nabil Sabry" userId="63bbbcbf96592b02" providerId="LiveId" clId="{893242FB-CA1C-4A57-B6A3-188F65A33C8E}" dt="2024-09-30T06:49:46.944" v="0"/>
          <ac:picMkLst>
            <pc:docMk/>
            <pc:sldMk cId="0" sldId="395"/>
            <ac:picMk id="7" creationId="{3FF74889-9766-4CA2-AD15-98A29101E68C}"/>
          </ac:picMkLst>
        </pc:picChg>
      </pc:sldChg>
      <pc:sldChg chg="delSp modTransition modAnim">
        <pc:chgData name="Mohamed Nabil Sabry" userId="63bbbcbf96592b02" providerId="LiveId" clId="{893242FB-CA1C-4A57-B6A3-188F65A33C8E}" dt="2024-09-30T06:49:51.501" v="1"/>
        <pc:sldMkLst>
          <pc:docMk/>
          <pc:sldMk cId="1126675697" sldId="400"/>
        </pc:sldMkLst>
        <pc:picChg chg="del">
          <ac:chgData name="Mohamed Nabil Sabry" userId="63bbbcbf96592b02" providerId="LiveId" clId="{893242FB-CA1C-4A57-B6A3-188F65A33C8E}" dt="2024-09-30T06:49:46.944" v="0"/>
          <ac:picMkLst>
            <pc:docMk/>
            <pc:sldMk cId="1126675697" sldId="400"/>
            <ac:picMk id="5" creationId="{F80512D0-03E6-4EE6-8663-8288CE3EFCD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7F7E95B-7A6E-4683-8751-BFB8C615BA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9F506DE-F5DA-4B86-B7FB-702A49A397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1982788"/>
            <a:ext cx="3557587" cy="15890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388" y="1982788"/>
            <a:ext cx="3557587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702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8.png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00118" y="1852004"/>
            <a:ext cx="6112252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8. Conservation of mass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306358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A8AC9CF-D5E6-444C-9984-C08E4D674D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65425" y="279400"/>
            <a:ext cx="4371975" cy="582613"/>
          </a:xfrm>
        </p:spPr>
        <p:txBody>
          <a:bodyPr/>
          <a:lstStyle/>
          <a:p>
            <a:r>
              <a:rPr lang="en-US" altLang="en-US"/>
              <a:t>Conservation of mass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A272102-0973-4ECF-A5A2-72E0C58E2E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253288" y="1447800"/>
            <a:ext cx="2330450" cy="363538"/>
          </a:xfrm>
        </p:spPr>
        <p:txBody>
          <a:bodyPr/>
          <a:lstStyle/>
          <a:p>
            <a:r>
              <a:rPr lang="en-US" altLang="en-US" sz="2000" dirty="0"/>
              <a:t>Not relativistic!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281966D8-4B28-4F34-8DEC-0D5C57FB11F2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96075" y="2136775"/>
          <a:ext cx="221932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330200" progId="Equation.3">
                  <p:embed/>
                </p:oleObj>
              </mc:Choice>
              <mc:Fallback>
                <p:oleObj name="Equation" r:id="rId4" imgW="965200" imgH="330200" progId="Equation.3">
                  <p:embed/>
                  <p:pic>
                    <p:nvPicPr>
                      <p:cNvPr id="45060" name="Object 4">
                        <a:extLst>
                          <a:ext uri="{FF2B5EF4-FFF2-40B4-BE49-F238E27FC236}">
                            <a16:creationId xmlns:a16="http://schemas.microsoft.com/office/drawing/2014/main" id="{281966D8-4B28-4F34-8DEC-0D5C57FB11F2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075" y="2136775"/>
                        <a:ext cx="2219325" cy="758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8">
            <a:extLst>
              <a:ext uri="{FF2B5EF4-FFF2-40B4-BE49-F238E27FC236}">
                <a16:creationId xmlns:a16="http://schemas.microsoft.com/office/drawing/2014/main" id="{A9F4E03C-0771-441D-AA31-4763C6F6D0CF}"/>
              </a:ext>
            </a:extLst>
          </p:cNvPr>
          <p:cNvGrpSpPr>
            <a:grpSpLocks/>
          </p:cNvGrpSpPr>
          <p:nvPr/>
        </p:nvGrpSpPr>
        <p:grpSpPr bwMode="auto">
          <a:xfrm>
            <a:off x="239881" y="3028039"/>
            <a:ext cx="5884863" cy="935037"/>
            <a:chOff x="240" y="2147"/>
            <a:chExt cx="3707" cy="589"/>
          </a:xfrm>
        </p:grpSpPr>
        <p:graphicFrame>
          <p:nvGraphicFramePr>
            <p:cNvPr id="45098" name="Object 6">
              <a:extLst>
                <a:ext uri="{FF2B5EF4-FFF2-40B4-BE49-F238E27FC236}">
                  <a16:creationId xmlns:a16="http://schemas.microsoft.com/office/drawing/2014/main" id="{C59165A0-75F0-4036-947B-E24376A0C4E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84" y="2387"/>
            <a:ext cx="956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660113" imgH="241195" progId="Equation.3">
                    <p:embed/>
                  </p:oleObj>
                </mc:Choice>
                <mc:Fallback>
                  <p:oleObj name="Equation" r:id="rId6" imgW="660113" imgH="241195" progId="Equation.3">
                    <p:embed/>
                    <p:pic>
                      <p:nvPicPr>
                        <p:cNvPr id="45098" name="Object 6">
                          <a:extLst>
                            <a:ext uri="{FF2B5EF4-FFF2-40B4-BE49-F238E27FC236}">
                              <a16:creationId xmlns:a16="http://schemas.microsoft.com/office/drawing/2014/main" id="{C59165A0-75F0-4036-947B-E24376A0C4E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2387"/>
                          <a:ext cx="956" cy="349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EAEAEA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99" name="Text Box 7">
              <a:extLst>
                <a:ext uri="{FF2B5EF4-FFF2-40B4-BE49-F238E27FC236}">
                  <a16:creationId xmlns:a16="http://schemas.microsoft.com/office/drawing/2014/main" id="{81959616-E809-4F3D-8F6B-3FC7E3D5E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147"/>
              <a:ext cx="3707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latin typeface="Arial" panose="020B0604020202020204" pitchFamily="34" charset="0"/>
                </a:rPr>
                <a:t>If the densit</a:t>
              </a:r>
              <a:r>
                <a:rPr lang="en-US" altLang="en-US" b="0" i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b="0" i="0" dirty="0">
                  <a:latin typeface="Arial" panose="020B0604020202020204" pitchFamily="34" charset="0"/>
                </a:rPr>
                <a:t> </a:t>
              </a:r>
              <a:r>
                <a:rPr lang="en-US" altLang="en-US" b="0" dirty="0">
                  <a:latin typeface="Symbol" panose="05050102010706020507" pitchFamily="18" charset="2"/>
                </a:rPr>
                <a:t>r</a:t>
              </a:r>
              <a:r>
                <a:rPr lang="en-US" altLang="en-US" b="0" i="0" dirty="0">
                  <a:latin typeface="Arial" panose="020B0604020202020204" pitchFamily="34" charset="0"/>
                </a:rPr>
                <a:t> was uniform then </a:t>
              </a:r>
              <a:r>
                <a:rPr lang="en-US" altLang="en-US" b="0" dirty="0" err="1">
                  <a:latin typeface="+mn-lt"/>
                </a:rPr>
                <a:t>m</a:t>
              </a:r>
              <a:r>
                <a:rPr lang="en-US" altLang="en-US" b="0" baseline="-25000" dirty="0" err="1">
                  <a:latin typeface="+mn-lt"/>
                </a:rPr>
                <a:t>s</a:t>
              </a:r>
              <a:r>
                <a:rPr lang="en-US" altLang="en-US" b="0" i="0" dirty="0">
                  <a:latin typeface="+mn-lt"/>
                </a:rPr>
                <a:t> </a:t>
              </a:r>
              <a:r>
                <a:rPr lang="en-US" altLang="en-US" b="0" i="0" dirty="0">
                  <a:latin typeface="Arial" panose="020B0604020202020204" pitchFamily="34" charset="0"/>
                </a:rPr>
                <a:t>= </a:t>
              </a:r>
              <a:r>
                <a:rPr lang="en-US" altLang="en-US" b="0" dirty="0">
                  <a:latin typeface="Symbol" panose="05050102010706020507" pitchFamily="18" charset="2"/>
                </a:rPr>
                <a:t>r</a:t>
              </a:r>
              <a:r>
                <a:rPr lang="en-US" altLang="en-US" b="0" i="0" dirty="0">
                  <a:latin typeface="Arial" panose="020B0604020202020204" pitchFamily="34" charset="0"/>
                </a:rPr>
                <a:t> </a:t>
              </a:r>
              <a:r>
                <a:rPr lang="en-US" altLang="en-US" b="0" dirty="0">
                  <a:latin typeface="+mn-lt"/>
                </a:rPr>
                <a:t>V</a:t>
              </a:r>
              <a:r>
                <a:rPr lang="en-US" altLang="en-US" b="0" i="0" dirty="0">
                  <a:latin typeface="Arial" panose="020B0604020202020204" pitchFamily="34" charset="0"/>
                </a:rPr>
                <a:t>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latin typeface="Arial" panose="020B0604020202020204" pitchFamily="34" charset="0"/>
                </a:rPr>
                <a:t>(V is the volume) otherwise: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5F5B853D-159E-4011-B17B-AAF3003C29B4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587878"/>
            <a:ext cx="5862638" cy="830263"/>
            <a:chOff x="288" y="2890"/>
            <a:chExt cx="3693" cy="523"/>
          </a:xfrm>
        </p:grpSpPr>
        <p:sp>
          <p:nvSpPr>
            <p:cNvPr id="45096" name="Text Box 9">
              <a:extLst>
                <a:ext uri="{FF2B5EF4-FFF2-40B4-BE49-F238E27FC236}">
                  <a16:creationId xmlns:a16="http://schemas.microsoft.com/office/drawing/2014/main" id="{04FB2D1E-1986-42FF-9CA8-8F432B8DE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890"/>
              <a:ext cx="3693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latin typeface="Arial" panose="020B0604020202020204" pitchFamily="34" charset="0"/>
                </a:rPr>
                <a:t>If </a:t>
              </a:r>
              <a:r>
                <a:rPr lang="en-US" altLang="en-US" b="0" dirty="0">
                  <a:latin typeface="Symbol" panose="05050102010706020507" pitchFamily="18" charset="2"/>
                </a:rPr>
                <a:t>r</a:t>
              </a:r>
              <a:r>
                <a:rPr lang="en-US" altLang="en-US" b="0" i="0" dirty="0">
                  <a:latin typeface="Arial" panose="020B0604020202020204" pitchFamily="34" charset="0"/>
                </a:rPr>
                <a:t> and the normal speed </a:t>
              </a:r>
              <a:r>
                <a:rPr lang="en-US" altLang="en-US" b="0" dirty="0">
                  <a:latin typeface="Arial" panose="020B0604020202020204" pitchFamily="34" charset="0"/>
                </a:rPr>
                <a:t>v</a:t>
              </a:r>
              <a:r>
                <a:rPr lang="en-US" altLang="en-US" b="0" i="0" dirty="0">
                  <a:latin typeface="Arial" panose="020B0604020202020204" pitchFamily="34" charset="0"/>
                </a:rPr>
                <a:t> were uniform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latin typeface="Arial" panose="020B0604020202020204" pitchFamily="34" charset="0"/>
                </a:rPr>
                <a:t>then    = </a:t>
              </a:r>
              <a:r>
                <a:rPr lang="en-US" altLang="en-US" b="0" dirty="0">
                  <a:latin typeface="Symbol" panose="05050102010706020507" pitchFamily="18" charset="2"/>
                </a:rPr>
                <a:t>r</a:t>
              </a:r>
              <a:r>
                <a:rPr lang="en-US" altLang="en-US" b="0" i="0" dirty="0">
                  <a:latin typeface="Arial" panose="020B0604020202020204" pitchFamily="34" charset="0"/>
                </a:rPr>
                <a:t> </a:t>
              </a:r>
              <a:r>
                <a:rPr lang="en-US" altLang="en-US" b="0" dirty="0">
                  <a:latin typeface="+mn-lt"/>
                </a:rPr>
                <a:t>A</a:t>
              </a:r>
              <a:r>
                <a:rPr lang="en-US" altLang="en-US" b="0" i="0" dirty="0">
                  <a:latin typeface="Arial" panose="020B0604020202020204" pitchFamily="34" charset="0"/>
                </a:rPr>
                <a:t> (</a:t>
              </a:r>
              <a:r>
                <a:rPr lang="en-US" altLang="en-US" b="0" i="0" dirty="0">
                  <a:latin typeface="+mn-lt"/>
                </a:rPr>
                <a:t>v</a:t>
              </a:r>
              <a:r>
                <a:rPr lang="en-US" altLang="en-US" b="0" i="0" dirty="0">
                  <a:latin typeface="Arial" panose="020B0604020202020204" pitchFamily="34" charset="0"/>
                </a:rPr>
                <a:t> </a:t>
              </a:r>
              <a:r>
                <a:rPr lang="en-US" altLang="en-US" b="0" dirty="0">
                  <a:latin typeface="Symbol" panose="05050102010706020507" pitchFamily="18" charset="2"/>
                </a:rPr>
                <a:t>D</a:t>
              </a:r>
              <a:r>
                <a:rPr lang="en-US" altLang="en-US" b="0" dirty="0">
                  <a:latin typeface="+mn-lt"/>
                </a:rPr>
                <a:t>t</a:t>
              </a:r>
              <a:r>
                <a:rPr lang="en-US" altLang="en-US" b="0" i="0" dirty="0">
                  <a:latin typeface="Arial" panose="020B0604020202020204" pitchFamily="34" charset="0"/>
                </a:rPr>
                <a:t>) / </a:t>
              </a:r>
              <a:r>
                <a:rPr lang="en-US" altLang="en-US" b="0" dirty="0">
                  <a:latin typeface="Symbol" panose="05050102010706020507" pitchFamily="18" charset="2"/>
                </a:rPr>
                <a:t>D</a:t>
              </a:r>
              <a:r>
                <a:rPr lang="en-US" altLang="en-US" b="0" dirty="0">
                  <a:latin typeface="+mn-lt"/>
                </a:rPr>
                <a:t>t </a:t>
              </a:r>
              <a:r>
                <a:rPr lang="en-US" altLang="en-US" b="0" dirty="0">
                  <a:latin typeface="Arial" panose="020B0604020202020204" pitchFamily="34" charset="0"/>
                </a:rPr>
                <a:t>= </a:t>
              </a:r>
              <a:r>
                <a:rPr lang="en-US" altLang="en-US" b="0" dirty="0">
                  <a:latin typeface="Symbol" panose="05050102010706020507" pitchFamily="18" charset="2"/>
                </a:rPr>
                <a:t>r</a:t>
              </a:r>
              <a:r>
                <a:rPr lang="en-US" altLang="en-US" b="0" dirty="0">
                  <a:latin typeface="Arial" panose="020B0604020202020204" pitchFamily="34" charset="0"/>
                </a:rPr>
                <a:t> </a:t>
              </a:r>
              <a:r>
                <a:rPr lang="en-US" altLang="en-US" b="0" i="0" dirty="0">
                  <a:latin typeface="+mn-lt"/>
                </a:rPr>
                <a:t>v</a:t>
              </a:r>
              <a:r>
                <a:rPr lang="en-US" altLang="en-US" b="0" dirty="0">
                  <a:latin typeface="Arial" panose="020B0604020202020204" pitchFamily="34" charset="0"/>
                </a:rPr>
                <a:t> </a:t>
              </a:r>
              <a:r>
                <a:rPr lang="en-US" altLang="en-US" b="0" dirty="0">
                  <a:latin typeface="+mn-lt"/>
                </a:rPr>
                <a:t>A</a:t>
              </a:r>
            </a:p>
          </p:txBody>
        </p:sp>
        <p:graphicFrame>
          <p:nvGraphicFramePr>
            <p:cNvPr id="45097" name="Object 10">
              <a:extLst>
                <a:ext uri="{FF2B5EF4-FFF2-40B4-BE49-F238E27FC236}">
                  <a16:creationId xmlns:a16="http://schemas.microsoft.com/office/drawing/2014/main" id="{BFE0A560-4118-441F-AF01-515E433558C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6590295"/>
                </p:ext>
              </p:extLst>
            </p:nvPr>
          </p:nvGraphicFramePr>
          <p:xfrm>
            <a:off x="768" y="3139"/>
            <a:ext cx="221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52268" imgH="152268" progId="Equation.DSMT4">
                    <p:embed/>
                  </p:oleObj>
                </mc:Choice>
                <mc:Fallback>
                  <p:oleObj name="Equation" r:id="rId8" imgW="152268" imgH="152268" progId="Equation.DSMT4">
                    <p:embed/>
                    <p:pic>
                      <p:nvPicPr>
                        <p:cNvPr id="45097" name="Object 10">
                          <a:extLst>
                            <a:ext uri="{FF2B5EF4-FFF2-40B4-BE49-F238E27FC236}">
                              <a16:creationId xmlns:a16="http://schemas.microsoft.com/office/drawing/2014/main" id="{BFE0A560-4118-441F-AF01-515E433558C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3139"/>
                          <a:ext cx="221" cy="221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EAEAEA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51">
            <a:extLst>
              <a:ext uri="{FF2B5EF4-FFF2-40B4-BE49-F238E27FC236}">
                <a16:creationId xmlns:a16="http://schemas.microsoft.com/office/drawing/2014/main" id="{468A8A8A-F50C-4DC3-B05A-7871B7BD140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310188"/>
            <a:ext cx="3276600" cy="557212"/>
            <a:chOff x="288" y="3345"/>
            <a:chExt cx="2064" cy="351"/>
          </a:xfrm>
        </p:grpSpPr>
        <p:graphicFrame>
          <p:nvGraphicFramePr>
            <p:cNvPr id="45094" name="Object 12">
              <a:extLst>
                <a:ext uri="{FF2B5EF4-FFF2-40B4-BE49-F238E27FC236}">
                  <a16:creationId xmlns:a16="http://schemas.microsoft.com/office/drawing/2014/main" id="{1C7F91AF-EC50-4DD1-85FA-1B714A6FFA3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95" y="3347"/>
            <a:ext cx="957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660113" imgH="241195" progId="Equation.3">
                    <p:embed/>
                  </p:oleObj>
                </mc:Choice>
                <mc:Fallback>
                  <p:oleObj name="Equation" r:id="rId10" imgW="660113" imgH="241195" progId="Equation.3">
                    <p:embed/>
                    <p:pic>
                      <p:nvPicPr>
                        <p:cNvPr id="45094" name="Object 12">
                          <a:extLst>
                            <a:ext uri="{FF2B5EF4-FFF2-40B4-BE49-F238E27FC236}">
                              <a16:creationId xmlns:a16="http://schemas.microsoft.com/office/drawing/2014/main" id="{1C7F91AF-EC50-4DD1-85FA-1B714A6FFA3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5" y="3347"/>
                          <a:ext cx="957" cy="349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EAEAEA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95" name="Rectangle 13">
              <a:extLst>
                <a:ext uri="{FF2B5EF4-FFF2-40B4-BE49-F238E27FC236}">
                  <a16:creationId xmlns:a16="http://schemas.microsoft.com/office/drawing/2014/main" id="{24A68216-3DC6-4870-83C5-5422641C4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345"/>
              <a:ext cx="9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otherwise:</a:t>
              </a:r>
            </a:p>
          </p:txBody>
        </p:sp>
      </p:grpSp>
      <p:sp>
        <p:nvSpPr>
          <p:cNvPr id="45064" name="Oval 14">
            <a:extLst>
              <a:ext uri="{FF2B5EF4-FFF2-40B4-BE49-F238E27FC236}">
                <a16:creationId xmlns:a16="http://schemas.microsoft.com/office/drawing/2014/main" id="{79FC42BA-517B-4404-909E-8479B390E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371600"/>
            <a:ext cx="2514600" cy="1219200"/>
          </a:xfrm>
          <a:prstGeom prst="ellipse">
            <a:avLst/>
          </a:prstGeom>
          <a:noFill/>
          <a:ln w="57150" cmpd="thinThick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5" name="Text Box 15">
            <a:extLst>
              <a:ext uri="{FF2B5EF4-FFF2-40B4-BE49-F238E27FC236}">
                <a16:creationId xmlns:a16="http://schemas.microsoft.com/office/drawing/2014/main" id="{14C5D297-54ED-4B9A-9824-608C68814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1600200"/>
            <a:ext cx="1538288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solidFill>
                  <a:srgbClr val="000099"/>
                </a:solidFill>
              </a:rPr>
              <a:t>mass of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solidFill>
                  <a:srgbClr val="000099"/>
                </a:solidFill>
              </a:rPr>
              <a:t>System: </a:t>
            </a:r>
            <a:r>
              <a:rPr lang="en-US" altLang="en-US" b="0"/>
              <a:t>m</a:t>
            </a:r>
            <a:r>
              <a:rPr lang="en-US" altLang="en-US" b="0" baseline="-25000"/>
              <a:t>s</a:t>
            </a:r>
          </a:p>
        </p:txBody>
      </p:sp>
      <p:sp>
        <p:nvSpPr>
          <p:cNvPr id="45066" name="Text Box 16">
            <a:extLst>
              <a:ext uri="{FF2B5EF4-FFF2-40B4-BE49-F238E27FC236}">
                <a16:creationId xmlns:a16="http://schemas.microsoft.com/office/drawing/2014/main" id="{80810988-C667-4B53-9702-A36A1F3AF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1143000"/>
            <a:ext cx="19558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solidFill>
                  <a:srgbClr val="000099"/>
                </a:solidFill>
              </a:rPr>
              <a:t>Entering mass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solidFill>
                  <a:srgbClr val="000099"/>
                </a:solidFill>
              </a:rPr>
              <a:t>per second    </a:t>
            </a:r>
            <a:r>
              <a:rPr lang="en-US" altLang="en-US" b="0" baseline="-25000" dirty="0"/>
              <a:t>in</a:t>
            </a:r>
          </a:p>
        </p:txBody>
      </p:sp>
      <p:graphicFrame>
        <p:nvGraphicFramePr>
          <p:cNvPr id="45067" name="Object 17">
            <a:extLst>
              <a:ext uri="{FF2B5EF4-FFF2-40B4-BE49-F238E27FC236}">
                <a16:creationId xmlns:a16="http://schemas.microsoft.com/office/drawing/2014/main" id="{EC8D85F5-B120-4454-A452-C6139C5B15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1477963"/>
          <a:ext cx="3206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39" imgH="152334" progId="Equation.3">
                  <p:embed/>
                </p:oleObj>
              </mc:Choice>
              <mc:Fallback>
                <p:oleObj name="Equation" r:id="rId12" imgW="139639" imgH="152334" progId="Equation.3">
                  <p:embed/>
                  <p:pic>
                    <p:nvPicPr>
                      <p:cNvPr id="45067" name="Object 17">
                        <a:extLst>
                          <a:ext uri="{FF2B5EF4-FFF2-40B4-BE49-F238E27FC236}">
                            <a16:creationId xmlns:a16="http://schemas.microsoft.com/office/drawing/2014/main" id="{EC8D85F5-B120-4454-A452-C6139C5B1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77963"/>
                        <a:ext cx="320675" cy="3508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8" name="Line 18">
            <a:extLst>
              <a:ext uri="{FF2B5EF4-FFF2-40B4-BE49-F238E27FC236}">
                <a16:creationId xmlns:a16="http://schemas.microsoft.com/office/drawing/2014/main" id="{3617CC15-DB75-4749-8F5A-82A880A8A9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981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5069" name="Text Box 19">
            <a:extLst>
              <a:ext uri="{FF2B5EF4-FFF2-40B4-BE49-F238E27FC236}">
                <a16:creationId xmlns:a16="http://schemas.microsoft.com/office/drawing/2014/main" id="{8FDA7E04-D0D9-4731-92CB-BDC36A826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1158875"/>
            <a:ext cx="20574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solidFill>
                  <a:srgbClr val="000099"/>
                </a:solidFill>
              </a:rPr>
              <a:t>Leaving mass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solidFill>
                  <a:srgbClr val="000099"/>
                </a:solidFill>
              </a:rPr>
              <a:t>per second    </a:t>
            </a:r>
            <a:r>
              <a:rPr lang="en-US" altLang="en-US" b="0" baseline="-25000" dirty="0"/>
              <a:t>out</a:t>
            </a:r>
          </a:p>
        </p:txBody>
      </p:sp>
      <p:graphicFrame>
        <p:nvGraphicFramePr>
          <p:cNvPr id="45070" name="Object 20">
            <a:extLst>
              <a:ext uri="{FF2B5EF4-FFF2-40B4-BE49-F238E27FC236}">
                <a16:creationId xmlns:a16="http://schemas.microsoft.com/office/drawing/2014/main" id="{DEB683C6-BF6F-4B72-8784-455D9A922C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1493838"/>
          <a:ext cx="3206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" imgH="152334" progId="Equation.3">
                  <p:embed/>
                </p:oleObj>
              </mc:Choice>
              <mc:Fallback>
                <p:oleObj name="Equation" r:id="rId14" imgW="139639" imgH="152334" progId="Equation.3">
                  <p:embed/>
                  <p:pic>
                    <p:nvPicPr>
                      <p:cNvPr id="45070" name="Object 20">
                        <a:extLst>
                          <a:ext uri="{FF2B5EF4-FFF2-40B4-BE49-F238E27FC236}">
                            <a16:creationId xmlns:a16="http://schemas.microsoft.com/office/drawing/2014/main" id="{DEB683C6-BF6F-4B72-8784-455D9A922C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493838"/>
                        <a:ext cx="320675" cy="3508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1" name="Line 21">
            <a:extLst>
              <a:ext uri="{FF2B5EF4-FFF2-40B4-BE49-F238E27FC236}">
                <a16:creationId xmlns:a16="http://schemas.microsoft.com/office/drawing/2014/main" id="{A8A3E03F-2D09-40EA-B018-A0F415D7F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981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5072" name="AutoShape 22">
            <a:extLst>
              <a:ext uri="{FF2B5EF4-FFF2-40B4-BE49-F238E27FC236}">
                <a16:creationId xmlns:a16="http://schemas.microsoft.com/office/drawing/2014/main" id="{BCB53A61-C36E-448A-AFD4-EAE3B8E98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286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4823" name="Line 23">
            <a:extLst>
              <a:ext uri="{FF2B5EF4-FFF2-40B4-BE49-F238E27FC236}">
                <a16:creationId xmlns:a16="http://schemas.microsoft.com/office/drawing/2014/main" id="{ACAEA79D-69AD-433E-BF19-8A74AEB029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67600" y="5257800"/>
            <a:ext cx="152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5" name="Group 50">
            <a:extLst>
              <a:ext uri="{FF2B5EF4-FFF2-40B4-BE49-F238E27FC236}">
                <a16:creationId xmlns:a16="http://schemas.microsoft.com/office/drawing/2014/main" id="{58321CD7-09E7-4F6A-9847-7DF3B0192CAB}"/>
              </a:ext>
            </a:extLst>
          </p:cNvPr>
          <p:cNvGrpSpPr>
            <a:grpSpLocks/>
          </p:cNvGrpSpPr>
          <p:nvPr/>
        </p:nvGrpSpPr>
        <p:grpSpPr bwMode="auto">
          <a:xfrm>
            <a:off x="660399" y="3810001"/>
            <a:ext cx="8824914" cy="2665413"/>
            <a:chOff x="416" y="2400"/>
            <a:chExt cx="5559" cy="1679"/>
          </a:xfrm>
        </p:grpSpPr>
        <p:sp>
          <p:nvSpPr>
            <p:cNvPr id="45083" name="Line 25">
              <a:extLst>
                <a:ext uri="{FF2B5EF4-FFF2-40B4-BE49-F238E27FC236}">
                  <a16:creationId xmlns:a16="http://schemas.microsoft.com/office/drawing/2014/main" id="{43E25467-080A-4292-87B0-DB3B5565A5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2" y="288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5084" name="Group 49">
              <a:extLst>
                <a:ext uri="{FF2B5EF4-FFF2-40B4-BE49-F238E27FC236}">
                  <a16:creationId xmlns:a16="http://schemas.microsoft.com/office/drawing/2014/main" id="{277E5062-AB8E-4814-B022-68D803889D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" y="2400"/>
              <a:ext cx="5559" cy="1679"/>
              <a:chOff x="416" y="2400"/>
              <a:chExt cx="5559" cy="1679"/>
            </a:xfrm>
          </p:grpSpPr>
          <p:grpSp>
            <p:nvGrpSpPr>
              <p:cNvPr id="45085" name="Group 27">
                <a:extLst>
                  <a:ext uri="{FF2B5EF4-FFF2-40B4-BE49-F238E27FC236}">
                    <a16:creationId xmlns:a16="http://schemas.microsoft.com/office/drawing/2014/main" id="{193108EB-2674-4507-A896-9AC8E0301A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93" y="2400"/>
                <a:ext cx="2482" cy="1679"/>
                <a:chOff x="3515" y="2400"/>
                <a:chExt cx="2482" cy="1679"/>
              </a:xfrm>
            </p:grpSpPr>
            <p:sp>
              <p:nvSpPr>
                <p:cNvPr id="45088" name="Rectangle 28" descr="Zig zag">
                  <a:extLst>
                    <a:ext uri="{FF2B5EF4-FFF2-40B4-BE49-F238E27FC236}">
                      <a16:creationId xmlns:a16="http://schemas.microsoft.com/office/drawing/2014/main" id="{63F02CC6-C7C4-44AB-885D-B6C47747C3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4" y="2400"/>
                  <a:ext cx="816" cy="1104"/>
                </a:xfrm>
                <a:prstGeom prst="rect">
                  <a:avLst/>
                </a:prstGeom>
                <a:blipFill dpi="0" rotWithShape="0">
                  <a:blip r:embed="rId16"/>
                  <a:srcRect/>
                  <a:tile tx="0" ty="0" sx="100000" sy="100000" flip="none" algn="tl"/>
                </a:blip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>
                      <a:solidFill>
                        <a:srgbClr val="000099"/>
                      </a:solidFill>
                    </a:rPr>
                    <a:t>System</a:t>
                  </a:r>
                </a:p>
              </p:txBody>
            </p:sp>
            <p:sp>
              <p:nvSpPr>
                <p:cNvPr id="45089" name="Text Box 29">
                  <a:extLst>
                    <a:ext uri="{FF2B5EF4-FFF2-40B4-BE49-F238E27FC236}">
                      <a16:creationId xmlns:a16="http://schemas.microsoft.com/office/drawing/2014/main" id="{BAF03009-CBAC-44CA-B60C-790827AD5F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61" y="2640"/>
                  <a:ext cx="435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 dirty="0">
                      <a:latin typeface="+mn-lt"/>
                    </a:rPr>
                    <a:t>v </a:t>
                  </a:r>
                  <a:r>
                    <a:rPr lang="en-US" altLang="en-US" b="0" dirty="0">
                      <a:latin typeface="Symbol" panose="05050102010706020507" pitchFamily="18" charset="2"/>
                    </a:rPr>
                    <a:t>D</a:t>
                  </a:r>
                  <a:r>
                    <a:rPr lang="en-US" altLang="en-US" b="0" dirty="0">
                      <a:latin typeface="+mn-lt"/>
                    </a:rPr>
                    <a:t>t</a:t>
                  </a:r>
                </a:p>
              </p:txBody>
            </p:sp>
            <p:sp>
              <p:nvSpPr>
                <p:cNvPr id="45090" name="Text Box 30">
                  <a:extLst>
                    <a:ext uri="{FF2B5EF4-FFF2-40B4-BE49-F238E27FC236}">
                      <a16:creationId xmlns:a16="http://schemas.microsoft.com/office/drawing/2014/main" id="{822B0C5F-E4F2-4E8B-8DE7-C1BABEE40F7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15" y="3111"/>
                  <a:ext cx="935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 dirty="0">
                      <a:latin typeface="Arial" panose="020B0604020202020204" pitchFamily="34" charset="0"/>
                    </a:rPr>
                    <a:t>Area of </a:t>
                  </a:r>
                </a:p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 dirty="0">
                      <a:latin typeface="Arial" panose="020B0604020202020204" pitchFamily="34" charset="0"/>
                    </a:rPr>
                    <a:t>Section </a:t>
                  </a:r>
                  <a:r>
                    <a:rPr lang="en-US" altLang="en-US" b="0" dirty="0">
                      <a:latin typeface="+mn-lt"/>
                    </a:rPr>
                    <a:t>A</a:t>
                  </a:r>
                </a:p>
              </p:txBody>
            </p:sp>
            <p:sp>
              <p:nvSpPr>
                <p:cNvPr id="45091" name="Line 31">
                  <a:extLst>
                    <a:ext uri="{FF2B5EF4-FFF2-40B4-BE49-F238E27FC236}">
                      <a16:creationId xmlns:a16="http://schemas.microsoft.com/office/drawing/2014/main" id="{13D0272F-4167-418F-8615-A894833013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64" y="2784"/>
                  <a:ext cx="0" cy="5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5092" name="Freeform 32">
                  <a:extLst>
                    <a:ext uri="{FF2B5EF4-FFF2-40B4-BE49-F238E27FC236}">
                      <a16:creationId xmlns:a16="http://schemas.microsoft.com/office/drawing/2014/main" id="{5FC560F5-F00C-4128-B0D8-408D5FC33B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92" y="3168"/>
                  <a:ext cx="176" cy="240"/>
                </a:xfrm>
                <a:custGeom>
                  <a:avLst/>
                  <a:gdLst>
                    <a:gd name="T0" fmla="*/ 17 w 176"/>
                    <a:gd name="T1" fmla="*/ 240 h 240"/>
                    <a:gd name="T2" fmla="*/ 6 w 176"/>
                    <a:gd name="T3" fmla="*/ 164 h 240"/>
                    <a:gd name="T4" fmla="*/ 53 w 176"/>
                    <a:gd name="T5" fmla="*/ 34 h 240"/>
                    <a:gd name="T6" fmla="*/ 176 w 176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76"/>
                    <a:gd name="T13" fmla="*/ 0 h 240"/>
                    <a:gd name="T14" fmla="*/ 176 w 176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76" h="240">
                      <a:moveTo>
                        <a:pt x="17" y="240"/>
                      </a:moveTo>
                      <a:cubicBezTo>
                        <a:pt x="15" y="226"/>
                        <a:pt x="0" y="198"/>
                        <a:pt x="6" y="164"/>
                      </a:cubicBezTo>
                      <a:cubicBezTo>
                        <a:pt x="12" y="130"/>
                        <a:pt x="25" y="61"/>
                        <a:pt x="53" y="34"/>
                      </a:cubicBezTo>
                      <a:cubicBezTo>
                        <a:pt x="81" y="7"/>
                        <a:pt x="151" y="7"/>
                        <a:pt x="176" y="0"/>
                      </a:cubicBez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5093" name="Text Box 33">
                  <a:extLst>
                    <a:ext uri="{FF2B5EF4-FFF2-40B4-BE49-F238E27FC236}">
                      <a16:creationId xmlns:a16="http://schemas.microsoft.com/office/drawing/2014/main" id="{21FCED9E-3849-48C8-AD95-E3E65726B91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45" y="3604"/>
                  <a:ext cx="2352" cy="4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90488" tIns="44450" rIns="90488" bIns="4445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 dirty="0">
                      <a:solidFill>
                        <a:srgbClr val="000099"/>
                      </a:solidFill>
                    </a:rPr>
                    <a:t>Volume entering </a:t>
                  </a:r>
                </a:p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b="0" i="0" dirty="0">
                      <a:solidFill>
                        <a:srgbClr val="000099"/>
                      </a:solidFill>
                    </a:rPr>
                    <a:t>during the time </a:t>
                  </a:r>
                  <a:r>
                    <a:rPr lang="en-US" altLang="en-US" b="0" dirty="0">
                      <a:solidFill>
                        <a:srgbClr val="000099"/>
                      </a:solidFill>
                      <a:latin typeface="Symbol" panose="05050102010706020507" pitchFamily="18" charset="2"/>
                    </a:rPr>
                    <a:t>D</a:t>
                  </a:r>
                  <a:r>
                    <a:rPr lang="en-US" altLang="en-US" b="0" dirty="0">
                      <a:solidFill>
                        <a:srgbClr val="000099"/>
                      </a:solidFill>
                    </a:rPr>
                    <a:t>t =</a:t>
                  </a:r>
                  <a:r>
                    <a:rPr lang="en-US" altLang="en-US" b="0" i="0" dirty="0">
                      <a:solidFill>
                        <a:srgbClr val="000099"/>
                      </a:solidFill>
                      <a:latin typeface="+mn-lt"/>
                    </a:rPr>
                    <a:t> </a:t>
                  </a:r>
                  <a:r>
                    <a:rPr lang="en-US" altLang="en-US" b="0" i="0" dirty="0">
                      <a:solidFill>
                        <a:srgbClr val="000099"/>
                      </a:solidFill>
                      <a:latin typeface="+mn-lt"/>
                      <a:cs typeface="Arial" panose="020B0604020202020204" pitchFamily="34" charset="0"/>
                    </a:rPr>
                    <a:t>v</a:t>
                  </a:r>
                  <a:r>
                    <a:rPr lang="en-US" altLang="en-US" b="0" i="0" dirty="0">
                      <a:solidFill>
                        <a:srgbClr val="000099"/>
                      </a:solidFill>
                      <a:latin typeface="+mn-lt"/>
                    </a:rPr>
                    <a:t> </a:t>
                  </a:r>
                  <a:r>
                    <a:rPr lang="en-US" altLang="en-US" b="0" i="0" dirty="0">
                      <a:solidFill>
                        <a:srgbClr val="000099"/>
                      </a:solidFill>
                      <a:latin typeface="Symbol" panose="05050102010706020507" pitchFamily="18" charset="2"/>
                    </a:rPr>
                    <a:t>D</a:t>
                  </a:r>
                  <a:r>
                    <a:rPr lang="en-US" altLang="en-US" b="0" dirty="0">
                      <a:solidFill>
                        <a:srgbClr val="000099"/>
                      </a:solidFill>
                      <a:latin typeface="+mj-lt"/>
                    </a:rPr>
                    <a:t>t A</a:t>
                  </a:r>
                </a:p>
              </p:txBody>
            </p:sp>
          </p:grpSp>
          <p:sp>
            <p:nvSpPr>
              <p:cNvPr id="45086" name="Text Box 34">
                <a:extLst>
                  <a:ext uri="{FF2B5EF4-FFF2-40B4-BE49-F238E27FC236}">
                    <a16:creationId xmlns:a16="http://schemas.microsoft.com/office/drawing/2014/main" id="{A9720F75-5AC1-47E7-A416-7944F0C9BB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6" y="2602"/>
                <a:ext cx="7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 dirty="0">
                    <a:latin typeface="Arial" panose="020B0604020202020204" pitchFamily="34" charset="0"/>
                  </a:rPr>
                  <a:t>To find</a:t>
                </a:r>
                <a:endParaRPr lang="en-US" altLang="en-US" dirty="0">
                  <a:latin typeface="Arial" panose="020B0604020202020204" pitchFamily="34" charset="0"/>
                </a:endParaRPr>
              </a:p>
            </p:txBody>
          </p:sp>
          <p:graphicFrame>
            <p:nvGraphicFramePr>
              <p:cNvPr id="45087" name="Object 35">
                <a:extLst>
                  <a:ext uri="{FF2B5EF4-FFF2-40B4-BE49-F238E27FC236}">
                    <a16:creationId xmlns:a16="http://schemas.microsoft.com/office/drawing/2014/main" id="{B93CD967-1A18-46AC-9472-F260281CC93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80380113"/>
                  </p:ext>
                </p:extLst>
              </p:nvPr>
            </p:nvGraphicFramePr>
            <p:xfrm>
              <a:off x="1163" y="2640"/>
              <a:ext cx="202" cy="2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139639" imgH="152334" progId="Equation.3">
                      <p:embed/>
                    </p:oleObj>
                  </mc:Choice>
                  <mc:Fallback>
                    <p:oleObj name="Equation" r:id="rId17" imgW="139639" imgH="152334" progId="Equation.3">
                      <p:embed/>
                      <p:pic>
                        <p:nvPicPr>
                          <p:cNvPr id="45087" name="Object 35">
                            <a:extLst>
                              <a:ext uri="{FF2B5EF4-FFF2-40B4-BE49-F238E27FC236}">
                                <a16:creationId xmlns:a16="http://schemas.microsoft.com/office/drawing/2014/main" id="{B93CD967-1A18-46AC-9472-F260281CC93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63" y="2640"/>
                            <a:ext cx="202" cy="22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rgbClr val="EAEAEA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8" name="Group 36">
            <a:extLst>
              <a:ext uri="{FF2B5EF4-FFF2-40B4-BE49-F238E27FC236}">
                <a16:creationId xmlns:a16="http://schemas.microsoft.com/office/drawing/2014/main" id="{C139592F-CAD9-448C-BE67-BE27C1EC4383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4724400"/>
            <a:ext cx="990600" cy="457200"/>
            <a:chOff x="4368" y="2976"/>
            <a:chExt cx="624" cy="288"/>
          </a:xfrm>
        </p:grpSpPr>
        <p:sp>
          <p:nvSpPr>
            <p:cNvPr id="45078" name="AutoShape 37">
              <a:extLst>
                <a:ext uri="{FF2B5EF4-FFF2-40B4-BE49-F238E27FC236}">
                  <a16:creationId xmlns:a16="http://schemas.microsoft.com/office/drawing/2014/main" id="{3639D192-726E-441E-A2BC-A16C275BD38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536" y="2808"/>
              <a:ext cx="288" cy="624"/>
            </a:xfrm>
            <a:prstGeom prst="can">
              <a:avLst>
                <a:gd name="adj" fmla="val 54167"/>
              </a:avLst>
            </a:prstGeom>
            <a:solidFill>
              <a:srgbClr val="0066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5079" name="Group 38">
              <a:extLst>
                <a:ext uri="{FF2B5EF4-FFF2-40B4-BE49-F238E27FC236}">
                  <a16:creationId xmlns:a16="http://schemas.microsoft.com/office/drawing/2014/main" id="{4DAD55CE-4AC8-42DE-82A5-E4FB74573E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3024"/>
              <a:ext cx="576" cy="192"/>
              <a:chOff x="4368" y="2016"/>
              <a:chExt cx="576" cy="192"/>
            </a:xfrm>
          </p:grpSpPr>
          <p:sp>
            <p:nvSpPr>
              <p:cNvPr id="45080" name="Line 39">
                <a:extLst>
                  <a:ext uri="{FF2B5EF4-FFF2-40B4-BE49-F238E27FC236}">
                    <a16:creationId xmlns:a16="http://schemas.microsoft.com/office/drawing/2014/main" id="{0C7BA6F9-BFCA-4381-882D-5230CFDCC1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2016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1" name="Line 40">
                <a:extLst>
                  <a:ext uri="{FF2B5EF4-FFF2-40B4-BE49-F238E27FC236}">
                    <a16:creationId xmlns:a16="http://schemas.microsoft.com/office/drawing/2014/main" id="{CFBC2EDE-E75B-48EF-958A-2A0C2C47DB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2112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2" name="Line 41">
                <a:extLst>
                  <a:ext uri="{FF2B5EF4-FFF2-40B4-BE49-F238E27FC236}">
                    <a16:creationId xmlns:a16="http://schemas.microsoft.com/office/drawing/2014/main" id="{CAA2AD09-1082-4A7D-91B3-D4986E41E9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2208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44842" name="Line 42">
            <a:extLst>
              <a:ext uri="{FF2B5EF4-FFF2-40B4-BE49-F238E27FC236}">
                <a16:creationId xmlns:a16="http://schemas.microsoft.com/office/drawing/2014/main" id="{4B3AEC7F-0DDC-4EEC-BEDF-6E96B35E4A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5257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4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844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594E-7 -2.22222E-6 L 0.08843 -2.22222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4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68" grpId="0" animBg="1"/>
      <p:bldP spid="45069" grpId="0"/>
      <p:bldP spid="45071" grpId="0" animBg="1"/>
      <p:bldP spid="450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152400" y="1151902"/>
            <a:ext cx="8050602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law of conservation of mass can be written as: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152400" y="3380873"/>
            <a:ext cx="942783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Entering and leaving masses are:                      </a:t>
            </a:r>
            <a:r>
              <a:rPr lang="en-US" sz="2000" b="0" dirty="0">
                <a:solidFill>
                  <a:schemeClr val="tx1"/>
                </a:solidFill>
              </a:rPr>
              <a:t>= </a:t>
            </a:r>
            <a:r>
              <a:rPr lang="en-US" sz="2000" b="0" dirty="0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sz="2000" b="0" i="0" dirty="0">
                <a:solidFill>
                  <a:schemeClr val="tx1"/>
                </a:solidFill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v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2000" b="0" dirty="0">
                <a:solidFill>
                  <a:schemeClr val="tx1"/>
                </a:solidFill>
              </a:rPr>
              <a:t> if uniform</a:t>
            </a:r>
            <a:r>
              <a:rPr lang="en-US" sz="24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173923" y="2642936"/>
            <a:ext cx="540083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 which:                     </a:t>
            </a:r>
            <a:r>
              <a:rPr lang="en-US" sz="2000" b="0" dirty="0">
                <a:solidFill>
                  <a:schemeClr val="tx1"/>
                </a:solidFill>
              </a:rPr>
              <a:t>= </a:t>
            </a:r>
            <a:r>
              <a:rPr lang="en-US" sz="2000" b="0" dirty="0">
                <a:solidFill>
                  <a:schemeClr val="tx1"/>
                </a:solidFill>
                <a:latin typeface="Symbol" panose="05050102010706020507" pitchFamily="18" charset="2"/>
              </a:rPr>
              <a:t>r</a:t>
            </a:r>
            <a:r>
              <a:rPr lang="en-US" sz="2000" b="0" dirty="0">
                <a:solidFill>
                  <a:schemeClr val="tx1"/>
                </a:solidFill>
                <a:latin typeface="+mj-lt"/>
              </a:rPr>
              <a:t> V </a:t>
            </a:r>
            <a:r>
              <a:rPr lang="en-US" sz="2000" b="0" dirty="0">
                <a:solidFill>
                  <a:schemeClr val="tx1"/>
                </a:solidFill>
              </a:rPr>
              <a:t>if uniform</a:t>
            </a:r>
            <a:r>
              <a:rPr lang="en-US" sz="2400" dirty="0"/>
              <a:t> 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7C0B81E0-09AD-4967-9042-8868641155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388336"/>
              </p:ext>
            </p:extLst>
          </p:nvPr>
        </p:nvGraphicFramePr>
        <p:xfrm>
          <a:off x="4364910" y="1743072"/>
          <a:ext cx="221932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330200" progId="Equation.3">
                  <p:embed/>
                </p:oleObj>
              </mc:Choice>
              <mc:Fallback>
                <p:oleObj name="Equation" r:id="rId3" imgW="965200" imgH="330200" progId="Equation.3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7C0B81E0-09AD-4967-9042-8868641155F8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910" y="1743072"/>
                        <a:ext cx="2219325" cy="758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CB91F612-469E-4B24-821F-183039E627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93303"/>
              </p:ext>
            </p:extLst>
          </p:nvPr>
        </p:nvGraphicFramePr>
        <p:xfrm>
          <a:off x="2120290" y="2746792"/>
          <a:ext cx="15176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241195" progId="Equation.3">
                  <p:embed/>
                </p:oleObj>
              </mc:Choice>
              <mc:Fallback>
                <p:oleObj name="Equation" r:id="rId5" imgW="660113" imgH="241195" progId="Equation.3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CB91F612-469E-4B24-821F-183039E62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290" y="2746792"/>
                        <a:ext cx="1517650" cy="5540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8CCDB693-FF7A-4C3B-A079-F9A21DD00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60891"/>
              </p:ext>
            </p:extLst>
          </p:nvPr>
        </p:nvGraphicFramePr>
        <p:xfrm>
          <a:off x="5557378" y="3484730"/>
          <a:ext cx="15192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113" imgH="241195" progId="Equation.3">
                  <p:embed/>
                </p:oleObj>
              </mc:Choice>
              <mc:Fallback>
                <p:oleObj name="Equation" r:id="rId7" imgW="660113" imgH="241195" progId="Equation.3">
                  <p:embed/>
                  <p:pic>
                    <p:nvPicPr>
                      <p:cNvPr id="12" name="Object 12">
                        <a:extLst>
                          <a:ext uri="{FF2B5EF4-FFF2-40B4-BE49-F238E27FC236}">
                            <a16:creationId xmlns:a16="http://schemas.microsoft.com/office/drawing/2014/main" id="{8CCDB693-FF7A-4C3B-A079-F9A21DD00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378" y="3484730"/>
                        <a:ext cx="1519238" cy="5540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8.2|6.2|45.3|23.1|18|25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15.5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23746</TotalTime>
  <Words>132</Words>
  <Application>Microsoft Office PowerPoint</Application>
  <PresentationFormat>A4 Paper (210x297 mm)</PresentationFormat>
  <Paragraphs>28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Conservation of mass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891</cp:revision>
  <dcterms:created xsi:type="dcterms:W3CDTF">2002-03-24T06:41:14Z</dcterms:created>
  <dcterms:modified xsi:type="dcterms:W3CDTF">2024-09-30T06:50:00Z</dcterms:modified>
</cp:coreProperties>
</file>