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7" r:id="rId2"/>
    <p:sldId id="391" r:id="rId3"/>
    <p:sldId id="401" r:id="rId4"/>
    <p:sldId id="392" r:id="rId5"/>
    <p:sldId id="393" r:id="rId6"/>
    <p:sldId id="396" r:id="rId7"/>
    <p:sldId id="402" r:id="rId8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B2B2B2"/>
    <a:srgbClr val="FFFFCC"/>
    <a:srgbClr val="DDDDDD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872BF0EE-E642-47B3-AFBD-32162E647B53}"/>
    <pc:docChg chg="modSld">
      <pc:chgData name="Mohamed Nabil Sabry" userId="63bbbcbf96592b02" providerId="LiveId" clId="{872BF0EE-E642-47B3-AFBD-32162E647B53}" dt="2024-09-30T06:48:57.451" v="1"/>
      <pc:docMkLst>
        <pc:docMk/>
      </pc:docMkLst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0" sldId="317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0" sldId="317"/>
            <ac:picMk id="4" creationId="{DCF5CF9E-9C33-4376-A029-E1F28B45D59E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0" sldId="391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0" sldId="391"/>
            <ac:picMk id="3" creationId="{DE09C859-6B93-4633-AB3A-D2F2660DDB80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0" sldId="392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0" sldId="392"/>
            <ac:picMk id="3" creationId="{F9ED17D3-1D4A-45CF-9C9F-B79DC420670A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0" sldId="393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0" sldId="393"/>
            <ac:picMk id="5" creationId="{4FFDEE7C-26F5-462B-AC29-14400450F5AD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0" sldId="396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0" sldId="396"/>
            <ac:picMk id="13" creationId="{3ACA668E-13E2-408E-8930-533F976530A5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934725381" sldId="401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934725381" sldId="401"/>
            <ac:picMk id="6" creationId="{612B0002-6BE6-4268-A3FA-852B127F4CBA}"/>
          </ac:picMkLst>
        </pc:picChg>
      </pc:sldChg>
      <pc:sldChg chg="delSp modTransition modAnim">
        <pc:chgData name="Mohamed Nabil Sabry" userId="63bbbcbf96592b02" providerId="LiveId" clId="{872BF0EE-E642-47B3-AFBD-32162E647B53}" dt="2024-09-30T06:48:57.451" v="1"/>
        <pc:sldMkLst>
          <pc:docMk/>
          <pc:sldMk cId="974764926" sldId="402"/>
        </pc:sldMkLst>
        <pc:picChg chg="del">
          <ac:chgData name="Mohamed Nabil Sabry" userId="63bbbcbf96592b02" providerId="LiveId" clId="{872BF0EE-E642-47B3-AFBD-32162E647B53}" dt="2024-09-30T06:48:53.705" v="0"/>
          <ac:picMkLst>
            <pc:docMk/>
            <pc:sldMk cId="974764926" sldId="402"/>
            <ac:picMk id="10" creationId="{E345143A-4C0A-43D4-858F-88C9862DD74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380F19F-599D-4890-8C34-220C69229F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4DD47D0-4421-4DC6-AC30-400EF0251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380F19F-599D-4890-8C34-220C69229F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4DD47D0-4421-4DC6-AC30-400EF0251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045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2D525FE-69F3-4696-80FF-9B64FFB0C7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4F241C7-8360-4F2F-B2B7-13A41D829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585D803-92EA-4E88-81C1-9EADA1B4EA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4371152-D82F-4930-BA9A-90277FFBE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3BC2949-5CFC-45B7-917E-4F32909E0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C4ACA3F-518A-468A-961F-044DCCAF1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1982788"/>
            <a:ext cx="3557587" cy="15890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388" y="1982788"/>
            <a:ext cx="3557587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702" y="6454973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29075" y="1852004"/>
            <a:ext cx="7654341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7. State property: Temperature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306358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9A8E592-6F98-4755-B93C-42E74C752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425" y="279400"/>
            <a:ext cx="51339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is Temperature?!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C8F56CED-8285-4154-A957-14DC2B4B7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574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is a measure of the ability: </a:t>
            </a: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95A98525-198C-4DB6-9FEE-621555BCE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7988"/>
            <a:ext cx="4029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to transfer </a:t>
            </a:r>
            <a:r>
              <a:rPr lang="en-US" altLang="en-US" i="0" u="sng">
                <a:latin typeface="Arial" panose="020B0604020202020204" pitchFamily="34" charset="0"/>
                <a:cs typeface="Arial" panose="020B0604020202020204" pitchFamily="34" charset="0"/>
              </a:rPr>
              <a:t>calorific</a:t>
            </a: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 energy</a:t>
            </a:r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0719D3E0-5208-4AED-841F-CF9D2855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838200"/>
            <a:ext cx="28559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Intensive Property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E554A131-A7B5-48ED-AED1-6A9EB6C6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675" y="2209800"/>
            <a:ext cx="729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of molecules to transmit their </a:t>
            </a: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excitation</a:t>
            </a: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intensity</a:t>
            </a: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2F1A2DDB-E18B-4D7A-A319-6BEFDF33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59013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micro:</a:t>
            </a:r>
          </a:p>
        </p:txBody>
      </p:sp>
      <p:sp>
        <p:nvSpPr>
          <p:cNvPr id="36873" name="Text Box 9">
            <a:extLst>
              <a:ext uri="{FF2B5EF4-FFF2-40B4-BE49-F238E27FC236}">
                <a16:creationId xmlns:a16="http://schemas.microsoft.com/office/drawing/2014/main" id="{D47893BB-73FD-45DC-A4B3-B554B954E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54188"/>
            <a:ext cx="1030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macro:</a:t>
            </a:r>
          </a:p>
        </p:txBody>
      </p:sp>
      <p:sp>
        <p:nvSpPr>
          <p:cNvPr id="36874" name="Text Box 10">
            <a:extLst>
              <a:ext uri="{FF2B5EF4-FFF2-40B4-BE49-F238E27FC236}">
                <a16:creationId xmlns:a16="http://schemas.microsoft.com/office/drawing/2014/main" id="{BFF81FEC-501B-4722-86CF-12B2C2316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524000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chaotic</a:t>
            </a:r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D74FAB80-0B24-4B11-B051-2E70FEF51D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1752600"/>
            <a:ext cx="990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12">
            <a:extLst>
              <a:ext uri="{FF2B5EF4-FFF2-40B4-BE49-F238E27FC236}">
                <a16:creationId xmlns:a16="http://schemas.microsoft.com/office/drawing/2014/main" id="{7170371B-D9BD-412E-A7F7-3DA946190D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1752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6621" name="Rectangle 13">
            <a:extLst>
              <a:ext uri="{FF2B5EF4-FFF2-40B4-BE49-F238E27FC236}">
                <a16:creationId xmlns:a16="http://schemas.microsoft.com/office/drawing/2014/main" id="{8BD6C059-4D8A-4C1E-98AB-0D4932446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025775"/>
            <a:ext cx="8648700" cy="4572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Problematic of an objective scale for an </a:t>
            </a: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intensive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property</a:t>
            </a:r>
          </a:p>
        </p:txBody>
      </p:sp>
      <p:sp>
        <p:nvSpPr>
          <p:cNvPr id="36" name="Text Box 4">
            <a:extLst>
              <a:ext uri="{FF2B5EF4-FFF2-40B4-BE49-F238E27FC236}">
                <a16:creationId xmlns:a16="http://schemas.microsoft.com/office/drawing/2014/main" id="{E5DDA56E-6569-4877-8AC3-20210ECB7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91" y="3700424"/>
            <a:ext cx="5676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Extensive 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property is easy to measure: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BCE4F9D-D095-4294-8E6B-B4EDE9ABC742}"/>
              </a:ext>
            </a:extLst>
          </p:cNvPr>
          <p:cNvGrpSpPr/>
          <p:nvPr/>
        </p:nvGrpSpPr>
        <p:grpSpPr>
          <a:xfrm>
            <a:off x="899160" y="5562600"/>
            <a:ext cx="91440" cy="876300"/>
            <a:chOff x="899160" y="5562600"/>
            <a:chExt cx="91440" cy="8763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F5DCAC5-4D0D-48DB-873E-C1C9AAADCB24}"/>
                </a:ext>
              </a:extLst>
            </p:cNvPr>
            <p:cNvGrpSpPr/>
            <p:nvPr/>
          </p:nvGrpSpPr>
          <p:grpSpPr>
            <a:xfrm>
              <a:off x="899160" y="6324600"/>
              <a:ext cx="91440" cy="114300"/>
              <a:chOff x="899160" y="6324600"/>
              <a:chExt cx="91440" cy="11430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CF154BC8-B0F2-4612-B9C4-28FCE6D34225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8CF6D04-FE0C-4099-A902-5D8F813EE017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30D5AC1-164D-41F3-9194-2961255C0910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28DD262-1EEA-4112-A6E4-744338CC039F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899B53DB-8BD4-401B-B8ED-476C5F9C8D15}"/>
                </a:ext>
              </a:extLst>
            </p:cNvPr>
            <p:cNvGrpSpPr/>
            <p:nvPr/>
          </p:nvGrpSpPr>
          <p:grpSpPr>
            <a:xfrm>
              <a:off x="899160" y="6172200"/>
              <a:ext cx="91440" cy="114300"/>
              <a:chOff x="899160" y="6324600"/>
              <a:chExt cx="91440" cy="114300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10A92A1-41EA-45E4-B71A-DC6D7D0E0610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2E916EFB-E6ED-49B1-8616-BCDD10750AB3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5C98ED1-4184-45AD-BEBD-2ACE145589FB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DCBA24EE-B927-463F-A5F0-95597E644351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62B521D7-308A-455D-A210-A79C7BBBB49D}"/>
                </a:ext>
              </a:extLst>
            </p:cNvPr>
            <p:cNvGrpSpPr/>
            <p:nvPr/>
          </p:nvGrpSpPr>
          <p:grpSpPr>
            <a:xfrm>
              <a:off x="899160" y="6019800"/>
              <a:ext cx="91440" cy="114300"/>
              <a:chOff x="899160" y="6324600"/>
              <a:chExt cx="91440" cy="114300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4364C8E-7CBD-4F0D-9CFB-1515B5FB3625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19BB031A-3C26-4C68-9A13-9A97E709EE58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31772D86-DA4F-4086-83C9-5F09B32B8496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EBEA9CC-B9D1-4964-9D71-70404F4FEA80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37C486E-D3CE-47B2-A381-9A5FA8845675}"/>
                </a:ext>
              </a:extLst>
            </p:cNvPr>
            <p:cNvGrpSpPr/>
            <p:nvPr/>
          </p:nvGrpSpPr>
          <p:grpSpPr>
            <a:xfrm>
              <a:off x="899160" y="5867400"/>
              <a:ext cx="91440" cy="114300"/>
              <a:chOff x="899160" y="6324600"/>
              <a:chExt cx="91440" cy="114300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F895F39-D9B5-4024-85CE-E27FEE37C37D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060670F-D943-4BAE-92FA-F0797C972A88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39508D5-FAB7-4171-A09E-41122C316C52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769C35C-968F-42C0-B250-9B7229CB92A3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74B0554-A335-49A3-A5EC-C7A116E67CD7}"/>
                </a:ext>
              </a:extLst>
            </p:cNvPr>
            <p:cNvGrpSpPr/>
            <p:nvPr/>
          </p:nvGrpSpPr>
          <p:grpSpPr>
            <a:xfrm>
              <a:off x="899160" y="5715000"/>
              <a:ext cx="91440" cy="114300"/>
              <a:chOff x="899160" y="6324600"/>
              <a:chExt cx="91440" cy="114300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BE1E3F3-5BDB-4781-8B88-21FC9CBBCB50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8CA6317C-7E96-4534-AEE1-2B93A831F2D5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6FCF8414-5D65-4398-93F7-9013F40C6947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4309DE99-818E-474F-B7C3-16A3BA00D055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8BD23FA2-4BD8-40EF-A3CB-191ECF449011}"/>
                </a:ext>
              </a:extLst>
            </p:cNvPr>
            <p:cNvGrpSpPr/>
            <p:nvPr/>
          </p:nvGrpSpPr>
          <p:grpSpPr>
            <a:xfrm>
              <a:off x="899160" y="5562600"/>
              <a:ext cx="91440" cy="114300"/>
              <a:chOff x="899160" y="6324600"/>
              <a:chExt cx="91440" cy="114300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8412F4C3-993C-4162-AB3C-3C4FBE33E01A}"/>
                  </a:ext>
                </a:extLst>
              </p:cNvPr>
              <p:cNvCxnSpPr/>
              <p:nvPr/>
            </p:nvCxnSpPr>
            <p:spPr bwMode="auto">
              <a:xfrm>
                <a:off x="899160" y="6324600"/>
                <a:ext cx="9144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1A41662-00AF-40AC-99F1-F0A314731CEE}"/>
                  </a:ext>
                </a:extLst>
              </p:cNvPr>
              <p:cNvCxnSpPr/>
              <p:nvPr/>
            </p:nvCxnSpPr>
            <p:spPr bwMode="auto">
              <a:xfrm>
                <a:off x="933823" y="63627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1FA9FB58-5023-469E-B6ED-FE634586213E}"/>
                  </a:ext>
                </a:extLst>
              </p:cNvPr>
              <p:cNvCxnSpPr/>
              <p:nvPr/>
            </p:nvCxnSpPr>
            <p:spPr bwMode="auto">
              <a:xfrm>
                <a:off x="933823" y="64008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6FB3823-92C9-4B92-A3A1-CF8EC9ED1679}"/>
                  </a:ext>
                </a:extLst>
              </p:cNvPr>
              <p:cNvCxnSpPr/>
              <p:nvPr/>
            </p:nvCxnSpPr>
            <p:spPr bwMode="auto">
              <a:xfrm>
                <a:off x="933823" y="6438900"/>
                <a:ext cx="56777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02407A8-5767-4A47-A7D7-A79935A3095C}"/>
              </a:ext>
            </a:extLst>
          </p:cNvPr>
          <p:cNvGrpSpPr/>
          <p:nvPr/>
        </p:nvGrpSpPr>
        <p:grpSpPr>
          <a:xfrm>
            <a:off x="838200" y="4652814"/>
            <a:ext cx="152400" cy="914400"/>
            <a:chOff x="990600" y="5715000"/>
            <a:chExt cx="152400" cy="9144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B7A804EE-BED7-47B4-91D0-0AE1AB6BFD79}"/>
                </a:ext>
              </a:extLst>
            </p:cNvPr>
            <p:cNvSpPr/>
            <p:nvPr/>
          </p:nvSpPr>
          <p:spPr bwMode="auto">
            <a:xfrm>
              <a:off x="990600" y="5715000"/>
              <a:ext cx="152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8EE7E8B4-370F-426D-8E1C-B4C3E9593E3D}"/>
                </a:ext>
              </a:extLst>
            </p:cNvPr>
            <p:cNvGrpSpPr/>
            <p:nvPr/>
          </p:nvGrpSpPr>
          <p:grpSpPr>
            <a:xfrm>
              <a:off x="1051560" y="5715000"/>
              <a:ext cx="91440" cy="876300"/>
              <a:chOff x="899160" y="5562600"/>
              <a:chExt cx="91440" cy="876300"/>
            </a:xfrm>
          </p:grpSpPr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637E042A-C1C5-4C91-857B-3A73EDD009BB}"/>
                  </a:ext>
                </a:extLst>
              </p:cNvPr>
              <p:cNvGrpSpPr/>
              <p:nvPr/>
            </p:nvGrpSpPr>
            <p:grpSpPr>
              <a:xfrm>
                <a:off x="899160" y="63246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B3CFC3EE-DC7E-4589-AFFF-4D6E46FDCB22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BA0AE201-EBF8-4F91-828B-AAF720D4D8CA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E600DB5C-7268-442A-BEB9-8114AE897CE1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64C87319-28A4-41D4-B374-89F829C8C2FD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2542EFE5-5ACC-486A-A102-D80EFCAD46F2}"/>
                  </a:ext>
                </a:extLst>
              </p:cNvPr>
              <p:cNvGrpSpPr/>
              <p:nvPr/>
            </p:nvGrpSpPr>
            <p:grpSpPr>
              <a:xfrm>
                <a:off x="899160" y="61722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48FD6B71-86EE-45C4-A4F5-590C7981699C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C7BDAAE3-3533-49B9-BE06-4C25084E6578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4B51681E-10BF-42C8-A618-CD1ECD1917ED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DE7121F9-9ED7-4EDA-9048-733013A7FF24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96520770-72CC-41FE-939B-5CC1B3C91B72}"/>
                  </a:ext>
                </a:extLst>
              </p:cNvPr>
              <p:cNvGrpSpPr/>
              <p:nvPr/>
            </p:nvGrpSpPr>
            <p:grpSpPr>
              <a:xfrm>
                <a:off x="899160" y="60198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66A3B6FF-41BF-4842-9526-29BA5D59A73A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222DEFB-53B7-4508-AD97-2DF54EABFD14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C5E9C8A0-ED6A-4F49-9C2F-9C6C825A1706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2F79FA25-8C1F-460F-B4AE-D9895EE12250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FF20FD2B-5724-4E56-B1E9-3A3D41D0F84E}"/>
                  </a:ext>
                </a:extLst>
              </p:cNvPr>
              <p:cNvGrpSpPr/>
              <p:nvPr/>
            </p:nvGrpSpPr>
            <p:grpSpPr>
              <a:xfrm>
                <a:off x="899160" y="58674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E24F432D-1E62-4388-8A65-22FE42933072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1037DFC9-CF9F-4FB5-B86F-39E9CA3AF07E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B45F8BC2-4F11-46C2-8936-B17BF0CE9E2B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55BED2AC-E6E3-4E23-BFA9-79ABC914CF51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F738A0CC-3E14-4596-AEE1-E1E5C59AFB50}"/>
                  </a:ext>
                </a:extLst>
              </p:cNvPr>
              <p:cNvGrpSpPr/>
              <p:nvPr/>
            </p:nvGrpSpPr>
            <p:grpSpPr>
              <a:xfrm>
                <a:off x="899160" y="57150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F94B7E47-02CC-47A5-8BFD-9110643F1C11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412021F1-49B4-4C03-B0B5-22470B99447A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5D0717FA-65AF-465D-B2F7-2FD3E2B97941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D513CB45-16E8-4CA3-90E0-29C4643C15C4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1167CFC5-26BE-4566-9C03-A12AD24001ED}"/>
                  </a:ext>
                </a:extLst>
              </p:cNvPr>
              <p:cNvGrpSpPr/>
              <p:nvPr/>
            </p:nvGrpSpPr>
            <p:grpSpPr>
              <a:xfrm>
                <a:off x="899160" y="5562600"/>
                <a:ext cx="91440" cy="114300"/>
                <a:chOff x="899160" y="6324600"/>
                <a:chExt cx="91440" cy="114300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6B02BB67-39FE-4C05-882F-6F8C31D57180}"/>
                    </a:ext>
                  </a:extLst>
                </p:cNvPr>
                <p:cNvCxnSpPr/>
                <p:nvPr/>
              </p:nvCxnSpPr>
              <p:spPr bwMode="auto">
                <a:xfrm>
                  <a:off x="899160" y="6324600"/>
                  <a:ext cx="9144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14E6496D-E0F5-45DA-A668-C6D531F101DB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3627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E461DD7-FA74-4CD2-9C10-5F7EB4AB8817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008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3FD095A6-E64B-4E85-B97D-D5BBE9411844}"/>
                    </a:ext>
                  </a:extLst>
                </p:cNvPr>
                <p:cNvCxnSpPr/>
                <p:nvPr/>
              </p:nvCxnSpPr>
              <p:spPr bwMode="auto">
                <a:xfrm>
                  <a:off x="933823" y="6438900"/>
                  <a:ext cx="56777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170" name="Oval 169">
            <a:extLst>
              <a:ext uri="{FF2B5EF4-FFF2-40B4-BE49-F238E27FC236}">
                <a16:creationId xmlns:a16="http://schemas.microsoft.com/office/drawing/2014/main" id="{07D603C0-1624-4305-88FE-549281C42743}"/>
              </a:ext>
            </a:extLst>
          </p:cNvPr>
          <p:cNvSpPr/>
          <p:nvPr/>
        </p:nvSpPr>
        <p:spPr bwMode="auto">
          <a:xfrm>
            <a:off x="1205427" y="6039060"/>
            <a:ext cx="341028" cy="4572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AB315E9-91AB-4C8B-9348-C4F030B8A1BC}"/>
              </a:ext>
            </a:extLst>
          </p:cNvPr>
          <p:cNvSpPr/>
          <p:nvPr/>
        </p:nvSpPr>
        <p:spPr bwMode="auto">
          <a:xfrm>
            <a:off x="1219200" y="5562600"/>
            <a:ext cx="341028" cy="93366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CC2D27F-781F-4CFD-B7E2-B8067A8E0A88}"/>
              </a:ext>
            </a:extLst>
          </p:cNvPr>
          <p:cNvGrpSpPr/>
          <p:nvPr/>
        </p:nvGrpSpPr>
        <p:grpSpPr>
          <a:xfrm>
            <a:off x="187613" y="5562600"/>
            <a:ext cx="802987" cy="914400"/>
            <a:chOff x="187613" y="5562600"/>
            <a:chExt cx="802987" cy="9144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687358D-1D7B-4ADA-97EE-22FC1E3786A6}"/>
                </a:ext>
              </a:extLst>
            </p:cNvPr>
            <p:cNvSpPr/>
            <p:nvPr/>
          </p:nvSpPr>
          <p:spPr bwMode="auto">
            <a:xfrm>
              <a:off x="838200" y="5562600"/>
              <a:ext cx="152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FF7F1A5-BC92-46E4-8399-F3450D68CDC6}"/>
                </a:ext>
              </a:extLst>
            </p:cNvPr>
            <p:cNvCxnSpPr/>
            <p:nvPr/>
          </p:nvCxnSpPr>
          <p:spPr bwMode="auto">
            <a:xfrm>
              <a:off x="381000" y="5562600"/>
              <a:ext cx="38100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886BA4A7-AC62-4D3C-ABE9-4D37375A9693}"/>
                </a:ext>
              </a:extLst>
            </p:cNvPr>
            <p:cNvCxnSpPr/>
            <p:nvPr/>
          </p:nvCxnSpPr>
          <p:spPr bwMode="auto">
            <a:xfrm>
              <a:off x="381000" y="6477000"/>
              <a:ext cx="38100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1C88143-146E-4134-A4F9-896C390F323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3400" y="5562600"/>
              <a:ext cx="0" cy="91440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358505-E2E9-4629-9F69-D98651AD65A8}"/>
                </a:ext>
              </a:extLst>
            </p:cNvPr>
            <p:cNvSpPr txBox="1"/>
            <p:nvPr/>
          </p:nvSpPr>
          <p:spPr>
            <a:xfrm>
              <a:off x="187613" y="5745480"/>
              <a:ext cx="461665" cy="425758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dirty="0"/>
                <a:t>1m</a:t>
              </a:r>
            </a:p>
          </p:txBody>
        </p:sp>
      </p:grpSp>
      <p:sp>
        <p:nvSpPr>
          <p:cNvPr id="171" name="Oval 170">
            <a:extLst>
              <a:ext uri="{FF2B5EF4-FFF2-40B4-BE49-F238E27FC236}">
                <a16:creationId xmlns:a16="http://schemas.microsoft.com/office/drawing/2014/main" id="{6253B9CF-E5FB-4FB8-A172-D11E001B0499}"/>
              </a:ext>
            </a:extLst>
          </p:cNvPr>
          <p:cNvSpPr/>
          <p:nvPr/>
        </p:nvSpPr>
        <p:spPr bwMode="auto">
          <a:xfrm>
            <a:off x="1207191" y="4682949"/>
            <a:ext cx="341028" cy="18288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2" name="Text Box 4">
            <a:extLst>
              <a:ext uri="{FF2B5EF4-FFF2-40B4-BE49-F238E27FC236}">
                <a16:creationId xmlns:a16="http://schemas.microsoft.com/office/drawing/2014/main" id="{B18DE357-4391-42ED-BB92-F38F39D5C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1479" y="4234658"/>
            <a:ext cx="42491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Intensive 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property is difficult: 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F567A2B-E1E8-402F-AFD7-34563E5A151E}"/>
              </a:ext>
            </a:extLst>
          </p:cNvPr>
          <p:cNvGrpSpPr/>
          <p:nvPr/>
        </p:nvGrpSpPr>
        <p:grpSpPr>
          <a:xfrm>
            <a:off x="6324600" y="4858585"/>
            <a:ext cx="1001587" cy="1312653"/>
            <a:chOff x="6324600" y="4858585"/>
            <a:chExt cx="1001587" cy="1312653"/>
          </a:xfrm>
        </p:grpSpPr>
        <p:sp>
          <p:nvSpPr>
            <p:cNvPr id="28" name="Cylinder 27">
              <a:extLst>
                <a:ext uri="{FF2B5EF4-FFF2-40B4-BE49-F238E27FC236}">
                  <a16:creationId xmlns:a16="http://schemas.microsoft.com/office/drawing/2014/main" id="{44C631B0-A232-4284-B06B-7AC722E26F68}"/>
                </a:ext>
              </a:extLst>
            </p:cNvPr>
            <p:cNvSpPr/>
            <p:nvPr/>
          </p:nvSpPr>
          <p:spPr bwMode="auto">
            <a:xfrm>
              <a:off x="6324600" y="4858585"/>
              <a:ext cx="990600" cy="1312653"/>
            </a:xfrm>
            <a:prstGeom prst="can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4" name="Cylinder 173">
              <a:extLst>
                <a:ext uri="{FF2B5EF4-FFF2-40B4-BE49-F238E27FC236}">
                  <a16:creationId xmlns:a16="http://schemas.microsoft.com/office/drawing/2014/main" id="{6011F35B-8B7F-4AD3-89A8-D131E4207FA9}"/>
                </a:ext>
              </a:extLst>
            </p:cNvPr>
            <p:cNvSpPr/>
            <p:nvPr/>
          </p:nvSpPr>
          <p:spPr bwMode="auto">
            <a:xfrm>
              <a:off x="6335587" y="5238514"/>
              <a:ext cx="990600" cy="914400"/>
            </a:xfrm>
            <a:prstGeom prst="can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5" name="Text Box 4">
              <a:extLst>
                <a:ext uri="{FF2B5EF4-FFF2-40B4-BE49-F238E27FC236}">
                  <a16:creationId xmlns:a16="http://schemas.microsoft.com/office/drawing/2014/main" id="{21BE379B-DB40-47EF-AB42-FF81D6E8C5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470" y="5584806"/>
              <a:ext cx="7008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70</a:t>
              </a:r>
              <a:r>
                <a:rPr lang="en-US" altLang="en-US" sz="1800" i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C</a:t>
              </a:r>
              <a:endParaRPr lang="en-US" altLang="en-US" sz="18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30CF935-5CC3-4AE9-A17B-C575ED238B03}"/>
              </a:ext>
            </a:extLst>
          </p:cNvPr>
          <p:cNvGrpSpPr/>
          <p:nvPr/>
        </p:nvGrpSpPr>
        <p:grpSpPr>
          <a:xfrm>
            <a:off x="7792076" y="4839771"/>
            <a:ext cx="1001587" cy="1347669"/>
            <a:chOff x="7792076" y="4839771"/>
            <a:chExt cx="1001587" cy="1347669"/>
          </a:xfrm>
        </p:grpSpPr>
        <p:sp>
          <p:nvSpPr>
            <p:cNvPr id="176" name="Cylinder 175">
              <a:extLst>
                <a:ext uri="{FF2B5EF4-FFF2-40B4-BE49-F238E27FC236}">
                  <a16:creationId xmlns:a16="http://schemas.microsoft.com/office/drawing/2014/main" id="{047A7ECB-6BA6-4C30-A33C-8E48B828D09D}"/>
                </a:ext>
              </a:extLst>
            </p:cNvPr>
            <p:cNvSpPr/>
            <p:nvPr/>
          </p:nvSpPr>
          <p:spPr bwMode="auto">
            <a:xfrm>
              <a:off x="7792076" y="4839771"/>
              <a:ext cx="990600" cy="1312653"/>
            </a:xfrm>
            <a:prstGeom prst="can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7" name="Cylinder 176">
              <a:extLst>
                <a:ext uri="{FF2B5EF4-FFF2-40B4-BE49-F238E27FC236}">
                  <a16:creationId xmlns:a16="http://schemas.microsoft.com/office/drawing/2014/main" id="{90EA8751-3A93-4A89-A4C5-17BB94853BD7}"/>
                </a:ext>
              </a:extLst>
            </p:cNvPr>
            <p:cNvSpPr/>
            <p:nvPr/>
          </p:nvSpPr>
          <p:spPr bwMode="auto">
            <a:xfrm>
              <a:off x="7803063" y="5638800"/>
              <a:ext cx="990600" cy="548640"/>
            </a:xfrm>
            <a:prstGeom prst="can">
              <a:avLst>
                <a:gd name="adj" fmla="val 42021"/>
              </a:avLst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8" name="Text Box 4">
              <a:extLst>
                <a:ext uri="{FF2B5EF4-FFF2-40B4-BE49-F238E27FC236}">
                  <a16:creationId xmlns:a16="http://schemas.microsoft.com/office/drawing/2014/main" id="{F08F593B-41F6-45EC-B5C2-92E2F948B9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7946" y="5802868"/>
              <a:ext cx="7008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70</a:t>
              </a:r>
              <a:r>
                <a:rPr lang="en-US" altLang="en-US" sz="1800" i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C</a:t>
              </a:r>
              <a:endParaRPr lang="en-US" altLang="en-US" sz="18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20C0B53-79D5-4674-9031-CE99F26D8129}"/>
              </a:ext>
            </a:extLst>
          </p:cNvPr>
          <p:cNvGrpSpPr/>
          <p:nvPr/>
        </p:nvGrpSpPr>
        <p:grpSpPr>
          <a:xfrm>
            <a:off x="1871995" y="4858585"/>
            <a:ext cx="3462005" cy="1161215"/>
            <a:chOff x="1871995" y="4858585"/>
            <a:chExt cx="3462005" cy="1161215"/>
          </a:xfrm>
        </p:grpSpPr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2E6F30E6-C419-4D0E-AE51-8D4B50BCCC57}"/>
                </a:ext>
              </a:extLst>
            </p:cNvPr>
            <p:cNvSpPr/>
            <p:nvPr/>
          </p:nvSpPr>
          <p:spPr bwMode="auto">
            <a:xfrm>
              <a:off x="3511363" y="5562600"/>
              <a:ext cx="274320" cy="457200"/>
            </a:xfrm>
            <a:prstGeom prst="triangle">
              <a:avLst/>
            </a:prstGeom>
            <a:solidFill>
              <a:srgbClr val="B2B2B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E1C9CF8-2D7E-4C63-AFDD-091E1DC449D6}"/>
                </a:ext>
              </a:extLst>
            </p:cNvPr>
            <p:cNvSpPr/>
            <p:nvPr/>
          </p:nvSpPr>
          <p:spPr bwMode="auto">
            <a:xfrm>
              <a:off x="1871995" y="5257800"/>
              <a:ext cx="1371600" cy="36576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079E69F-1DC0-4656-BB30-FB7F407682E8}"/>
                </a:ext>
              </a:extLst>
            </p:cNvPr>
            <p:cNvGrpSpPr/>
            <p:nvPr/>
          </p:nvGrpSpPr>
          <p:grpSpPr>
            <a:xfrm>
              <a:off x="1914598" y="4868465"/>
              <a:ext cx="582211" cy="632429"/>
              <a:chOff x="1914598" y="4868465"/>
              <a:chExt cx="582211" cy="632429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8F9D9EF-EE74-4506-8D64-AF9CBBF85F1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981200" y="4868465"/>
                <a:ext cx="457200" cy="632429"/>
                <a:chOff x="1752600" y="4552251"/>
                <a:chExt cx="914400" cy="1264857"/>
              </a:xfrm>
            </p:grpSpPr>
            <p:sp>
              <p:nvSpPr>
                <p:cNvPr id="19" name="Cylinder 18">
                  <a:extLst>
                    <a:ext uri="{FF2B5EF4-FFF2-40B4-BE49-F238E27FC236}">
                      <a16:creationId xmlns:a16="http://schemas.microsoft.com/office/drawing/2014/main" id="{107B2D1C-BD45-427B-AEED-948F1D5C7F9A}"/>
                    </a:ext>
                  </a:extLst>
                </p:cNvPr>
                <p:cNvSpPr/>
                <p:nvPr/>
              </p:nvSpPr>
              <p:spPr bwMode="auto">
                <a:xfrm>
                  <a:off x="1752600" y="4902708"/>
                  <a:ext cx="914400" cy="914400"/>
                </a:xfrm>
                <a:prstGeom prst="can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55000">
                      <a:schemeClr val="bg1"/>
                    </a:gs>
                    <a:gs pos="100000">
                      <a:schemeClr val="bg1">
                        <a:lumMod val="50000"/>
                      </a:schemeClr>
                    </a:gs>
                  </a:gsLst>
                  <a:lin ang="0" scaled="1"/>
                  <a:tileRect/>
                </a:gra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3" name="Cylinder 142">
                  <a:extLst>
                    <a:ext uri="{FF2B5EF4-FFF2-40B4-BE49-F238E27FC236}">
                      <a16:creationId xmlns:a16="http://schemas.microsoft.com/office/drawing/2014/main" id="{64D1D633-3F0F-42F3-A926-248926D62E90}"/>
                    </a:ext>
                  </a:extLst>
                </p:cNvPr>
                <p:cNvSpPr/>
                <p:nvPr/>
              </p:nvSpPr>
              <p:spPr bwMode="auto">
                <a:xfrm>
                  <a:off x="2118360" y="4724400"/>
                  <a:ext cx="182880" cy="274320"/>
                </a:xfrm>
                <a:prstGeom prst="can">
                  <a:avLst/>
                </a:prstGeom>
                <a:gradFill>
                  <a:gsLst>
                    <a:gs pos="0">
                      <a:schemeClr val="bg1">
                        <a:lumMod val="50000"/>
                      </a:schemeClr>
                    </a:gs>
                    <a:gs pos="55000">
                      <a:schemeClr val="bg1"/>
                    </a:gs>
                    <a:gs pos="100000">
                      <a:schemeClr val="bg1">
                        <a:lumMod val="50000"/>
                      </a:schemeClr>
                    </a:gs>
                  </a:gsLst>
                  <a:lin ang="0" scaled="1"/>
                </a:gra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4" name="Cylinder 143">
                  <a:extLst>
                    <a:ext uri="{FF2B5EF4-FFF2-40B4-BE49-F238E27FC236}">
                      <a16:creationId xmlns:a16="http://schemas.microsoft.com/office/drawing/2014/main" id="{C453C080-5024-4FA4-A16E-15A27C745842}"/>
                    </a:ext>
                  </a:extLst>
                </p:cNvPr>
                <p:cNvSpPr/>
                <p:nvPr/>
              </p:nvSpPr>
              <p:spPr bwMode="auto">
                <a:xfrm>
                  <a:off x="2064447" y="4552251"/>
                  <a:ext cx="274320" cy="274320"/>
                </a:xfrm>
                <a:prstGeom prst="can">
                  <a:avLst/>
                </a:prstGeom>
                <a:gradFill>
                  <a:gsLst>
                    <a:gs pos="0">
                      <a:schemeClr val="bg1">
                        <a:lumMod val="50000"/>
                      </a:schemeClr>
                    </a:gs>
                    <a:gs pos="55000">
                      <a:schemeClr val="bg1"/>
                    </a:gs>
                    <a:gs pos="100000">
                      <a:schemeClr val="bg1">
                        <a:lumMod val="50000"/>
                      </a:schemeClr>
                    </a:gs>
                  </a:gsLst>
                  <a:lin ang="0" scaled="1"/>
                </a:gra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C9C838C6-F299-4397-AAA1-5DEA460A2F19}"/>
                  </a:ext>
                </a:extLst>
              </p:cNvPr>
              <p:cNvSpPr txBox="1"/>
              <p:nvPr/>
            </p:nvSpPr>
            <p:spPr>
              <a:xfrm>
                <a:off x="1914598" y="5107214"/>
                <a:ext cx="582211" cy="369332"/>
              </a:xfrm>
              <a:prstGeom prst="rect">
                <a:avLst/>
              </a:prstGeom>
              <a:noFill/>
            </p:spPr>
            <p:txBody>
              <a:bodyPr vert="horz" wrap="none" rtlCol="0">
                <a:spAutoFit/>
              </a:bodyPr>
              <a:lstStyle/>
              <a:p>
                <a:r>
                  <a:rPr lang="en-US" dirty="0"/>
                  <a:t>1kg</a:t>
                </a:r>
              </a:p>
            </p:txBody>
          </p: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8E866418-11A7-453B-A2E6-E3EB9D627CA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87930" y="5355743"/>
              <a:ext cx="174663" cy="241606"/>
              <a:chOff x="1752600" y="4552251"/>
              <a:chExt cx="914400" cy="1264857"/>
            </a:xfrm>
          </p:grpSpPr>
          <p:sp>
            <p:nvSpPr>
              <p:cNvPr id="151" name="Cylinder 150">
                <a:extLst>
                  <a:ext uri="{FF2B5EF4-FFF2-40B4-BE49-F238E27FC236}">
                    <a16:creationId xmlns:a16="http://schemas.microsoft.com/office/drawing/2014/main" id="{26D162FC-1382-438D-A35E-6D89BCB606E3}"/>
                  </a:ext>
                </a:extLst>
              </p:cNvPr>
              <p:cNvSpPr/>
              <p:nvPr/>
            </p:nvSpPr>
            <p:spPr bwMode="auto">
              <a:xfrm>
                <a:off x="1752600" y="4902708"/>
                <a:ext cx="914400" cy="914400"/>
              </a:xfrm>
              <a:prstGeom prst="can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  <a:tileRect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52" name="Cylinder 151">
                <a:extLst>
                  <a:ext uri="{FF2B5EF4-FFF2-40B4-BE49-F238E27FC236}">
                    <a16:creationId xmlns:a16="http://schemas.microsoft.com/office/drawing/2014/main" id="{285AB7EC-8221-4701-A72A-123277D4D10C}"/>
                  </a:ext>
                </a:extLst>
              </p:cNvPr>
              <p:cNvSpPr/>
              <p:nvPr/>
            </p:nvSpPr>
            <p:spPr bwMode="auto">
              <a:xfrm>
                <a:off x="2118360" y="4724400"/>
                <a:ext cx="182880" cy="274320"/>
              </a:xfrm>
              <a:prstGeom prst="can">
                <a:avLst/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53" name="Cylinder 152">
                <a:extLst>
                  <a:ext uri="{FF2B5EF4-FFF2-40B4-BE49-F238E27FC236}">
                    <a16:creationId xmlns:a16="http://schemas.microsoft.com/office/drawing/2014/main" id="{C042D2AD-5F52-4447-9A35-A758257FC340}"/>
                  </a:ext>
                </a:extLst>
              </p:cNvPr>
              <p:cNvSpPr/>
              <p:nvPr/>
            </p:nvSpPr>
            <p:spPr bwMode="auto">
              <a:xfrm>
                <a:off x="2064447" y="4552251"/>
                <a:ext cx="274320" cy="274320"/>
              </a:xfrm>
              <a:prstGeom prst="can">
                <a:avLst/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54E2EC81-8619-432B-BF69-5C198F5369E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650584" y="4858585"/>
              <a:ext cx="457200" cy="632429"/>
              <a:chOff x="1752600" y="4552251"/>
              <a:chExt cx="914400" cy="1264857"/>
            </a:xfrm>
          </p:grpSpPr>
          <p:sp>
            <p:nvSpPr>
              <p:cNvPr id="157" name="Cylinder 156">
                <a:extLst>
                  <a:ext uri="{FF2B5EF4-FFF2-40B4-BE49-F238E27FC236}">
                    <a16:creationId xmlns:a16="http://schemas.microsoft.com/office/drawing/2014/main" id="{ACB5E2EC-99F3-4467-9160-3364EB30E2D1}"/>
                  </a:ext>
                </a:extLst>
              </p:cNvPr>
              <p:cNvSpPr/>
              <p:nvPr/>
            </p:nvSpPr>
            <p:spPr bwMode="auto">
              <a:xfrm>
                <a:off x="1752600" y="4902708"/>
                <a:ext cx="914400" cy="914400"/>
              </a:xfrm>
              <a:prstGeom prst="can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  <a:tileRect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58" name="Cylinder 157">
                <a:extLst>
                  <a:ext uri="{FF2B5EF4-FFF2-40B4-BE49-F238E27FC236}">
                    <a16:creationId xmlns:a16="http://schemas.microsoft.com/office/drawing/2014/main" id="{F0D9BFD9-479E-46D3-AF95-38095A6968E7}"/>
                  </a:ext>
                </a:extLst>
              </p:cNvPr>
              <p:cNvSpPr/>
              <p:nvPr/>
            </p:nvSpPr>
            <p:spPr bwMode="auto">
              <a:xfrm>
                <a:off x="2118360" y="4724400"/>
                <a:ext cx="182880" cy="274320"/>
              </a:xfrm>
              <a:prstGeom prst="can">
                <a:avLst/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59" name="Cylinder 158">
                <a:extLst>
                  <a:ext uri="{FF2B5EF4-FFF2-40B4-BE49-F238E27FC236}">
                    <a16:creationId xmlns:a16="http://schemas.microsoft.com/office/drawing/2014/main" id="{6A23F015-B932-4059-B541-DA06BCF25EE7}"/>
                  </a:ext>
                </a:extLst>
              </p:cNvPr>
              <p:cNvSpPr/>
              <p:nvPr/>
            </p:nvSpPr>
            <p:spPr bwMode="auto">
              <a:xfrm>
                <a:off x="2064447" y="4552251"/>
                <a:ext cx="274320" cy="274320"/>
              </a:xfrm>
              <a:prstGeom prst="can">
                <a:avLst/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55000">
                    <a:schemeClr val="bg1"/>
                  </a:gs>
                  <a:gs pos="100000">
                    <a:schemeClr val="bg1">
                      <a:lumMod val="50000"/>
                    </a:schemeClr>
                  </a:gs>
                </a:gsLst>
                <a:lin ang="0" scaled="1"/>
              </a:gra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C19CD286-5D50-428C-ACA9-52A5897FA74D}"/>
                </a:ext>
              </a:extLst>
            </p:cNvPr>
            <p:cNvGrpSpPr/>
            <p:nvPr/>
          </p:nvGrpSpPr>
          <p:grpSpPr>
            <a:xfrm>
              <a:off x="2559144" y="5558554"/>
              <a:ext cx="2128659" cy="308846"/>
              <a:chOff x="2559144" y="5558554"/>
              <a:chExt cx="2128659" cy="308846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69D74FC6-0FDF-4346-960C-B4CF51490DC6}"/>
                  </a:ext>
                </a:extLst>
              </p:cNvPr>
              <p:cNvSpPr/>
              <p:nvPr/>
            </p:nvSpPr>
            <p:spPr bwMode="auto">
              <a:xfrm>
                <a:off x="2559144" y="5640689"/>
                <a:ext cx="91440" cy="226711"/>
              </a:xfrm>
              <a:prstGeom prst="rect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4B544AA-60F4-42C1-B142-B8226B43666D}"/>
                  </a:ext>
                </a:extLst>
              </p:cNvPr>
              <p:cNvSpPr/>
              <p:nvPr/>
            </p:nvSpPr>
            <p:spPr bwMode="auto">
              <a:xfrm>
                <a:off x="2573696" y="5749497"/>
                <a:ext cx="2103120" cy="114297"/>
              </a:xfrm>
              <a:prstGeom prst="rect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0B79382C-AF78-4EBE-8105-41EDF51377C2}"/>
                  </a:ext>
                </a:extLst>
              </p:cNvPr>
              <p:cNvSpPr/>
              <p:nvPr/>
            </p:nvSpPr>
            <p:spPr bwMode="auto">
              <a:xfrm>
                <a:off x="4596363" y="5558554"/>
                <a:ext cx="91440" cy="274320"/>
              </a:xfrm>
              <a:prstGeom prst="rect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9FC2290B-8262-476C-8E05-75E5734F2429}"/>
                </a:ext>
              </a:extLst>
            </p:cNvPr>
            <p:cNvSpPr/>
            <p:nvPr/>
          </p:nvSpPr>
          <p:spPr bwMode="auto">
            <a:xfrm>
              <a:off x="3962400" y="5253754"/>
              <a:ext cx="1371600" cy="36576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9F6D8B4-8C1C-4961-B82B-53AE9DD00806}"/>
                </a:ext>
              </a:extLst>
            </p:cNvPr>
            <p:cNvSpPr/>
            <p:nvPr/>
          </p:nvSpPr>
          <p:spPr bwMode="auto">
            <a:xfrm>
              <a:off x="3581400" y="5753103"/>
              <a:ext cx="114297" cy="114297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F1602E7-F47A-492E-9A81-DAB6EA51DAA7}"/>
                </a:ext>
              </a:extLst>
            </p:cNvPr>
            <p:cNvSpPr/>
            <p:nvPr/>
          </p:nvSpPr>
          <p:spPr bwMode="auto">
            <a:xfrm>
              <a:off x="4120384" y="4887554"/>
              <a:ext cx="1005840" cy="6400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21" grpId="0" animBg="1"/>
      <p:bldP spid="36" grpId="0"/>
      <p:bldP spid="170" grpId="0" animBg="1"/>
      <p:bldP spid="170" grpId="1" animBg="1"/>
      <p:bldP spid="27" grpId="0" animBg="1"/>
      <p:bldP spid="27" grpId="1" animBg="1"/>
      <p:bldP spid="171" grpId="0" animBg="1"/>
      <p:bldP spid="1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9A8E592-6F98-4755-B93C-42E74C752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0054" y="276524"/>
            <a:ext cx="5722722" cy="588366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What is a Thermometer?</a:t>
            </a:r>
          </a:p>
        </p:txBody>
      </p:sp>
      <p:sp>
        <p:nvSpPr>
          <p:cNvPr id="836611" name="Rectangle 3">
            <a:extLst>
              <a:ext uri="{FF2B5EF4-FFF2-40B4-BE49-F238E27FC236}">
                <a16:creationId xmlns:a16="http://schemas.microsoft.com/office/drawing/2014/main" id="{ADD9B5AE-442D-4907-9FB2-14BF8A68F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2208" y="4162538"/>
            <a:ext cx="3736975" cy="66675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Example : the volume of a liquid </a:t>
            </a:r>
          </a:p>
          <a:p>
            <a:pPr algn="ctr"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(mercury thermometer)</a:t>
            </a:r>
          </a:p>
        </p:txBody>
      </p:sp>
      <p:sp>
        <p:nvSpPr>
          <p:cNvPr id="836622" name="Rectangle 14">
            <a:extLst>
              <a:ext uri="{FF2B5EF4-FFF2-40B4-BE49-F238E27FC236}">
                <a16:creationId xmlns:a16="http://schemas.microsoft.com/office/drawing/2014/main" id="{6DF682CE-6DDF-47B7-90E3-A64C23F08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527" y="4971871"/>
            <a:ext cx="688458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Question :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What is the relation: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	 Thermometric Property (TP)  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T?!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37DF9DF7-1244-429A-87EE-E34342F98F46}"/>
              </a:ext>
            </a:extLst>
          </p:cNvPr>
          <p:cNvGrpSpPr>
            <a:grpSpLocks/>
          </p:cNvGrpSpPr>
          <p:nvPr/>
        </p:nvGrpSpPr>
        <p:grpSpPr bwMode="auto">
          <a:xfrm>
            <a:off x="3101975" y="1038225"/>
            <a:ext cx="2203450" cy="1295400"/>
            <a:chOff x="1826" y="1038"/>
            <a:chExt cx="1388" cy="816"/>
          </a:xfrm>
        </p:grpSpPr>
        <p:sp>
          <p:nvSpPr>
            <p:cNvPr id="36897" name="Rectangle 16">
              <a:extLst>
                <a:ext uri="{FF2B5EF4-FFF2-40B4-BE49-F238E27FC236}">
                  <a16:creationId xmlns:a16="http://schemas.microsoft.com/office/drawing/2014/main" id="{0D59DA41-D63A-41A7-B371-D4822BE28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1038"/>
              <a:ext cx="13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Thermometer</a:t>
              </a:r>
            </a:p>
          </p:txBody>
        </p:sp>
        <p:sp>
          <p:nvSpPr>
            <p:cNvPr id="36898" name="Line 17">
              <a:extLst>
                <a:ext uri="{FF2B5EF4-FFF2-40B4-BE49-F238E27FC236}">
                  <a16:creationId xmlns:a16="http://schemas.microsoft.com/office/drawing/2014/main" id="{FBDF387D-E17B-4338-B708-5E5C460401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6" y="1286"/>
              <a:ext cx="514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6626" name="Oval 18">
            <a:extLst>
              <a:ext uri="{FF2B5EF4-FFF2-40B4-BE49-F238E27FC236}">
                <a16:creationId xmlns:a16="http://schemas.microsoft.com/office/drawing/2014/main" id="{2EBCE081-06D5-4362-8CAF-D4A11E449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3146425"/>
            <a:ext cx="2357438" cy="477838"/>
          </a:xfrm>
          <a:prstGeom prst="ellipse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</a:p>
        </p:txBody>
      </p:sp>
      <p:sp>
        <p:nvSpPr>
          <p:cNvPr id="836627" name="Oval 19">
            <a:extLst>
              <a:ext uri="{FF2B5EF4-FFF2-40B4-BE49-F238E27FC236}">
                <a16:creationId xmlns:a16="http://schemas.microsoft.com/office/drawing/2014/main" id="{6B1A19AC-3B16-48C7-B898-66A4FED68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2957513"/>
            <a:ext cx="1638300" cy="865187"/>
          </a:xfrm>
          <a:prstGeom prst="ellipse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836628" name="AutoShape 20">
            <a:extLst>
              <a:ext uri="{FF2B5EF4-FFF2-40B4-BE49-F238E27FC236}">
                <a16:creationId xmlns:a16="http://schemas.microsoft.com/office/drawing/2014/main" id="{12378ACA-322F-4462-A0AD-DFE258D7B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2614613"/>
            <a:ext cx="2362200" cy="609600"/>
          </a:xfrm>
          <a:prstGeom prst="curvedDownArrow">
            <a:avLst>
              <a:gd name="adj1" fmla="val 52079"/>
              <a:gd name="adj2" fmla="val 129687"/>
              <a:gd name="adj3" fmla="val 32551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6629" name="Rectangle 21">
            <a:extLst>
              <a:ext uri="{FF2B5EF4-FFF2-40B4-BE49-F238E27FC236}">
                <a16:creationId xmlns:a16="http://schemas.microsoft.com/office/drawing/2014/main" id="{BB48FB6B-5FE0-4D01-A44E-34E368540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200" y="2286000"/>
            <a:ext cx="1620838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effects on</a:t>
            </a:r>
          </a:p>
        </p:txBody>
      </p:sp>
      <p:grpSp>
        <p:nvGrpSpPr>
          <p:cNvPr id="3" name="Group 22">
            <a:extLst>
              <a:ext uri="{FF2B5EF4-FFF2-40B4-BE49-F238E27FC236}">
                <a16:creationId xmlns:a16="http://schemas.microsoft.com/office/drawing/2014/main" id="{705C0F5A-D745-4C59-819C-AF4F8D635C6F}"/>
              </a:ext>
            </a:extLst>
          </p:cNvPr>
          <p:cNvGrpSpPr>
            <a:grpSpLocks/>
          </p:cNvGrpSpPr>
          <p:nvPr/>
        </p:nvGrpSpPr>
        <p:grpSpPr bwMode="auto">
          <a:xfrm>
            <a:off x="5502275" y="2538413"/>
            <a:ext cx="914400" cy="609600"/>
            <a:chOff x="3792" y="1824"/>
            <a:chExt cx="576" cy="384"/>
          </a:xfrm>
        </p:grpSpPr>
        <p:sp>
          <p:nvSpPr>
            <p:cNvPr id="36893" name="AutoShape 23">
              <a:extLst>
                <a:ext uri="{FF2B5EF4-FFF2-40B4-BE49-F238E27FC236}">
                  <a16:creationId xmlns:a16="http://schemas.microsoft.com/office/drawing/2014/main" id="{65626812-B0A3-4A1B-B61E-58E70E654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824"/>
              <a:ext cx="576" cy="384"/>
            </a:xfrm>
            <a:prstGeom prst="can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94" name="Line 24">
              <a:extLst>
                <a:ext uri="{FF2B5EF4-FFF2-40B4-BE49-F238E27FC236}">
                  <a16:creationId xmlns:a16="http://schemas.microsoft.com/office/drawing/2014/main" id="{64B976E9-CA69-4F6D-ABBF-370CD463FD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5" y="1879"/>
              <a:ext cx="201" cy="1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6895" name="Arc 25">
              <a:extLst>
                <a:ext uri="{FF2B5EF4-FFF2-40B4-BE49-F238E27FC236}">
                  <a16:creationId xmlns:a16="http://schemas.microsoft.com/office/drawing/2014/main" id="{977ABB1E-C4E9-4131-B403-EB93052A6B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4" y="1846"/>
              <a:ext cx="473" cy="120"/>
            </a:xfrm>
            <a:custGeom>
              <a:avLst/>
              <a:gdLst>
                <a:gd name="T0" fmla="*/ 0 w 38576"/>
                <a:gd name="T1" fmla="*/ 0 h 21600"/>
                <a:gd name="T2" fmla="*/ 0 w 38576"/>
                <a:gd name="T3" fmla="*/ 0 h 21600"/>
                <a:gd name="T4" fmla="*/ 0 w 38576"/>
                <a:gd name="T5" fmla="*/ 0 h 21600"/>
                <a:gd name="T6" fmla="*/ 0 60000 65536"/>
                <a:gd name="T7" fmla="*/ 0 60000 65536"/>
                <a:gd name="T8" fmla="*/ 0 60000 65536"/>
                <a:gd name="T9" fmla="*/ 0 w 38576"/>
                <a:gd name="T10" fmla="*/ 0 h 21600"/>
                <a:gd name="T11" fmla="*/ 38576 w 3857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76" h="21600" fill="none" extrusionOk="0">
                  <a:moveTo>
                    <a:pt x="0" y="10178"/>
                  </a:moveTo>
                  <a:cubicBezTo>
                    <a:pt x="3943" y="3847"/>
                    <a:pt x="10874" y="-1"/>
                    <a:pt x="18333" y="0"/>
                  </a:cubicBezTo>
                  <a:cubicBezTo>
                    <a:pt x="27355" y="0"/>
                    <a:pt x="35427" y="5608"/>
                    <a:pt x="38575" y="14064"/>
                  </a:cubicBezTo>
                </a:path>
                <a:path w="38576" h="21600" stroke="0" extrusionOk="0">
                  <a:moveTo>
                    <a:pt x="0" y="10178"/>
                  </a:moveTo>
                  <a:cubicBezTo>
                    <a:pt x="3943" y="3847"/>
                    <a:pt x="10874" y="-1"/>
                    <a:pt x="18333" y="0"/>
                  </a:cubicBezTo>
                  <a:cubicBezTo>
                    <a:pt x="27355" y="0"/>
                    <a:pt x="35427" y="5608"/>
                    <a:pt x="38575" y="14064"/>
                  </a:cubicBezTo>
                  <a:lnTo>
                    <a:pt x="18333" y="21600"/>
                  </a:lnTo>
                  <a:lnTo>
                    <a:pt x="0" y="10178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6896" name="Oval 26">
              <a:extLst>
                <a:ext uri="{FF2B5EF4-FFF2-40B4-BE49-F238E27FC236}">
                  <a16:creationId xmlns:a16="http://schemas.microsoft.com/office/drawing/2014/main" id="{F625ACD7-B81E-4D3F-B4ED-8DDD6F212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9" y="1942"/>
              <a:ext cx="56" cy="29"/>
            </a:xfrm>
            <a:prstGeom prst="ellipse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27">
            <a:extLst>
              <a:ext uri="{FF2B5EF4-FFF2-40B4-BE49-F238E27FC236}">
                <a16:creationId xmlns:a16="http://schemas.microsoft.com/office/drawing/2014/main" id="{60C809D8-B0AE-48E2-B483-A1C0307A9358}"/>
              </a:ext>
            </a:extLst>
          </p:cNvPr>
          <p:cNvGrpSpPr>
            <a:grpSpLocks/>
          </p:cNvGrpSpPr>
          <p:nvPr/>
        </p:nvGrpSpPr>
        <p:grpSpPr bwMode="auto">
          <a:xfrm>
            <a:off x="4805363" y="2941638"/>
            <a:ext cx="849312" cy="374650"/>
            <a:chOff x="3353" y="2078"/>
            <a:chExt cx="535" cy="236"/>
          </a:xfrm>
        </p:grpSpPr>
        <p:sp>
          <p:nvSpPr>
            <p:cNvPr id="36891" name="Line 28">
              <a:extLst>
                <a:ext uri="{FF2B5EF4-FFF2-40B4-BE49-F238E27FC236}">
                  <a16:creationId xmlns:a16="http://schemas.microsoft.com/office/drawing/2014/main" id="{EC5B0473-75E0-464D-B728-8F750A1A1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3" y="2078"/>
              <a:ext cx="439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6892" name="Line 29">
              <a:extLst>
                <a:ext uri="{FF2B5EF4-FFF2-40B4-BE49-F238E27FC236}">
                  <a16:creationId xmlns:a16="http://schemas.microsoft.com/office/drawing/2014/main" id="{4A76C0E9-A33A-4AEA-BA12-335583DCA3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9" y="2174"/>
              <a:ext cx="439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36638" name="Rectangle 30">
            <a:extLst>
              <a:ext uri="{FF2B5EF4-FFF2-40B4-BE49-F238E27FC236}">
                <a16:creationId xmlns:a16="http://schemas.microsoft.com/office/drawing/2014/main" id="{59BACB85-8F61-427A-91B1-1513AB1CD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0" y="2351088"/>
            <a:ext cx="3382963" cy="1589087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31">
            <a:extLst>
              <a:ext uri="{FF2B5EF4-FFF2-40B4-BE49-F238E27FC236}">
                <a16:creationId xmlns:a16="http://schemas.microsoft.com/office/drawing/2014/main" id="{FE2444F0-4E84-4180-A847-157C55E1DDFA}"/>
              </a:ext>
            </a:extLst>
          </p:cNvPr>
          <p:cNvGrpSpPr>
            <a:grpSpLocks/>
          </p:cNvGrpSpPr>
          <p:nvPr/>
        </p:nvGrpSpPr>
        <p:grpSpPr bwMode="auto">
          <a:xfrm>
            <a:off x="1098769" y="3779156"/>
            <a:ext cx="4273331" cy="947739"/>
            <a:chOff x="1223" y="2693"/>
            <a:chExt cx="1414" cy="597"/>
          </a:xfrm>
        </p:grpSpPr>
        <p:sp>
          <p:nvSpPr>
            <p:cNvPr id="36889" name="Rectangle 32">
              <a:extLst>
                <a:ext uri="{FF2B5EF4-FFF2-40B4-BE49-F238E27FC236}">
                  <a16:creationId xmlns:a16="http://schemas.microsoft.com/office/drawing/2014/main" id="{2DBF387E-E05C-4922-BF45-1F76F416E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" y="2999"/>
              <a:ext cx="14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Thermometric Property (TP)</a:t>
              </a:r>
            </a:p>
          </p:txBody>
        </p:sp>
        <p:sp>
          <p:nvSpPr>
            <p:cNvPr id="36890" name="Line 33">
              <a:extLst>
                <a:ext uri="{FF2B5EF4-FFF2-40B4-BE49-F238E27FC236}">
                  <a16:creationId xmlns:a16="http://schemas.microsoft.com/office/drawing/2014/main" id="{8328D908-CDEA-4FAA-A9E6-6582525AC8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8" y="2693"/>
              <a:ext cx="72" cy="2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3472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3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3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83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3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3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11" grpId="0" build="p"/>
      <p:bldP spid="836622" grpId="0"/>
      <p:bldP spid="836626" grpId="0" animBg="1"/>
      <p:bldP spid="836627" grpId="0" animBg="1"/>
      <p:bldP spid="836628" grpId="0" animBg="1"/>
      <p:bldP spid="836629" grpId="0"/>
      <p:bldP spid="8366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>
            <a:extLst>
              <a:ext uri="{FF2B5EF4-FFF2-40B4-BE49-F238E27FC236}">
                <a16:creationId xmlns:a16="http://schemas.microsoft.com/office/drawing/2014/main" id="{4F0EAFC0-D7A9-46BB-A7F6-FC7079CA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925" y="1371600"/>
            <a:ext cx="185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Thermal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Equilibrium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950F1FE-E1A8-4B0E-ADD0-0AD9010F4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03525" y="279400"/>
            <a:ext cx="42957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The “Zero’th” Law!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C187DC70-F487-4ADE-ADB3-17E2FA6CE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755775"/>
            <a:ext cx="45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</a:p>
        </p:txBody>
      </p:sp>
      <p:sp>
        <p:nvSpPr>
          <p:cNvPr id="838661" name="Text Box 5">
            <a:extLst>
              <a:ext uri="{FF2B5EF4-FFF2-40B4-BE49-F238E27FC236}">
                <a16:creationId xmlns:a16="http://schemas.microsoft.com/office/drawing/2014/main" id="{DEB41D18-021C-4D0E-B6EA-38199100B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719263"/>
            <a:ext cx="1250950" cy="4572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Arial" charset="0"/>
              </a:rPr>
              <a:t>Body A</a:t>
            </a:r>
          </a:p>
        </p:txBody>
      </p:sp>
      <p:sp>
        <p:nvSpPr>
          <p:cNvPr id="838662" name="Text Box 6">
            <a:extLst>
              <a:ext uri="{FF2B5EF4-FFF2-40B4-BE49-F238E27FC236}">
                <a16:creationId xmlns:a16="http://schemas.microsoft.com/office/drawing/2014/main" id="{0B43FE3D-4492-4F69-822B-4DECA83B6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1719263"/>
            <a:ext cx="1261884" cy="461665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 dirty="0">
                <a:solidFill>
                  <a:schemeClr val="tx1"/>
                </a:solidFill>
                <a:latin typeface="Arial" charset="0"/>
                <a:cs typeface="Arial" charset="0"/>
              </a:rPr>
              <a:t>Body B</a:t>
            </a:r>
          </a:p>
        </p:txBody>
      </p:sp>
      <p:sp>
        <p:nvSpPr>
          <p:cNvPr id="38919" name="AutoShape 7">
            <a:extLst>
              <a:ext uri="{FF2B5EF4-FFF2-40B4-BE49-F238E27FC236}">
                <a16:creationId xmlns:a16="http://schemas.microsoft.com/office/drawing/2014/main" id="{71CF6C7D-B0F8-430C-87F8-21695EAB1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868488"/>
            <a:ext cx="914400" cy="228600"/>
          </a:xfrm>
          <a:prstGeom prst="leftRightArrow">
            <a:avLst>
              <a:gd name="adj1" fmla="val 50000"/>
              <a:gd name="adj2" fmla="val 8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0" name="Text Box 8">
            <a:extLst>
              <a:ext uri="{FF2B5EF4-FFF2-40B4-BE49-F238E27FC236}">
                <a16:creationId xmlns:a16="http://schemas.microsoft.com/office/drawing/2014/main" id="{1E6A6573-B4CC-461F-BDEB-3F9D68882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90800"/>
            <a:ext cx="77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</p:txBody>
      </p:sp>
      <p:sp>
        <p:nvSpPr>
          <p:cNvPr id="838665" name="Text Box 9">
            <a:extLst>
              <a:ext uri="{FF2B5EF4-FFF2-40B4-BE49-F238E27FC236}">
                <a16:creationId xmlns:a16="http://schemas.microsoft.com/office/drawing/2014/main" id="{73286F05-3DE4-46A7-A9C5-EEFBCCCF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616200"/>
            <a:ext cx="1250950" cy="4572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Arial" charset="0"/>
              </a:rPr>
              <a:t>Body A</a:t>
            </a:r>
          </a:p>
        </p:txBody>
      </p:sp>
      <p:sp>
        <p:nvSpPr>
          <p:cNvPr id="838666" name="Text Box 10">
            <a:extLst>
              <a:ext uri="{FF2B5EF4-FFF2-40B4-BE49-F238E27FC236}">
                <a16:creationId xmlns:a16="http://schemas.microsoft.com/office/drawing/2014/main" id="{C2343FAB-6237-429D-9B12-84542583E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2616200"/>
            <a:ext cx="1250950" cy="4572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Arial" charset="0"/>
              </a:rPr>
              <a:t>Body C</a:t>
            </a:r>
          </a:p>
        </p:txBody>
      </p:sp>
      <p:sp>
        <p:nvSpPr>
          <p:cNvPr id="38923" name="AutoShape 11">
            <a:extLst>
              <a:ext uri="{FF2B5EF4-FFF2-40B4-BE49-F238E27FC236}">
                <a16:creationId xmlns:a16="http://schemas.microsoft.com/office/drawing/2014/main" id="{8AABE63A-714A-4D1F-9FF0-919EC5710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725738"/>
            <a:ext cx="914400" cy="228600"/>
          </a:xfrm>
          <a:prstGeom prst="leftRightArrow">
            <a:avLst>
              <a:gd name="adj1" fmla="val 50000"/>
              <a:gd name="adj2" fmla="val 8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4" name="Text Box 12">
            <a:extLst>
              <a:ext uri="{FF2B5EF4-FFF2-40B4-BE49-F238E27FC236}">
                <a16:creationId xmlns:a16="http://schemas.microsoft.com/office/drawing/2014/main" id="{DA2AC196-F274-4BF3-867E-6A424F694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381375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</a:p>
        </p:txBody>
      </p:sp>
      <p:sp>
        <p:nvSpPr>
          <p:cNvPr id="838669" name="Text Box 13">
            <a:extLst>
              <a:ext uri="{FF2B5EF4-FFF2-40B4-BE49-F238E27FC236}">
                <a16:creationId xmlns:a16="http://schemas.microsoft.com/office/drawing/2014/main" id="{A4615DFA-79DC-4E7A-9E95-6309BA6BC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06775"/>
            <a:ext cx="1250950" cy="4572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Arial" charset="0"/>
              </a:rPr>
              <a:t>Body B</a:t>
            </a:r>
          </a:p>
        </p:txBody>
      </p:sp>
      <p:sp>
        <p:nvSpPr>
          <p:cNvPr id="838670" name="Text Box 14">
            <a:extLst>
              <a:ext uri="{FF2B5EF4-FFF2-40B4-BE49-F238E27FC236}">
                <a16:creationId xmlns:a16="http://schemas.microsoft.com/office/drawing/2014/main" id="{969E7258-8BC2-4F89-88B8-24E012F8F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3406775"/>
            <a:ext cx="1250950" cy="4572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Arial" charset="0"/>
              </a:rPr>
              <a:t>Body C</a:t>
            </a:r>
          </a:p>
        </p:txBody>
      </p:sp>
      <p:sp>
        <p:nvSpPr>
          <p:cNvPr id="38927" name="AutoShape 15">
            <a:extLst>
              <a:ext uri="{FF2B5EF4-FFF2-40B4-BE49-F238E27FC236}">
                <a16:creationId xmlns:a16="http://schemas.microsoft.com/office/drawing/2014/main" id="{EC3FE03B-4296-43E1-9C9E-F13FDCD86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16313"/>
            <a:ext cx="914400" cy="228600"/>
          </a:xfrm>
          <a:prstGeom prst="leftRightArrow">
            <a:avLst>
              <a:gd name="adj1" fmla="val 50000"/>
              <a:gd name="adj2" fmla="val 8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8" name="Text Box 16">
            <a:extLst>
              <a:ext uri="{FF2B5EF4-FFF2-40B4-BE49-F238E27FC236}">
                <a16:creationId xmlns:a16="http://schemas.microsoft.com/office/drawing/2014/main" id="{305DDB4F-EE4D-42DC-8960-97CDA0A47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2822575" cy="45720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Defining equality :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8A7EA283-22A5-4EB3-A478-EB17FE5A044B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114800"/>
            <a:ext cx="8693150" cy="2363788"/>
            <a:chOff x="96" y="2592"/>
            <a:chExt cx="5476" cy="1489"/>
          </a:xfrm>
        </p:grpSpPr>
        <p:sp>
          <p:nvSpPr>
            <p:cNvPr id="38931" name="Text Box 18">
              <a:extLst>
                <a:ext uri="{FF2B5EF4-FFF2-40B4-BE49-F238E27FC236}">
                  <a16:creationId xmlns:a16="http://schemas.microsoft.com/office/drawing/2014/main" id="{4602B777-D1B1-43B2-B602-8E5595A3E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" y="2832"/>
              <a:ext cx="49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Hence, we can define an </a:t>
              </a:r>
              <a:r>
                <a:rPr lang="en-US" altLang="en-US" u="sng">
                  <a:latin typeface="Arial" panose="020B0604020202020204" pitchFamily="34" charset="0"/>
                  <a:cs typeface="Arial" panose="020B0604020202020204" pitchFamily="34" charset="0"/>
                </a:rPr>
                <a:t>arbitrary</a:t>
              </a: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 temperature scale :</a:t>
              </a:r>
            </a:p>
          </p:txBody>
        </p:sp>
        <p:sp>
          <p:nvSpPr>
            <p:cNvPr id="38932" name="Text Box 19">
              <a:extLst>
                <a:ext uri="{FF2B5EF4-FFF2-40B4-BE49-F238E27FC236}">
                  <a16:creationId xmlns:a16="http://schemas.microsoft.com/office/drawing/2014/main" id="{1DB75075-D7CB-4C1A-97BC-5D59838E19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2" y="3074"/>
              <a:ext cx="7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Colder</a:t>
              </a:r>
            </a:p>
          </p:txBody>
        </p:sp>
        <p:sp>
          <p:nvSpPr>
            <p:cNvPr id="38933" name="Text Box 20">
              <a:extLst>
                <a:ext uri="{FF2B5EF4-FFF2-40B4-BE49-F238E27FC236}">
                  <a16:creationId xmlns:a16="http://schemas.microsoft.com/office/drawing/2014/main" id="{CEC41504-CECB-4333-9AC5-0BBE32F31A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" y="3074"/>
              <a:ext cx="8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   Hotter</a:t>
              </a:r>
            </a:p>
          </p:txBody>
        </p:sp>
        <p:sp>
          <p:nvSpPr>
            <p:cNvPr id="38934" name="Line 21">
              <a:extLst>
                <a:ext uri="{FF2B5EF4-FFF2-40B4-BE49-F238E27FC236}">
                  <a16:creationId xmlns:a16="http://schemas.microsoft.com/office/drawing/2014/main" id="{84B3A681-C756-40BD-85F3-A3231D38A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360"/>
              <a:ext cx="32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5" name="Text Box 22">
              <a:extLst>
                <a:ext uri="{FF2B5EF4-FFF2-40B4-BE49-F238E27FC236}">
                  <a16:creationId xmlns:a16="http://schemas.microsoft.com/office/drawing/2014/main" id="{0169D441-80CF-4639-A357-D7F8412D8F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" y="3563"/>
              <a:ext cx="473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For a </a:t>
              </a:r>
              <a:r>
                <a:rPr lang="en-US" altLang="en-US" u="sng">
                  <a:latin typeface="Arial" panose="020B0604020202020204" pitchFamily="34" charset="0"/>
                  <a:cs typeface="Arial" panose="020B0604020202020204" pitchFamily="34" charset="0"/>
                </a:rPr>
                <a:t>rational</a:t>
              </a: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 scale :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The thermodynamic temperature scale (see below)</a:t>
              </a:r>
            </a:p>
          </p:txBody>
        </p:sp>
        <p:sp>
          <p:nvSpPr>
            <p:cNvPr id="38936" name="Text Box 23">
              <a:extLst>
                <a:ext uri="{FF2B5EF4-FFF2-40B4-BE49-F238E27FC236}">
                  <a16:creationId xmlns:a16="http://schemas.microsoft.com/office/drawing/2014/main" id="{5507A3A3-7368-41E5-8FF5-9A4165029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592"/>
              <a:ext cx="1971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Defining difference :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7CAE7BA-70E1-46B2-8B71-81CA4E2E9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3425" y="279400"/>
            <a:ext cx="33559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Thermometers</a:t>
            </a:r>
          </a:p>
        </p:txBody>
      </p:sp>
      <p:grpSp>
        <p:nvGrpSpPr>
          <p:cNvPr id="40963" name="Group 3">
            <a:extLst>
              <a:ext uri="{FF2B5EF4-FFF2-40B4-BE49-F238E27FC236}">
                <a16:creationId xmlns:a16="http://schemas.microsoft.com/office/drawing/2014/main" id="{E045B3EA-B7E8-4FA1-AFCF-FEBB4D28137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914400"/>
            <a:ext cx="838200" cy="2286000"/>
            <a:chOff x="336" y="576"/>
            <a:chExt cx="528" cy="1440"/>
          </a:xfrm>
        </p:grpSpPr>
        <p:sp>
          <p:nvSpPr>
            <p:cNvPr id="41075" name="Oval 4">
              <a:extLst>
                <a:ext uri="{FF2B5EF4-FFF2-40B4-BE49-F238E27FC236}">
                  <a16:creationId xmlns:a16="http://schemas.microsoft.com/office/drawing/2014/main" id="{95CBE3B4-17DD-4A31-85BD-E02EAF8C6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680"/>
              <a:ext cx="192" cy="336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6" name="Rectangle 5">
              <a:extLst>
                <a:ext uri="{FF2B5EF4-FFF2-40B4-BE49-F238E27FC236}">
                  <a16:creationId xmlns:a16="http://schemas.microsoft.com/office/drawing/2014/main" id="{F5DB6F03-AF8E-40C8-AAF0-5B5603560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576"/>
              <a:ext cx="96" cy="115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7" name="Rectangle 6">
              <a:extLst>
                <a:ext uri="{FF2B5EF4-FFF2-40B4-BE49-F238E27FC236}">
                  <a16:creationId xmlns:a16="http://schemas.microsoft.com/office/drawing/2014/main" id="{CCAB9DD7-13FB-4A65-B779-52F899830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104"/>
              <a:ext cx="96" cy="624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8" name="Line 7">
              <a:extLst>
                <a:ext uri="{FF2B5EF4-FFF2-40B4-BE49-F238E27FC236}">
                  <a16:creationId xmlns:a16="http://schemas.microsoft.com/office/drawing/2014/main" id="{205ECDA3-D3D0-4E4B-9055-82F8C714E9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5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9" name="Line 8">
              <a:extLst>
                <a:ext uri="{FF2B5EF4-FFF2-40B4-BE49-F238E27FC236}">
                  <a16:creationId xmlns:a16="http://schemas.microsoft.com/office/drawing/2014/main" id="{948D1B58-E100-44F2-8581-7422ABC1E5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44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0" name="Line 9">
              <a:extLst>
                <a:ext uri="{FF2B5EF4-FFF2-40B4-BE49-F238E27FC236}">
                  <a16:creationId xmlns:a16="http://schemas.microsoft.com/office/drawing/2014/main" id="{2EEEE1B2-3279-4D3E-872B-324C8E30C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2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1" name="Line 10">
              <a:extLst>
                <a:ext uri="{FF2B5EF4-FFF2-40B4-BE49-F238E27FC236}">
                  <a16:creationId xmlns:a16="http://schemas.microsoft.com/office/drawing/2014/main" id="{4B44A8A8-E1E2-4C6E-8B39-37E4F0706F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15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2" name="Line 11">
              <a:extLst>
                <a:ext uri="{FF2B5EF4-FFF2-40B4-BE49-F238E27FC236}">
                  <a16:creationId xmlns:a16="http://schemas.microsoft.com/office/drawing/2014/main" id="{77EFB0BE-9605-4B1D-9C0E-BDFEE2530B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00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3" name="Line 12">
              <a:extLst>
                <a:ext uri="{FF2B5EF4-FFF2-40B4-BE49-F238E27FC236}">
                  <a16:creationId xmlns:a16="http://schemas.microsoft.com/office/drawing/2014/main" id="{D65C8265-F214-444A-A105-438C88C15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8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4" name="Line 13">
              <a:extLst>
                <a:ext uri="{FF2B5EF4-FFF2-40B4-BE49-F238E27FC236}">
                  <a16:creationId xmlns:a16="http://schemas.microsoft.com/office/drawing/2014/main" id="{E3D46439-E29F-4B93-8353-0778EC78B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72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5" name="Line 14">
              <a:extLst>
                <a:ext uri="{FF2B5EF4-FFF2-40B4-BE49-F238E27FC236}">
                  <a16:creationId xmlns:a16="http://schemas.microsoft.com/office/drawing/2014/main" id="{E8C76501-E08E-458D-BD1C-68ED03645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584"/>
              <a:ext cx="2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6" name="Line 15">
              <a:extLst>
                <a:ext uri="{FF2B5EF4-FFF2-40B4-BE49-F238E27FC236}">
                  <a16:creationId xmlns:a16="http://schemas.microsoft.com/office/drawing/2014/main" id="{B4F76F5C-B979-4A70-AFF0-83D2DBF98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1104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7" name="Text Box 16">
              <a:extLst>
                <a:ext uri="{FF2B5EF4-FFF2-40B4-BE49-F238E27FC236}">
                  <a16:creationId xmlns:a16="http://schemas.microsoft.com/office/drawing/2014/main" id="{FA5E6620-A11A-4441-9B14-FF7431EF6B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2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41088" name="Line 17">
              <a:extLst>
                <a:ext uri="{FF2B5EF4-FFF2-40B4-BE49-F238E27FC236}">
                  <a16:creationId xmlns:a16="http://schemas.microsoft.com/office/drawing/2014/main" id="{6DDF7708-7F7E-4440-9CAC-D29D29E201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104"/>
              <a:ext cx="2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4" name="Text Box 18">
            <a:extLst>
              <a:ext uri="{FF2B5EF4-FFF2-40B4-BE49-F238E27FC236}">
                <a16:creationId xmlns:a16="http://schemas.microsoft.com/office/drawing/2014/main" id="{3513E395-37C5-4DF5-AE23-544BC7BD7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3444875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Mercury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Thermometer</a:t>
            </a:r>
          </a:p>
        </p:txBody>
      </p:sp>
      <p:sp>
        <p:nvSpPr>
          <p:cNvPr id="840723" name="Rectangle 19">
            <a:extLst>
              <a:ext uri="{FF2B5EF4-FFF2-40B4-BE49-F238E27FC236}">
                <a16:creationId xmlns:a16="http://schemas.microsoft.com/office/drawing/2014/main" id="{7761E5E5-9C17-4EEB-8641-C32276D61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1892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fixed points</a:t>
            </a:r>
          </a:p>
        </p:txBody>
      </p:sp>
      <p:sp>
        <p:nvSpPr>
          <p:cNvPr id="40966" name="Text Box 20">
            <a:extLst>
              <a:ext uri="{FF2B5EF4-FFF2-40B4-BE49-F238E27FC236}">
                <a16:creationId xmlns:a16="http://schemas.microsoft.com/office/drawing/2014/main" id="{30650B6A-E446-4808-9048-7996068A0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3124200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T=ah+b</a:t>
            </a:r>
          </a:p>
        </p:txBody>
      </p:sp>
      <p:grpSp>
        <p:nvGrpSpPr>
          <p:cNvPr id="3" name="Group 21">
            <a:extLst>
              <a:ext uri="{FF2B5EF4-FFF2-40B4-BE49-F238E27FC236}">
                <a16:creationId xmlns:a16="http://schemas.microsoft.com/office/drawing/2014/main" id="{CDFD1CA5-2E99-4F5C-A549-8B139060CFC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792163"/>
            <a:ext cx="3359150" cy="3559174"/>
            <a:chOff x="1200" y="489"/>
            <a:chExt cx="2116" cy="2242"/>
          </a:xfrm>
        </p:grpSpPr>
        <p:sp>
          <p:nvSpPr>
            <p:cNvPr id="41047" name="AutoShape 22">
              <a:extLst>
                <a:ext uri="{FF2B5EF4-FFF2-40B4-BE49-F238E27FC236}">
                  <a16:creationId xmlns:a16="http://schemas.microsoft.com/office/drawing/2014/main" id="{249B681E-8DAB-4BA0-9985-F99083251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728"/>
              <a:ext cx="48" cy="144"/>
            </a:xfrm>
            <a:prstGeom prst="can">
              <a:avLst>
                <a:gd name="adj" fmla="val 39583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48" name="Line 23">
              <a:extLst>
                <a:ext uri="{FF2B5EF4-FFF2-40B4-BE49-F238E27FC236}">
                  <a16:creationId xmlns:a16="http://schemas.microsoft.com/office/drawing/2014/main" id="{C64F1FCB-4F51-41D4-8C80-653F88F4E4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72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9" name="Line 24">
              <a:extLst>
                <a:ext uri="{FF2B5EF4-FFF2-40B4-BE49-F238E27FC236}">
                  <a16:creationId xmlns:a16="http://schemas.microsoft.com/office/drawing/2014/main" id="{EA28BA1C-EB9D-4999-A575-D79856482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2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0" name="AutoShape 25">
              <a:extLst>
                <a:ext uri="{FF2B5EF4-FFF2-40B4-BE49-F238E27FC236}">
                  <a16:creationId xmlns:a16="http://schemas.microsoft.com/office/drawing/2014/main" id="{AAD1D963-C891-4EEF-8A14-70F05CECB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960"/>
              <a:ext cx="48" cy="720"/>
            </a:xfrm>
            <a:prstGeom prst="can">
              <a:avLst>
                <a:gd name="adj" fmla="val 72083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51" name="AutoShape 26">
              <a:extLst>
                <a:ext uri="{FF2B5EF4-FFF2-40B4-BE49-F238E27FC236}">
                  <a16:creationId xmlns:a16="http://schemas.microsoft.com/office/drawing/2014/main" id="{B0C11011-60F2-4372-923D-EEF9475DC6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68" y="1536"/>
              <a:ext cx="240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 w 21600"/>
                <a:gd name="T13" fmla="*/ 0 h 21600"/>
                <a:gd name="T14" fmla="*/ 21150 w 21600"/>
                <a:gd name="T15" fmla="*/ 1251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4387" y="10725"/>
                  </a:moveTo>
                  <a:cubicBezTo>
                    <a:pt x="4428" y="7212"/>
                    <a:pt x="7287" y="4386"/>
                    <a:pt x="10800" y="4387"/>
                  </a:cubicBezTo>
                  <a:cubicBezTo>
                    <a:pt x="14312" y="4387"/>
                    <a:pt x="17171" y="7212"/>
                    <a:pt x="17212" y="10725"/>
                  </a:cubicBezTo>
                  <a:lnTo>
                    <a:pt x="21599" y="10673"/>
                  </a:lnTo>
                  <a:cubicBezTo>
                    <a:pt x="21530" y="4758"/>
                    <a:pt x="16715" y="-1"/>
                    <a:pt x="10799" y="0"/>
                  </a:cubicBezTo>
                  <a:cubicBezTo>
                    <a:pt x="4884" y="0"/>
                    <a:pt x="69" y="4758"/>
                    <a:pt x="0" y="10673"/>
                  </a:cubicBezTo>
                  <a:lnTo>
                    <a:pt x="4387" y="10725"/>
                  </a:lnTo>
                  <a:close/>
                </a:path>
              </a:pathLst>
            </a:cu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2" name="AutoShape 27">
              <a:extLst>
                <a:ext uri="{FF2B5EF4-FFF2-40B4-BE49-F238E27FC236}">
                  <a16:creationId xmlns:a16="http://schemas.microsoft.com/office/drawing/2014/main" id="{5C0F1C42-AE68-4E70-A937-4FD276A88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152"/>
              <a:ext cx="48" cy="528"/>
            </a:xfrm>
            <a:prstGeom prst="can">
              <a:avLst>
                <a:gd name="adj" fmla="val 52861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53" name="Arc 28">
              <a:extLst>
                <a:ext uri="{FF2B5EF4-FFF2-40B4-BE49-F238E27FC236}">
                  <a16:creationId xmlns:a16="http://schemas.microsoft.com/office/drawing/2014/main" id="{AD691584-D270-4027-8BF5-35F51A365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3" y="1200"/>
              <a:ext cx="384" cy="384"/>
            </a:xfrm>
            <a:custGeom>
              <a:avLst/>
              <a:gdLst>
                <a:gd name="T0" fmla="*/ 0 w 43196"/>
                <a:gd name="T1" fmla="*/ 0 h 43200"/>
                <a:gd name="T2" fmla="*/ 0 w 43196"/>
                <a:gd name="T3" fmla="*/ 0 h 43200"/>
                <a:gd name="T4" fmla="*/ 0 w 43196"/>
                <a:gd name="T5" fmla="*/ 0 h 43200"/>
                <a:gd name="T6" fmla="*/ 0 60000 65536"/>
                <a:gd name="T7" fmla="*/ 0 60000 65536"/>
                <a:gd name="T8" fmla="*/ 0 60000 65536"/>
                <a:gd name="T9" fmla="*/ 0 w 43196"/>
                <a:gd name="T10" fmla="*/ 0 h 43200"/>
                <a:gd name="T11" fmla="*/ 43196 w 4319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6" h="43200" fill="none" extrusionOk="0">
                  <a:moveTo>
                    <a:pt x="42625" y="26546"/>
                  </a:moveTo>
                  <a:cubicBezTo>
                    <a:pt x="40330" y="36304"/>
                    <a:pt x="31623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357" y="-1"/>
                    <a:pt x="42956" y="9404"/>
                    <a:pt x="43195" y="21160"/>
                  </a:cubicBezTo>
                </a:path>
                <a:path w="43196" h="43200" stroke="0" extrusionOk="0">
                  <a:moveTo>
                    <a:pt x="42625" y="26546"/>
                  </a:moveTo>
                  <a:cubicBezTo>
                    <a:pt x="40330" y="36304"/>
                    <a:pt x="31623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357" y="-1"/>
                    <a:pt x="42956" y="9404"/>
                    <a:pt x="43195" y="21160"/>
                  </a:cubicBezTo>
                  <a:lnTo>
                    <a:pt x="21600" y="21600"/>
                  </a:lnTo>
                  <a:lnTo>
                    <a:pt x="42625" y="2654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4" name="AutoShape 29">
              <a:extLst>
                <a:ext uri="{FF2B5EF4-FFF2-40B4-BE49-F238E27FC236}">
                  <a16:creationId xmlns:a16="http://schemas.microsoft.com/office/drawing/2014/main" id="{FAF71443-3382-4A4A-B9D8-DE4F5CD78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536"/>
              <a:ext cx="48" cy="144"/>
            </a:xfrm>
            <a:prstGeom prst="can">
              <a:avLst>
                <a:gd name="adj" fmla="val 39583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55" name="Arc 30">
              <a:extLst>
                <a:ext uri="{FF2B5EF4-FFF2-40B4-BE49-F238E27FC236}">
                  <a16:creationId xmlns:a16="http://schemas.microsoft.com/office/drawing/2014/main" id="{02D42CB7-AAA0-4874-8B1B-7417C692A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1392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6" name="Arc 31">
              <a:extLst>
                <a:ext uri="{FF2B5EF4-FFF2-40B4-BE49-F238E27FC236}">
                  <a16:creationId xmlns:a16="http://schemas.microsoft.com/office/drawing/2014/main" id="{B4F88D4C-08A6-4FDD-8757-9F1D15F8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1440"/>
              <a:ext cx="48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7" name="Line 32">
              <a:extLst>
                <a:ext uri="{FF2B5EF4-FFF2-40B4-BE49-F238E27FC236}">
                  <a16:creationId xmlns:a16="http://schemas.microsoft.com/office/drawing/2014/main" id="{5CFDC62F-8DA2-40E2-878E-3ECE446B4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139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8" name="Line 33">
              <a:extLst>
                <a:ext uri="{FF2B5EF4-FFF2-40B4-BE49-F238E27FC236}">
                  <a16:creationId xmlns:a16="http://schemas.microsoft.com/office/drawing/2014/main" id="{C50D2C25-4CCE-4DCE-AEC5-77A486C654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1440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9" name="Line 34">
              <a:extLst>
                <a:ext uri="{FF2B5EF4-FFF2-40B4-BE49-F238E27FC236}">
                  <a16:creationId xmlns:a16="http://schemas.microsoft.com/office/drawing/2014/main" id="{4C84AF68-71D1-4385-8778-7BF7C467C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48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0" name="Line 35">
              <a:extLst>
                <a:ext uri="{FF2B5EF4-FFF2-40B4-BE49-F238E27FC236}">
                  <a16:creationId xmlns:a16="http://schemas.microsoft.com/office/drawing/2014/main" id="{41535698-97C5-4B60-B530-71AE9B503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148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1" name="Text Box 36">
              <a:extLst>
                <a:ext uri="{FF2B5EF4-FFF2-40B4-BE49-F238E27FC236}">
                  <a16:creationId xmlns:a16="http://schemas.microsoft.com/office/drawing/2014/main" id="{931A467C-A7EB-4048-A4A7-0F03716EA8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20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41062" name="Line 37">
              <a:extLst>
                <a:ext uri="{FF2B5EF4-FFF2-40B4-BE49-F238E27FC236}">
                  <a16:creationId xmlns:a16="http://schemas.microsoft.com/office/drawing/2014/main" id="{91936918-0129-400F-A434-9C1252FA01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5" y="1164"/>
              <a:ext cx="4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3" name="Line 38">
              <a:extLst>
                <a:ext uri="{FF2B5EF4-FFF2-40B4-BE49-F238E27FC236}">
                  <a16:creationId xmlns:a16="http://schemas.microsoft.com/office/drawing/2014/main" id="{43A29FAD-1CB7-4BD9-BDE0-9568B2031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7" y="1536"/>
              <a:ext cx="2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4" name="Line 39">
              <a:extLst>
                <a:ext uri="{FF2B5EF4-FFF2-40B4-BE49-F238E27FC236}">
                  <a16:creationId xmlns:a16="http://schemas.microsoft.com/office/drawing/2014/main" id="{6A5914FF-7C9F-4CBC-BC3E-7BA7E5B2D4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1" y="1152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5" name="Text Box 40">
              <a:extLst>
                <a:ext uri="{FF2B5EF4-FFF2-40B4-BE49-F238E27FC236}">
                  <a16:creationId xmlns:a16="http://schemas.microsoft.com/office/drawing/2014/main" id="{0F9A378A-DF45-4D98-AFE2-C7FD97278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" y="115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41066" name="AutoShape 41">
              <a:extLst>
                <a:ext uri="{FF2B5EF4-FFF2-40B4-BE49-F238E27FC236}">
                  <a16:creationId xmlns:a16="http://schemas.microsoft.com/office/drawing/2014/main" id="{513B8FA4-41D6-4AAE-BABD-136F41A32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296"/>
              <a:ext cx="48" cy="576"/>
            </a:xfrm>
            <a:prstGeom prst="can">
              <a:avLst>
                <a:gd name="adj" fmla="val 3227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67" name="AutoShape 42">
              <a:extLst>
                <a:ext uri="{FF2B5EF4-FFF2-40B4-BE49-F238E27FC236}">
                  <a16:creationId xmlns:a16="http://schemas.microsoft.com/office/drawing/2014/main" id="{E1AAFFD3-69EC-4DCF-AA8E-4EA7EDBBF1F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064" y="1680"/>
              <a:ext cx="48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85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385" y="11429"/>
                  </a:moveTo>
                  <a:cubicBezTo>
                    <a:pt x="2369" y="11220"/>
                    <a:pt x="2362" y="11010"/>
                    <a:pt x="2362" y="10800"/>
                  </a:cubicBezTo>
                  <a:cubicBezTo>
                    <a:pt x="2362" y="6139"/>
                    <a:pt x="6139" y="2362"/>
                    <a:pt x="10800" y="2362"/>
                  </a:cubicBezTo>
                  <a:cubicBezTo>
                    <a:pt x="15460" y="2362"/>
                    <a:pt x="19238" y="6139"/>
                    <a:pt x="19238" y="10800"/>
                  </a:cubicBezTo>
                  <a:cubicBezTo>
                    <a:pt x="19238" y="11010"/>
                    <a:pt x="19230" y="11220"/>
                    <a:pt x="19214" y="11429"/>
                  </a:cubicBezTo>
                  <a:lnTo>
                    <a:pt x="21569" y="11606"/>
                  </a:lnTo>
                  <a:cubicBezTo>
                    <a:pt x="21589" y="11338"/>
                    <a:pt x="21600" y="1106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1069"/>
                    <a:pt x="10" y="11338"/>
                    <a:pt x="30" y="11606"/>
                  </a:cubicBezTo>
                  <a:lnTo>
                    <a:pt x="2385" y="1142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8" name="AutoShape 43">
              <a:extLst>
                <a:ext uri="{FF2B5EF4-FFF2-40B4-BE49-F238E27FC236}">
                  <a16:creationId xmlns:a16="http://schemas.microsoft.com/office/drawing/2014/main" id="{076D82A4-074E-405C-AE50-62D8278E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248"/>
              <a:ext cx="48" cy="624"/>
            </a:xfrm>
            <a:prstGeom prst="can">
              <a:avLst>
                <a:gd name="adj" fmla="val 62472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69" name="AutoShape 44">
              <a:extLst>
                <a:ext uri="{FF2B5EF4-FFF2-40B4-BE49-F238E27FC236}">
                  <a16:creationId xmlns:a16="http://schemas.microsoft.com/office/drawing/2014/main" id="{887566B3-3E6F-4A5C-A1F8-8AD0448FB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008"/>
              <a:ext cx="240" cy="288"/>
            </a:xfrm>
            <a:prstGeom prst="can">
              <a:avLst>
                <a:gd name="adj" fmla="val 2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0" name="AutoShape 45">
              <a:extLst>
                <a:ext uri="{FF2B5EF4-FFF2-40B4-BE49-F238E27FC236}">
                  <a16:creationId xmlns:a16="http://schemas.microsoft.com/office/drawing/2014/main" id="{B217B1D7-35E8-48B8-94C8-7B5325129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152"/>
              <a:ext cx="240" cy="144"/>
            </a:xfrm>
            <a:prstGeom prst="can">
              <a:avLst>
                <a:gd name="adj" fmla="val 16667"/>
              </a:avLst>
            </a:prstGeom>
            <a:solidFill>
              <a:srgbClr val="00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1" name="AutoShape 46">
              <a:extLst>
                <a:ext uri="{FF2B5EF4-FFF2-40B4-BE49-F238E27FC236}">
                  <a16:creationId xmlns:a16="http://schemas.microsoft.com/office/drawing/2014/main" id="{35E26421-A345-4E20-9F9B-D35BCBBC0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842"/>
              <a:ext cx="48" cy="192"/>
            </a:xfrm>
            <a:prstGeom prst="can">
              <a:avLst>
                <a:gd name="adj" fmla="val 64593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72" name="Text Box 47">
              <a:extLst>
                <a:ext uri="{FF2B5EF4-FFF2-40B4-BE49-F238E27FC236}">
                  <a16:creationId xmlns:a16="http://schemas.microsoft.com/office/drawing/2014/main" id="{0D53D13B-E898-4EA3-BA13-C4CC337D0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3" y="2208"/>
              <a:ext cx="1637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Ideal Gas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Thermometer ***</a:t>
              </a:r>
            </a:p>
          </p:txBody>
        </p:sp>
        <p:sp>
          <p:nvSpPr>
            <p:cNvPr id="41073" name="Text Box 48">
              <a:extLst>
                <a:ext uri="{FF2B5EF4-FFF2-40B4-BE49-F238E27FC236}">
                  <a16:creationId xmlns:a16="http://schemas.microsoft.com/office/drawing/2014/main" id="{0326C243-D45C-46D2-8113-CAFB84305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489"/>
              <a:ext cx="162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Pressure of a gas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at fixed volume</a:t>
              </a:r>
            </a:p>
          </p:txBody>
        </p:sp>
        <p:sp>
          <p:nvSpPr>
            <p:cNvPr id="41074" name="Text Box 49">
              <a:extLst>
                <a:ext uri="{FF2B5EF4-FFF2-40B4-BE49-F238E27FC236}">
                  <a16:creationId xmlns:a16="http://schemas.microsoft.com/office/drawing/2014/main" id="{61FF946D-A09A-4D87-8E1E-364C5ABA01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0" y="1561"/>
              <a:ext cx="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T = aP</a:t>
              </a:r>
            </a:p>
          </p:txBody>
        </p:sp>
      </p:grpSp>
      <p:grpSp>
        <p:nvGrpSpPr>
          <p:cNvPr id="8" name="Group 94">
            <a:extLst>
              <a:ext uri="{FF2B5EF4-FFF2-40B4-BE49-F238E27FC236}">
                <a16:creationId xmlns:a16="http://schemas.microsoft.com/office/drawing/2014/main" id="{94AA6C78-BC29-45EF-957C-D67CD52EC1DC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914400"/>
            <a:ext cx="4591050" cy="3124200"/>
            <a:chOff x="3374" y="576"/>
            <a:chExt cx="2892" cy="1968"/>
          </a:xfrm>
        </p:grpSpPr>
        <p:sp>
          <p:nvSpPr>
            <p:cNvPr id="40985" name="Text Box 95">
              <a:extLst>
                <a:ext uri="{FF2B5EF4-FFF2-40B4-BE49-F238E27FC236}">
                  <a16:creationId xmlns:a16="http://schemas.microsoft.com/office/drawing/2014/main" id="{727148A9-D689-4742-A161-80645BDD3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7" y="2026"/>
              <a:ext cx="134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Resistance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Thermometer</a:t>
              </a:r>
            </a:p>
          </p:txBody>
        </p:sp>
        <p:sp>
          <p:nvSpPr>
            <p:cNvPr id="40986" name="Freeform 96">
              <a:extLst>
                <a:ext uri="{FF2B5EF4-FFF2-40B4-BE49-F238E27FC236}">
                  <a16:creationId xmlns:a16="http://schemas.microsoft.com/office/drawing/2014/main" id="{0A21C726-67E3-4C0D-B9F1-50873DF15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0" y="1478"/>
              <a:ext cx="672" cy="202"/>
            </a:xfrm>
            <a:custGeom>
              <a:avLst/>
              <a:gdLst>
                <a:gd name="T0" fmla="*/ 0 w 672"/>
                <a:gd name="T1" fmla="*/ 96 h 202"/>
                <a:gd name="T2" fmla="*/ 192 w 672"/>
                <a:gd name="T3" fmla="*/ 96 h 202"/>
                <a:gd name="T4" fmla="*/ 240 w 672"/>
                <a:gd name="T5" fmla="*/ 0 h 202"/>
                <a:gd name="T6" fmla="*/ 336 w 672"/>
                <a:gd name="T7" fmla="*/ 192 h 202"/>
                <a:gd name="T8" fmla="*/ 362 w 672"/>
                <a:gd name="T9" fmla="*/ 168 h 202"/>
                <a:gd name="T10" fmla="*/ 432 w 672"/>
                <a:gd name="T11" fmla="*/ 0 h 202"/>
                <a:gd name="T12" fmla="*/ 480 w 672"/>
                <a:gd name="T13" fmla="*/ 96 h 202"/>
                <a:gd name="T14" fmla="*/ 672 w 672"/>
                <a:gd name="T15" fmla="*/ 96 h 2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2"/>
                <a:gd name="T25" fmla="*/ 0 h 202"/>
                <a:gd name="T26" fmla="*/ 672 w 672"/>
                <a:gd name="T27" fmla="*/ 202 h 2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2" h="202">
                  <a:moveTo>
                    <a:pt x="0" y="96"/>
                  </a:moveTo>
                  <a:lnTo>
                    <a:pt x="192" y="96"/>
                  </a:lnTo>
                  <a:lnTo>
                    <a:pt x="240" y="0"/>
                  </a:lnTo>
                  <a:cubicBezTo>
                    <a:pt x="272" y="64"/>
                    <a:pt x="294" y="134"/>
                    <a:pt x="336" y="192"/>
                  </a:cubicBezTo>
                  <a:cubicBezTo>
                    <a:pt x="343" y="202"/>
                    <a:pt x="338" y="184"/>
                    <a:pt x="362" y="168"/>
                  </a:cubicBezTo>
                  <a:lnTo>
                    <a:pt x="432" y="0"/>
                  </a:lnTo>
                  <a:lnTo>
                    <a:pt x="480" y="96"/>
                  </a:lnTo>
                  <a:lnTo>
                    <a:pt x="672" y="96"/>
                  </a:lnTo>
                </a:path>
              </a:pathLst>
            </a:cu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7" name="Line 97">
              <a:extLst>
                <a:ext uri="{FF2B5EF4-FFF2-40B4-BE49-F238E27FC236}">
                  <a16:creationId xmlns:a16="http://schemas.microsoft.com/office/drawing/2014/main" id="{89A1DA12-6558-442B-959B-DBAD8F2A1D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4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8" name="Line 98">
              <a:extLst>
                <a:ext uri="{FF2B5EF4-FFF2-40B4-BE49-F238E27FC236}">
                  <a16:creationId xmlns:a16="http://schemas.microsoft.com/office/drawing/2014/main" id="{A6FD6D20-72FB-49D3-A07F-52C3B8E91A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1535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9" name="Line 99">
              <a:extLst>
                <a:ext uri="{FF2B5EF4-FFF2-40B4-BE49-F238E27FC236}">
                  <a16:creationId xmlns:a16="http://schemas.microsoft.com/office/drawing/2014/main" id="{748989D6-66B1-4BCC-8A03-58B3E1C72C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0" name="Line 100">
              <a:extLst>
                <a:ext uri="{FF2B5EF4-FFF2-40B4-BE49-F238E27FC236}">
                  <a16:creationId xmlns:a16="http://schemas.microsoft.com/office/drawing/2014/main" id="{282F4E2C-1F13-4DA3-9542-43DA09FA8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2" y="129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1" name="Line 101">
              <a:extLst>
                <a:ext uri="{FF2B5EF4-FFF2-40B4-BE49-F238E27FC236}">
                  <a16:creationId xmlns:a16="http://schemas.microsoft.com/office/drawing/2014/main" id="{A21F72CA-3DA5-40CA-AB14-DA19A67D2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2" y="105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Line 102">
              <a:extLst>
                <a:ext uri="{FF2B5EF4-FFF2-40B4-BE49-F238E27FC236}">
                  <a16:creationId xmlns:a16="http://schemas.microsoft.com/office/drawing/2014/main" id="{143A28F1-D133-4CF3-B8EA-1232CB02DA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3" name="Line 103">
              <a:extLst>
                <a:ext uri="{FF2B5EF4-FFF2-40B4-BE49-F238E27FC236}">
                  <a16:creationId xmlns:a16="http://schemas.microsoft.com/office/drawing/2014/main" id="{D7BCF88C-FEF2-4046-9F9D-DD21F7156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4" y="1296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4" name="Text Box 104">
              <a:extLst>
                <a:ext uri="{FF2B5EF4-FFF2-40B4-BE49-F238E27FC236}">
                  <a16:creationId xmlns:a16="http://schemas.microsoft.com/office/drawing/2014/main" id="{377988A8-25A1-4FF2-8C1A-64EBB7E39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" y="576"/>
              <a:ext cx="28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Resistance of a metal (Platinum)</a:t>
              </a:r>
            </a:p>
          </p:txBody>
        </p:sp>
        <p:sp>
          <p:nvSpPr>
            <p:cNvPr id="40995" name="Text Box 105">
              <a:extLst>
                <a:ext uri="{FF2B5EF4-FFF2-40B4-BE49-F238E27FC236}">
                  <a16:creationId xmlns:a16="http://schemas.microsoft.com/office/drawing/2014/main" id="{FE0324B4-19FA-4AC8-88ED-441E0C79B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238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40996" name="Text Box 106">
              <a:extLst>
                <a:ext uri="{FF2B5EF4-FFF2-40B4-BE49-F238E27FC236}">
                  <a16:creationId xmlns:a16="http://schemas.microsoft.com/office/drawing/2014/main" id="{6067B778-13FF-40A7-9F38-88A1A59669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4" y="1811"/>
              <a:ext cx="1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R = a + bT + cT</a:t>
              </a:r>
              <a:r>
                <a:rPr lang="en-US" altLang="en-US" b="0" i="0" baseline="30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altLang="en-US" b="0" i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97" name="Freeform 107">
              <a:extLst>
                <a:ext uri="{FF2B5EF4-FFF2-40B4-BE49-F238E27FC236}">
                  <a16:creationId xmlns:a16="http://schemas.microsoft.com/office/drawing/2014/main" id="{7AF9069C-13F0-4CD4-A8B5-4004744DB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960"/>
              <a:ext cx="672" cy="202"/>
            </a:xfrm>
            <a:custGeom>
              <a:avLst/>
              <a:gdLst>
                <a:gd name="T0" fmla="*/ 0 w 672"/>
                <a:gd name="T1" fmla="*/ 96 h 202"/>
                <a:gd name="T2" fmla="*/ 192 w 672"/>
                <a:gd name="T3" fmla="*/ 96 h 202"/>
                <a:gd name="T4" fmla="*/ 240 w 672"/>
                <a:gd name="T5" fmla="*/ 0 h 202"/>
                <a:gd name="T6" fmla="*/ 336 w 672"/>
                <a:gd name="T7" fmla="*/ 192 h 202"/>
                <a:gd name="T8" fmla="*/ 362 w 672"/>
                <a:gd name="T9" fmla="*/ 168 h 202"/>
                <a:gd name="T10" fmla="*/ 432 w 672"/>
                <a:gd name="T11" fmla="*/ 0 h 202"/>
                <a:gd name="T12" fmla="*/ 480 w 672"/>
                <a:gd name="T13" fmla="*/ 96 h 202"/>
                <a:gd name="T14" fmla="*/ 672 w 672"/>
                <a:gd name="T15" fmla="*/ 96 h 2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2"/>
                <a:gd name="T25" fmla="*/ 0 h 202"/>
                <a:gd name="T26" fmla="*/ 672 w 672"/>
                <a:gd name="T27" fmla="*/ 202 h 2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2" h="202">
                  <a:moveTo>
                    <a:pt x="0" y="96"/>
                  </a:moveTo>
                  <a:lnTo>
                    <a:pt x="192" y="96"/>
                  </a:lnTo>
                  <a:lnTo>
                    <a:pt x="240" y="0"/>
                  </a:lnTo>
                  <a:cubicBezTo>
                    <a:pt x="272" y="64"/>
                    <a:pt x="294" y="134"/>
                    <a:pt x="336" y="192"/>
                  </a:cubicBezTo>
                  <a:cubicBezTo>
                    <a:pt x="343" y="202"/>
                    <a:pt x="338" y="184"/>
                    <a:pt x="362" y="168"/>
                  </a:cubicBezTo>
                  <a:lnTo>
                    <a:pt x="432" y="0"/>
                  </a:lnTo>
                  <a:lnTo>
                    <a:pt x="480" y="96"/>
                  </a:lnTo>
                  <a:lnTo>
                    <a:pt x="672" y="96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8" name="Freeform 108">
              <a:extLst>
                <a:ext uri="{FF2B5EF4-FFF2-40B4-BE49-F238E27FC236}">
                  <a16:creationId xmlns:a16="http://schemas.microsoft.com/office/drawing/2014/main" id="{CF0CE7DE-F7EA-484C-BC6D-4A951E28F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478"/>
              <a:ext cx="672" cy="202"/>
            </a:xfrm>
            <a:custGeom>
              <a:avLst/>
              <a:gdLst>
                <a:gd name="T0" fmla="*/ 0 w 672"/>
                <a:gd name="T1" fmla="*/ 96 h 202"/>
                <a:gd name="T2" fmla="*/ 192 w 672"/>
                <a:gd name="T3" fmla="*/ 96 h 202"/>
                <a:gd name="T4" fmla="*/ 240 w 672"/>
                <a:gd name="T5" fmla="*/ 0 h 202"/>
                <a:gd name="T6" fmla="*/ 336 w 672"/>
                <a:gd name="T7" fmla="*/ 192 h 202"/>
                <a:gd name="T8" fmla="*/ 362 w 672"/>
                <a:gd name="T9" fmla="*/ 168 h 202"/>
                <a:gd name="T10" fmla="*/ 432 w 672"/>
                <a:gd name="T11" fmla="*/ 0 h 202"/>
                <a:gd name="T12" fmla="*/ 480 w 672"/>
                <a:gd name="T13" fmla="*/ 96 h 202"/>
                <a:gd name="T14" fmla="*/ 672 w 672"/>
                <a:gd name="T15" fmla="*/ 96 h 2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2"/>
                <a:gd name="T25" fmla="*/ 0 h 202"/>
                <a:gd name="T26" fmla="*/ 672 w 672"/>
                <a:gd name="T27" fmla="*/ 202 h 2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2" h="202">
                  <a:moveTo>
                    <a:pt x="0" y="96"/>
                  </a:moveTo>
                  <a:lnTo>
                    <a:pt x="192" y="96"/>
                  </a:lnTo>
                  <a:lnTo>
                    <a:pt x="240" y="0"/>
                  </a:lnTo>
                  <a:cubicBezTo>
                    <a:pt x="272" y="64"/>
                    <a:pt x="294" y="134"/>
                    <a:pt x="336" y="192"/>
                  </a:cubicBezTo>
                  <a:cubicBezTo>
                    <a:pt x="343" y="202"/>
                    <a:pt x="338" y="184"/>
                    <a:pt x="362" y="168"/>
                  </a:cubicBezTo>
                  <a:lnTo>
                    <a:pt x="432" y="0"/>
                  </a:lnTo>
                  <a:lnTo>
                    <a:pt x="480" y="96"/>
                  </a:lnTo>
                  <a:lnTo>
                    <a:pt x="672" y="96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9" name="Freeform 109">
              <a:extLst>
                <a:ext uri="{FF2B5EF4-FFF2-40B4-BE49-F238E27FC236}">
                  <a16:creationId xmlns:a16="http://schemas.microsoft.com/office/drawing/2014/main" id="{6762585F-836B-4751-9DB2-00750A1F0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0" y="960"/>
              <a:ext cx="672" cy="202"/>
            </a:xfrm>
            <a:custGeom>
              <a:avLst/>
              <a:gdLst>
                <a:gd name="T0" fmla="*/ 0 w 672"/>
                <a:gd name="T1" fmla="*/ 96 h 202"/>
                <a:gd name="T2" fmla="*/ 192 w 672"/>
                <a:gd name="T3" fmla="*/ 96 h 202"/>
                <a:gd name="T4" fmla="*/ 240 w 672"/>
                <a:gd name="T5" fmla="*/ 0 h 202"/>
                <a:gd name="T6" fmla="*/ 336 w 672"/>
                <a:gd name="T7" fmla="*/ 192 h 202"/>
                <a:gd name="T8" fmla="*/ 362 w 672"/>
                <a:gd name="T9" fmla="*/ 168 h 202"/>
                <a:gd name="T10" fmla="*/ 432 w 672"/>
                <a:gd name="T11" fmla="*/ 0 h 202"/>
                <a:gd name="T12" fmla="*/ 480 w 672"/>
                <a:gd name="T13" fmla="*/ 96 h 202"/>
                <a:gd name="T14" fmla="*/ 672 w 672"/>
                <a:gd name="T15" fmla="*/ 96 h 2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2"/>
                <a:gd name="T25" fmla="*/ 0 h 202"/>
                <a:gd name="T26" fmla="*/ 672 w 672"/>
                <a:gd name="T27" fmla="*/ 202 h 2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2" h="202">
                  <a:moveTo>
                    <a:pt x="0" y="96"/>
                  </a:moveTo>
                  <a:lnTo>
                    <a:pt x="192" y="96"/>
                  </a:lnTo>
                  <a:lnTo>
                    <a:pt x="240" y="0"/>
                  </a:lnTo>
                  <a:cubicBezTo>
                    <a:pt x="272" y="64"/>
                    <a:pt x="294" y="134"/>
                    <a:pt x="336" y="192"/>
                  </a:cubicBezTo>
                  <a:cubicBezTo>
                    <a:pt x="343" y="202"/>
                    <a:pt x="338" y="184"/>
                    <a:pt x="362" y="168"/>
                  </a:cubicBezTo>
                  <a:lnTo>
                    <a:pt x="432" y="0"/>
                  </a:lnTo>
                  <a:lnTo>
                    <a:pt x="480" y="96"/>
                  </a:lnTo>
                  <a:lnTo>
                    <a:pt x="672" y="96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0" name="Line 110">
              <a:extLst>
                <a:ext uri="{FF2B5EF4-FFF2-40B4-BE49-F238E27FC236}">
                  <a16:creationId xmlns:a16="http://schemas.microsoft.com/office/drawing/2014/main" id="{54FFD536-32A9-4CDF-B468-B771AA0ED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105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1" name="Line 111">
              <a:extLst>
                <a:ext uri="{FF2B5EF4-FFF2-40B4-BE49-F238E27FC236}">
                  <a16:creationId xmlns:a16="http://schemas.microsoft.com/office/drawing/2014/main" id="{060F879E-32A7-4971-903C-9AB402863E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105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2" name="Oval 112">
              <a:extLst>
                <a:ext uri="{FF2B5EF4-FFF2-40B4-BE49-F238E27FC236}">
                  <a16:creationId xmlns:a16="http://schemas.microsoft.com/office/drawing/2014/main" id="{048E648F-5AC4-4131-842F-C5054946C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200"/>
              <a:ext cx="192" cy="19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41003" name="Rectangle 113" descr="Wide upward diagonal">
              <a:extLst>
                <a:ext uri="{FF2B5EF4-FFF2-40B4-BE49-F238E27FC236}">
                  <a16:creationId xmlns:a16="http://schemas.microsoft.com/office/drawing/2014/main" id="{11DCCFAB-57FE-4CDC-9BF5-EAB192D46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" y="1728"/>
              <a:ext cx="240" cy="9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04" name="Line 114">
              <a:extLst>
                <a:ext uri="{FF2B5EF4-FFF2-40B4-BE49-F238E27FC236}">
                  <a16:creationId xmlns:a16="http://schemas.microsoft.com/office/drawing/2014/main" id="{D42BA5CC-E3BB-42E3-95BD-167A868FE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0" y="129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5" name="Rectangle 115" descr="Wide upward diagonal">
              <a:extLst>
                <a:ext uri="{FF2B5EF4-FFF2-40B4-BE49-F238E27FC236}">
                  <a16:creationId xmlns:a16="http://schemas.microsoft.com/office/drawing/2014/main" id="{C6D6F06C-D446-4D39-8890-0A2BF214E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7" y="1680"/>
              <a:ext cx="240" cy="9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06" name="Line 116">
              <a:extLst>
                <a:ext uri="{FF2B5EF4-FFF2-40B4-BE49-F238E27FC236}">
                  <a16:creationId xmlns:a16="http://schemas.microsoft.com/office/drawing/2014/main" id="{7294BA1B-E96F-44BF-941E-10BC901BB7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2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7" name="Line 117">
              <a:extLst>
                <a:ext uri="{FF2B5EF4-FFF2-40B4-BE49-F238E27FC236}">
                  <a16:creationId xmlns:a16="http://schemas.microsoft.com/office/drawing/2014/main" id="{BC8E7967-BA01-4E42-8153-4D6E23597F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6" y="1681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0">
            <a:extLst>
              <a:ext uri="{FF2B5EF4-FFF2-40B4-BE49-F238E27FC236}">
                <a16:creationId xmlns:a16="http://schemas.microsoft.com/office/drawing/2014/main" id="{BE877C77-CF4D-4DF3-B402-158534E59424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178300"/>
            <a:ext cx="3352800" cy="2070100"/>
            <a:chOff x="4032" y="2632"/>
            <a:chExt cx="2112" cy="1304"/>
          </a:xfrm>
        </p:grpSpPr>
        <p:sp>
          <p:nvSpPr>
            <p:cNvPr id="40972" name="Rectangle 121">
              <a:extLst>
                <a:ext uri="{FF2B5EF4-FFF2-40B4-BE49-F238E27FC236}">
                  <a16:creationId xmlns:a16="http://schemas.microsoft.com/office/drawing/2014/main" id="{4B0EF544-2CE7-4A30-8248-3A3D11E20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648"/>
              <a:ext cx="15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Thermocouple</a:t>
              </a:r>
            </a:p>
          </p:txBody>
        </p:sp>
        <p:sp>
          <p:nvSpPr>
            <p:cNvPr id="40973" name="Arc 122">
              <a:extLst>
                <a:ext uri="{FF2B5EF4-FFF2-40B4-BE49-F238E27FC236}">
                  <a16:creationId xmlns:a16="http://schemas.microsoft.com/office/drawing/2014/main" id="{F320D283-B25C-4DC2-B930-918A35A9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3" y="2928"/>
              <a:ext cx="1354" cy="648"/>
            </a:xfrm>
            <a:custGeom>
              <a:avLst/>
              <a:gdLst>
                <a:gd name="T0" fmla="*/ 0 w 37558"/>
                <a:gd name="T1" fmla="*/ 0 h 21600"/>
                <a:gd name="T2" fmla="*/ 0 w 37558"/>
                <a:gd name="T3" fmla="*/ 0 h 21600"/>
                <a:gd name="T4" fmla="*/ 0 w 37558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58"/>
                <a:gd name="T10" fmla="*/ 0 h 21600"/>
                <a:gd name="T11" fmla="*/ 37558 w 3755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58" h="21600" fill="none" extrusionOk="0">
                  <a:moveTo>
                    <a:pt x="0" y="10953"/>
                  </a:moveTo>
                  <a:cubicBezTo>
                    <a:pt x="3835" y="4183"/>
                    <a:pt x="11013" y="-1"/>
                    <a:pt x="18794" y="0"/>
                  </a:cubicBezTo>
                  <a:cubicBezTo>
                    <a:pt x="26552" y="0"/>
                    <a:pt x="33714" y="4160"/>
                    <a:pt x="37557" y="10900"/>
                  </a:cubicBezTo>
                </a:path>
                <a:path w="37558" h="21600" stroke="0" extrusionOk="0">
                  <a:moveTo>
                    <a:pt x="0" y="10953"/>
                  </a:moveTo>
                  <a:cubicBezTo>
                    <a:pt x="3835" y="4183"/>
                    <a:pt x="11013" y="-1"/>
                    <a:pt x="18794" y="0"/>
                  </a:cubicBezTo>
                  <a:cubicBezTo>
                    <a:pt x="26552" y="0"/>
                    <a:pt x="33714" y="4160"/>
                    <a:pt x="37557" y="10900"/>
                  </a:cubicBezTo>
                  <a:lnTo>
                    <a:pt x="18794" y="21600"/>
                  </a:lnTo>
                  <a:lnTo>
                    <a:pt x="0" y="10953"/>
                  </a:lnTo>
                  <a:close/>
                </a:path>
              </a:pathLst>
            </a:custGeom>
            <a:noFill/>
            <a:ln w="57150" cmpd="thickThin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4" name="Text Box 123">
              <a:extLst>
                <a:ext uri="{FF2B5EF4-FFF2-40B4-BE49-F238E27FC236}">
                  <a16:creationId xmlns:a16="http://schemas.microsoft.com/office/drawing/2014/main" id="{47379A9C-8F01-438F-890B-71C661869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9" y="3264"/>
              <a:ext cx="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en-US" altLang="en-US" b="0" i="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altLang="en-US" b="0" i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75" name="Text Box 124">
              <a:extLst>
                <a:ext uri="{FF2B5EF4-FFF2-40B4-BE49-F238E27FC236}">
                  <a16:creationId xmlns:a16="http://schemas.microsoft.com/office/drawing/2014/main" id="{17492443-A77F-4EC4-B4B9-CF59C8689D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3" y="3264"/>
              <a:ext cx="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en-US" altLang="en-US" b="0" i="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altLang="en-US" b="0" i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76" name="Text Box 125">
              <a:extLst>
                <a:ext uri="{FF2B5EF4-FFF2-40B4-BE49-F238E27FC236}">
                  <a16:creationId xmlns:a16="http://schemas.microsoft.com/office/drawing/2014/main" id="{4A6F4E5B-30A6-4877-9794-E9DF217039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5" y="2632"/>
              <a:ext cx="1219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V = S (T</a:t>
              </a:r>
              <a:r>
                <a:rPr lang="en-US" altLang="en-US" b="0" i="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-T</a:t>
              </a:r>
              <a:r>
                <a:rPr lang="en-US" altLang="en-US" b="0" i="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40977" name="Rectangle 126">
              <a:extLst>
                <a:ext uri="{FF2B5EF4-FFF2-40B4-BE49-F238E27FC236}">
                  <a16:creationId xmlns:a16="http://schemas.microsoft.com/office/drawing/2014/main" id="{DD754155-FE55-45E6-9114-3D30BDF55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688"/>
              <a:ext cx="7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Metal A</a:t>
              </a:r>
            </a:p>
          </p:txBody>
        </p:sp>
        <p:sp>
          <p:nvSpPr>
            <p:cNvPr id="40978" name="Rectangle 127">
              <a:extLst>
                <a:ext uri="{FF2B5EF4-FFF2-40B4-BE49-F238E27FC236}">
                  <a16:creationId xmlns:a16="http://schemas.microsoft.com/office/drawing/2014/main" id="{B900EA02-8281-46ED-9E15-92F2D3849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9" y="3072"/>
              <a:ext cx="7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Metal B</a:t>
              </a:r>
            </a:p>
          </p:txBody>
        </p:sp>
        <p:sp>
          <p:nvSpPr>
            <p:cNvPr id="40979" name="Line 128">
              <a:extLst>
                <a:ext uri="{FF2B5EF4-FFF2-40B4-BE49-F238E27FC236}">
                  <a16:creationId xmlns:a16="http://schemas.microsoft.com/office/drawing/2014/main" id="{563A4D19-F97C-418A-8399-1785812E1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9" y="3264"/>
              <a:ext cx="24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0" name="Line 129">
              <a:extLst>
                <a:ext uri="{FF2B5EF4-FFF2-40B4-BE49-F238E27FC236}">
                  <a16:creationId xmlns:a16="http://schemas.microsoft.com/office/drawing/2014/main" id="{93291079-42AC-42F5-969D-050337A1B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3" y="2928"/>
              <a:ext cx="24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1" name="Arc 130">
              <a:extLst>
                <a:ext uri="{FF2B5EF4-FFF2-40B4-BE49-F238E27FC236}">
                  <a16:creationId xmlns:a16="http://schemas.microsoft.com/office/drawing/2014/main" id="{A0ADEDCD-AE61-47F3-86F9-ACD2980459D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511" y="2928"/>
              <a:ext cx="1354" cy="648"/>
            </a:xfrm>
            <a:custGeom>
              <a:avLst/>
              <a:gdLst>
                <a:gd name="T0" fmla="*/ 0 w 37558"/>
                <a:gd name="T1" fmla="*/ 0 h 21600"/>
                <a:gd name="T2" fmla="*/ 0 w 37558"/>
                <a:gd name="T3" fmla="*/ 0 h 21600"/>
                <a:gd name="T4" fmla="*/ 0 w 37558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58"/>
                <a:gd name="T10" fmla="*/ 0 h 21600"/>
                <a:gd name="T11" fmla="*/ 37558 w 3755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58" h="21600" fill="none" extrusionOk="0">
                  <a:moveTo>
                    <a:pt x="0" y="10953"/>
                  </a:moveTo>
                  <a:cubicBezTo>
                    <a:pt x="3835" y="4183"/>
                    <a:pt x="11013" y="-1"/>
                    <a:pt x="18794" y="0"/>
                  </a:cubicBezTo>
                  <a:cubicBezTo>
                    <a:pt x="26552" y="0"/>
                    <a:pt x="33714" y="4160"/>
                    <a:pt x="37557" y="10900"/>
                  </a:cubicBezTo>
                </a:path>
                <a:path w="37558" h="21600" stroke="0" extrusionOk="0">
                  <a:moveTo>
                    <a:pt x="0" y="10953"/>
                  </a:moveTo>
                  <a:cubicBezTo>
                    <a:pt x="3835" y="4183"/>
                    <a:pt x="11013" y="-1"/>
                    <a:pt x="18794" y="0"/>
                  </a:cubicBezTo>
                  <a:cubicBezTo>
                    <a:pt x="26552" y="0"/>
                    <a:pt x="33714" y="4160"/>
                    <a:pt x="37557" y="10900"/>
                  </a:cubicBezTo>
                  <a:lnTo>
                    <a:pt x="18794" y="21600"/>
                  </a:lnTo>
                  <a:lnTo>
                    <a:pt x="0" y="1095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2" name="Oval 131">
              <a:extLst>
                <a:ext uri="{FF2B5EF4-FFF2-40B4-BE49-F238E27FC236}">
                  <a16:creationId xmlns:a16="http://schemas.microsoft.com/office/drawing/2014/main" id="{6BE029AA-E51E-4652-BFDC-8507ABC5A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3216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83" name="Oval 132">
              <a:extLst>
                <a:ext uri="{FF2B5EF4-FFF2-40B4-BE49-F238E27FC236}">
                  <a16:creationId xmlns:a16="http://schemas.microsoft.com/office/drawing/2014/main" id="{5445C83B-322E-4043-B362-97EC49D69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7" y="3216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84" name="Oval 133">
              <a:extLst>
                <a:ext uri="{FF2B5EF4-FFF2-40B4-BE49-F238E27FC236}">
                  <a16:creationId xmlns:a16="http://schemas.microsoft.com/office/drawing/2014/main" id="{0A76E946-E9E7-45FD-AADE-33349E17E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5" y="3456"/>
              <a:ext cx="192" cy="19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07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5366FE-B900-4814-9AC1-9E6A7F6AB0F3}"/>
              </a:ext>
            </a:extLst>
          </p:cNvPr>
          <p:cNvSpPr/>
          <p:nvPr/>
        </p:nvSpPr>
        <p:spPr bwMode="auto">
          <a:xfrm>
            <a:off x="1643508" y="887115"/>
            <a:ext cx="2603499" cy="1246485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A82B7893-4FA1-416F-ABAE-334B1D41F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2650" y="276524"/>
            <a:ext cx="5517537" cy="588366"/>
          </a:xfrm>
        </p:spPr>
        <p:txBody>
          <a:bodyPr/>
          <a:lstStyle/>
          <a:p>
            <a:r>
              <a:rPr lang="en-US" altLang="en-US" dirty="0"/>
              <a:t>Importance of assumption!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A53A880-0E78-47E5-8519-CD299D3F1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2004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920DFE5-FEEB-444F-869F-9B905E774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004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-25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829D379-A162-4B15-A8D7-B92ACB742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7338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1.0002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72721A04-115D-4E07-B169-58F0B5AE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7338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3019" name="Rectangle 11">
            <a:extLst>
              <a:ext uri="{FF2B5EF4-FFF2-40B4-BE49-F238E27FC236}">
                <a16:creationId xmlns:a16="http://schemas.microsoft.com/office/drawing/2014/main" id="{2E8C62B9-74FD-4878-9DEB-D041BECF2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2672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1.0029</a:t>
            </a:r>
          </a:p>
        </p:txBody>
      </p:sp>
      <p:sp>
        <p:nvSpPr>
          <p:cNvPr id="43020" name="Rectangle 12">
            <a:extLst>
              <a:ext uri="{FF2B5EF4-FFF2-40B4-BE49-F238E27FC236}">
                <a16:creationId xmlns:a16="http://schemas.microsoft.com/office/drawing/2014/main" id="{21167903-746F-4DCC-85D3-DD3AC2D99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2672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25</a:t>
            </a:r>
          </a:p>
        </p:txBody>
      </p:sp>
      <p:sp>
        <p:nvSpPr>
          <p:cNvPr id="43023" name="Rectangle 15">
            <a:extLst>
              <a:ext uri="{FF2B5EF4-FFF2-40B4-BE49-F238E27FC236}">
                <a16:creationId xmlns:a16="http://schemas.microsoft.com/office/drawing/2014/main" id="{18C19F66-EF30-4646-82C9-8E49CC3A3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8006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1.0121</a:t>
            </a:r>
          </a:p>
        </p:txBody>
      </p:sp>
      <p:sp>
        <p:nvSpPr>
          <p:cNvPr id="43024" name="Rectangle 16">
            <a:extLst>
              <a:ext uri="{FF2B5EF4-FFF2-40B4-BE49-F238E27FC236}">
                <a16:creationId xmlns:a16="http://schemas.microsoft.com/office/drawing/2014/main" id="{F806F472-B592-4741-8480-DD7AEBAAB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006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50</a:t>
            </a:r>
          </a:p>
        </p:txBody>
      </p:sp>
      <p:sp>
        <p:nvSpPr>
          <p:cNvPr id="43027" name="Rectangle 19">
            <a:extLst>
              <a:ext uri="{FF2B5EF4-FFF2-40B4-BE49-F238E27FC236}">
                <a16:creationId xmlns:a16="http://schemas.microsoft.com/office/drawing/2014/main" id="{BD6F1F99-6D24-46F2-9E47-A5AD037DB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3340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1.0259</a:t>
            </a:r>
          </a:p>
        </p:txBody>
      </p:sp>
      <p:sp>
        <p:nvSpPr>
          <p:cNvPr id="43028" name="Rectangle 20">
            <a:extLst>
              <a:ext uri="{FF2B5EF4-FFF2-40B4-BE49-F238E27FC236}">
                <a16:creationId xmlns:a16="http://schemas.microsoft.com/office/drawing/2014/main" id="{DA2EFF3D-269E-4A9B-94DE-4E7F93A8E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75</a:t>
            </a:r>
          </a:p>
        </p:txBody>
      </p:sp>
      <p:sp>
        <p:nvSpPr>
          <p:cNvPr id="43031" name="Rectangle 23">
            <a:extLst>
              <a:ext uri="{FF2B5EF4-FFF2-40B4-BE49-F238E27FC236}">
                <a16:creationId xmlns:a16="http://schemas.microsoft.com/office/drawing/2014/main" id="{FD0E9BD0-34E0-460D-ACA8-EE411D493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867400"/>
            <a:ext cx="1219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1.0435</a:t>
            </a:r>
          </a:p>
        </p:txBody>
      </p:sp>
      <p:sp>
        <p:nvSpPr>
          <p:cNvPr id="43032" name="Rectangle 24">
            <a:extLst>
              <a:ext uri="{FF2B5EF4-FFF2-40B4-BE49-F238E27FC236}">
                <a16:creationId xmlns:a16="http://schemas.microsoft.com/office/drawing/2014/main" id="{F0C008C5-B0F9-4327-BC5E-FE2BF5D8C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867400"/>
            <a:ext cx="10668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43038" name="Text Box 48">
            <a:extLst>
              <a:ext uri="{FF2B5EF4-FFF2-40B4-BE49-F238E27FC236}">
                <a16:creationId xmlns:a16="http://schemas.microsoft.com/office/drawing/2014/main" id="{B6A69A72-1E73-4AF1-B6C8-0D64E9A94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00" y="1757193"/>
            <a:ext cx="115288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Gas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Thermo-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meter</a:t>
            </a:r>
          </a:p>
        </p:txBody>
      </p:sp>
      <p:sp>
        <p:nvSpPr>
          <p:cNvPr id="43039" name="Text Box 49">
            <a:extLst>
              <a:ext uri="{FF2B5EF4-FFF2-40B4-BE49-F238E27FC236}">
                <a16:creationId xmlns:a16="http://schemas.microsoft.com/office/drawing/2014/main" id="{56A040CD-C511-4AA5-BD66-ABFB0668D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316" y="2371311"/>
            <a:ext cx="18056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Water Therm. </a:t>
            </a:r>
          </a:p>
        </p:txBody>
      </p:sp>
      <p:sp>
        <p:nvSpPr>
          <p:cNvPr id="43040" name="Text Box 50">
            <a:extLst>
              <a:ext uri="{FF2B5EF4-FFF2-40B4-BE49-F238E27FC236}">
                <a16:creationId xmlns:a16="http://schemas.microsoft.com/office/drawing/2014/main" id="{4A9D87BD-F98E-429C-84A4-BBFC0EF2F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293" y="2343090"/>
            <a:ext cx="19754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Alcohol Therm. </a:t>
            </a:r>
            <a:endParaRPr lang="en-US" altLang="en-US" sz="20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41" name="Text Box 51">
            <a:extLst>
              <a:ext uri="{FF2B5EF4-FFF2-40B4-BE49-F238E27FC236}">
                <a16:creationId xmlns:a16="http://schemas.microsoft.com/office/drawing/2014/main" id="{84F4DEA2-9501-441C-970C-3ED8BE6A5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0814" y="2371311"/>
            <a:ext cx="19866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Mercury Therm.</a:t>
            </a:r>
            <a:endParaRPr lang="en-US" altLang="en-US" sz="20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42" name="Text Box 52">
            <a:extLst>
              <a:ext uri="{FF2B5EF4-FFF2-40B4-BE49-F238E27FC236}">
                <a16:creationId xmlns:a16="http://schemas.microsoft.com/office/drawing/2014/main" id="{D0166B28-FFDE-4754-9D3E-A340CB62E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706688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dirty="0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43043" name="Text Box 53">
            <a:extLst>
              <a:ext uri="{FF2B5EF4-FFF2-40B4-BE49-F238E27FC236}">
                <a16:creationId xmlns:a16="http://schemas.microsoft.com/office/drawing/2014/main" id="{B4A50CC5-78AF-453D-846A-A8E9DC133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2738438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Monotype Corsiva" panose="03010101010201010101" pitchFamily="66" charset="0"/>
              </a:rPr>
              <a:t>v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58B2EB-7B55-462B-B69D-53D1034B46C8}"/>
              </a:ext>
            </a:extLst>
          </p:cNvPr>
          <p:cNvGrpSpPr/>
          <p:nvPr/>
        </p:nvGrpSpPr>
        <p:grpSpPr>
          <a:xfrm>
            <a:off x="2819400" y="2720975"/>
            <a:ext cx="1066800" cy="3679825"/>
            <a:chOff x="2819400" y="2720975"/>
            <a:chExt cx="1066800" cy="3679825"/>
          </a:xfrm>
        </p:grpSpPr>
        <p:grpSp>
          <p:nvGrpSpPr>
            <p:cNvPr id="2" name="Group 26">
              <a:extLst>
                <a:ext uri="{FF2B5EF4-FFF2-40B4-BE49-F238E27FC236}">
                  <a16:creationId xmlns:a16="http://schemas.microsoft.com/office/drawing/2014/main" id="{36BF82FA-99E5-4172-9148-F4A92098EE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9400" y="3200400"/>
              <a:ext cx="1066800" cy="3200400"/>
              <a:chOff x="1776" y="1776"/>
              <a:chExt cx="672" cy="2016"/>
            </a:xfrm>
          </p:grpSpPr>
          <p:sp>
            <p:nvSpPr>
              <p:cNvPr id="43064" name="Rectangle 27">
                <a:extLst>
                  <a:ext uri="{FF2B5EF4-FFF2-40B4-BE49-F238E27FC236}">
                    <a16:creationId xmlns:a16="http://schemas.microsoft.com/office/drawing/2014/main" id="{B8EC2D38-4FF9-43F8-9995-FD65BFB05A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1776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43065" name="Rectangle 28">
                <a:extLst>
                  <a:ext uri="{FF2B5EF4-FFF2-40B4-BE49-F238E27FC236}">
                    <a16:creationId xmlns:a16="http://schemas.microsoft.com/office/drawing/2014/main" id="{571E6DEE-D8DE-419A-949C-04782C3332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112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43066" name="Rectangle 29">
                <a:extLst>
                  <a:ext uri="{FF2B5EF4-FFF2-40B4-BE49-F238E27FC236}">
                    <a16:creationId xmlns:a16="http://schemas.microsoft.com/office/drawing/2014/main" id="{CBD1DDC2-9B19-4D32-91A5-9AD4497F78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448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6.2</a:t>
                </a:r>
              </a:p>
            </p:txBody>
          </p:sp>
          <p:sp>
            <p:nvSpPr>
              <p:cNvPr id="43067" name="Rectangle 30">
                <a:extLst>
                  <a:ext uri="{FF2B5EF4-FFF2-40B4-BE49-F238E27FC236}">
                    <a16:creationId xmlns:a16="http://schemas.microsoft.com/office/drawing/2014/main" id="{F82910B0-D538-4C09-B3AD-D3998B552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784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27.5</a:t>
                </a:r>
              </a:p>
            </p:txBody>
          </p:sp>
          <p:sp>
            <p:nvSpPr>
              <p:cNvPr id="43068" name="Rectangle 31">
                <a:extLst>
                  <a:ext uri="{FF2B5EF4-FFF2-40B4-BE49-F238E27FC236}">
                    <a16:creationId xmlns:a16="http://schemas.microsoft.com/office/drawing/2014/main" id="{CC00BEBB-9BC7-4E95-BC9B-DC7158116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3120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59.4</a:t>
                </a:r>
              </a:p>
            </p:txBody>
          </p:sp>
          <p:sp>
            <p:nvSpPr>
              <p:cNvPr id="43069" name="Rectangle 32">
                <a:extLst>
                  <a:ext uri="{FF2B5EF4-FFF2-40B4-BE49-F238E27FC236}">
                    <a16:creationId xmlns:a16="http://schemas.microsoft.com/office/drawing/2014/main" id="{703BEEF3-F2E2-4965-AEE4-96F1769BD9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3456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100</a:t>
                </a:r>
              </a:p>
            </p:txBody>
          </p:sp>
        </p:grpSp>
        <p:sp>
          <p:nvSpPr>
            <p:cNvPr id="43044" name="Text Box 54">
              <a:extLst>
                <a:ext uri="{FF2B5EF4-FFF2-40B4-BE49-F238E27FC236}">
                  <a16:creationId xmlns:a16="http://schemas.microsoft.com/office/drawing/2014/main" id="{495A64FE-5675-4075-A50A-48C7586776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200" y="27209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Arial" panose="020B0604020202020204" pitchFamily="34" charset="0"/>
                </a:rPr>
                <a:t>t</a:t>
              </a:r>
              <a:r>
                <a:rPr lang="en-US" altLang="en-US" b="0" i="0" dirty="0">
                  <a:latin typeface="Arial" panose="020B0604020202020204" pitchFamily="34" charset="0"/>
                </a:rPr>
                <a:t>*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EB0E54F-99C3-419F-95CB-6262A05FE39D}"/>
              </a:ext>
            </a:extLst>
          </p:cNvPr>
          <p:cNvGrpSpPr/>
          <p:nvPr/>
        </p:nvGrpSpPr>
        <p:grpSpPr>
          <a:xfrm>
            <a:off x="4114800" y="2725738"/>
            <a:ext cx="2286000" cy="3675062"/>
            <a:chOff x="4114800" y="2725738"/>
            <a:chExt cx="2286000" cy="3675062"/>
          </a:xfrm>
        </p:grpSpPr>
        <p:sp>
          <p:nvSpPr>
            <p:cNvPr id="43013" name="Rectangle 5">
              <a:extLst>
                <a:ext uri="{FF2B5EF4-FFF2-40B4-BE49-F238E27FC236}">
                  <a16:creationId xmlns:a16="http://schemas.microsoft.com/office/drawing/2014/main" id="{24214D50-63CC-4A6E-907B-7CCAB3063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2004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1.2167</a:t>
              </a:r>
            </a:p>
          </p:txBody>
        </p:sp>
        <p:sp>
          <p:nvSpPr>
            <p:cNvPr id="43017" name="Rectangle 9">
              <a:extLst>
                <a:ext uri="{FF2B5EF4-FFF2-40B4-BE49-F238E27FC236}">
                  <a16:creationId xmlns:a16="http://schemas.microsoft.com/office/drawing/2014/main" id="{4B245275-26E5-4F2B-B5CA-9AA39851F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338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1.2475</a:t>
              </a:r>
            </a:p>
          </p:txBody>
        </p:sp>
        <p:sp>
          <p:nvSpPr>
            <p:cNvPr id="43021" name="Rectangle 13">
              <a:extLst>
                <a:ext uri="{FF2B5EF4-FFF2-40B4-BE49-F238E27FC236}">
                  <a16:creationId xmlns:a16="http://schemas.microsoft.com/office/drawing/2014/main" id="{A66D0F4A-BEF0-42E3-AFCE-B09C4EBD1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2672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1.2800</a:t>
              </a:r>
            </a:p>
          </p:txBody>
        </p:sp>
        <p:sp>
          <p:nvSpPr>
            <p:cNvPr id="43025" name="Rectangle 17">
              <a:extLst>
                <a:ext uri="{FF2B5EF4-FFF2-40B4-BE49-F238E27FC236}">
                  <a16:creationId xmlns:a16="http://schemas.microsoft.com/office/drawing/2014/main" id="{73776C43-323A-4266-9B06-794D61B01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8006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1.3170</a:t>
              </a:r>
            </a:p>
          </p:txBody>
        </p:sp>
        <p:sp>
          <p:nvSpPr>
            <p:cNvPr id="43029" name="Rectangle 21">
              <a:extLst>
                <a:ext uri="{FF2B5EF4-FFF2-40B4-BE49-F238E27FC236}">
                  <a16:creationId xmlns:a16="http://schemas.microsoft.com/office/drawing/2014/main" id="{9BF07FF0-C942-483C-89CE-F8E9315B8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3340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1.3604</a:t>
              </a:r>
            </a:p>
          </p:txBody>
        </p:sp>
        <p:sp>
          <p:nvSpPr>
            <p:cNvPr id="43033" name="Rectangle 25">
              <a:extLst>
                <a:ext uri="{FF2B5EF4-FFF2-40B4-BE49-F238E27FC236}">
                  <a16:creationId xmlns:a16="http://schemas.microsoft.com/office/drawing/2014/main" id="{B21E2FCE-2A41-4742-BAEA-07376073C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867400"/>
              <a:ext cx="12192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1.4116</a:t>
              </a:r>
            </a:p>
          </p:txBody>
        </p:sp>
        <p:grpSp>
          <p:nvGrpSpPr>
            <p:cNvPr id="3" name="Group 34">
              <a:extLst>
                <a:ext uri="{FF2B5EF4-FFF2-40B4-BE49-F238E27FC236}">
                  <a16:creationId xmlns:a16="http://schemas.microsoft.com/office/drawing/2014/main" id="{FD6FD888-A4B4-4E4B-80E8-229ADC7F19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4000" y="3200400"/>
              <a:ext cx="1066800" cy="3200400"/>
              <a:chOff x="3360" y="1776"/>
              <a:chExt cx="672" cy="2016"/>
            </a:xfrm>
          </p:grpSpPr>
          <p:sp>
            <p:nvSpPr>
              <p:cNvPr id="43058" name="Rectangle 35">
                <a:extLst>
                  <a:ext uri="{FF2B5EF4-FFF2-40B4-BE49-F238E27FC236}">
                    <a16:creationId xmlns:a16="http://schemas.microsoft.com/office/drawing/2014/main" id="{49AA0C21-460F-415B-BB9B-CEB006EC4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776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-18.8</a:t>
                </a:r>
              </a:p>
            </p:txBody>
          </p:sp>
          <p:sp>
            <p:nvSpPr>
              <p:cNvPr id="43059" name="Rectangle 36">
                <a:extLst>
                  <a:ext uri="{FF2B5EF4-FFF2-40B4-BE49-F238E27FC236}">
                    <a16:creationId xmlns:a16="http://schemas.microsoft.com/office/drawing/2014/main" id="{271EA9D2-A2B5-4F5C-80E1-6926D8038D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112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43060" name="Rectangle 37">
                <a:extLst>
                  <a:ext uri="{FF2B5EF4-FFF2-40B4-BE49-F238E27FC236}">
                    <a16:creationId xmlns:a16="http://schemas.microsoft.com/office/drawing/2014/main" id="{851F153E-1316-4BA1-AE79-56EBAAD58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19.8</a:t>
                </a:r>
              </a:p>
            </p:txBody>
          </p:sp>
          <p:sp>
            <p:nvSpPr>
              <p:cNvPr id="43061" name="Rectangle 38">
                <a:extLst>
                  <a:ext uri="{FF2B5EF4-FFF2-40B4-BE49-F238E27FC236}">
                    <a16:creationId xmlns:a16="http://schemas.microsoft.com/office/drawing/2014/main" id="{A2402399-F4FE-49AE-B17A-1922914145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784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42.4</a:t>
                </a:r>
              </a:p>
            </p:txBody>
          </p:sp>
          <p:sp>
            <p:nvSpPr>
              <p:cNvPr id="43062" name="Rectangle 39">
                <a:extLst>
                  <a:ext uri="{FF2B5EF4-FFF2-40B4-BE49-F238E27FC236}">
                    <a16:creationId xmlns:a16="http://schemas.microsoft.com/office/drawing/2014/main" id="{5E9251EF-DC45-4097-9CDF-A0A9103790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68.8</a:t>
                </a:r>
              </a:p>
            </p:txBody>
          </p:sp>
          <p:sp>
            <p:nvSpPr>
              <p:cNvPr id="43063" name="Rectangle 40">
                <a:extLst>
                  <a:ext uri="{FF2B5EF4-FFF2-40B4-BE49-F238E27FC236}">
                    <a16:creationId xmlns:a16="http://schemas.microsoft.com/office/drawing/2014/main" id="{0384BCFF-3C0B-4B55-BEC0-2200051C0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456"/>
                <a:ext cx="672" cy="33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100</a:t>
                </a:r>
              </a:p>
            </p:txBody>
          </p:sp>
        </p:grpSp>
        <p:sp>
          <p:nvSpPr>
            <p:cNvPr id="43045" name="Text Box 55">
              <a:extLst>
                <a:ext uri="{FF2B5EF4-FFF2-40B4-BE49-F238E27FC236}">
                  <a16:creationId xmlns:a16="http://schemas.microsoft.com/office/drawing/2014/main" id="{CE10C0E1-56D8-4FB8-B98F-DA927A9F6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2175" y="2743200"/>
              <a:ext cx="3175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Monotype Corsiva" panose="03010101010201010101" pitchFamily="66" charset="0"/>
                </a:rPr>
                <a:t>v</a:t>
              </a:r>
            </a:p>
          </p:txBody>
        </p:sp>
        <p:sp>
          <p:nvSpPr>
            <p:cNvPr id="43046" name="Text Box 56">
              <a:extLst>
                <a:ext uri="{FF2B5EF4-FFF2-40B4-BE49-F238E27FC236}">
                  <a16:creationId xmlns:a16="http://schemas.microsoft.com/office/drawing/2014/main" id="{4607C172-903E-4F9E-A65C-3267DC8EA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8650" y="2725738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Arial" panose="020B0604020202020204" pitchFamily="34" charset="0"/>
                </a:rPr>
                <a:t>t</a:t>
              </a:r>
              <a:r>
                <a:rPr lang="en-US" altLang="en-US" b="0" i="0" dirty="0">
                  <a:latin typeface="Arial" panose="020B0604020202020204" pitchFamily="34" charset="0"/>
                </a:rPr>
                <a:t>*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B81652-16FB-4E11-8EC6-0881BD64A39F}"/>
              </a:ext>
            </a:extLst>
          </p:cNvPr>
          <p:cNvGrpSpPr/>
          <p:nvPr/>
        </p:nvGrpSpPr>
        <p:grpSpPr>
          <a:xfrm>
            <a:off x="6629400" y="2725738"/>
            <a:ext cx="3048000" cy="3675062"/>
            <a:chOff x="6629400" y="2725738"/>
            <a:chExt cx="3048000" cy="367506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F3AC3A3-BA8C-42F7-B18A-39D1341E858D}"/>
                </a:ext>
              </a:extLst>
            </p:cNvPr>
            <p:cNvGrpSpPr/>
            <p:nvPr/>
          </p:nvGrpSpPr>
          <p:grpSpPr>
            <a:xfrm>
              <a:off x="6629400" y="2743200"/>
              <a:ext cx="3048000" cy="3657600"/>
              <a:chOff x="6629400" y="2743200"/>
              <a:chExt cx="3048000" cy="3657600"/>
            </a:xfrm>
          </p:grpSpPr>
          <p:sp>
            <p:nvSpPr>
              <p:cNvPr id="43014" name="Rectangle 6">
                <a:extLst>
                  <a:ext uri="{FF2B5EF4-FFF2-40B4-BE49-F238E27FC236}">
                    <a16:creationId xmlns:a16="http://schemas.microsoft.com/office/drawing/2014/main" id="{F3CB6F44-632D-4E8A-88D8-B27914B65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32004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0.073220</a:t>
                </a:r>
              </a:p>
            </p:txBody>
          </p:sp>
          <p:sp>
            <p:nvSpPr>
              <p:cNvPr id="43018" name="Rectangle 10">
                <a:extLst>
                  <a:ext uri="{FF2B5EF4-FFF2-40B4-BE49-F238E27FC236}">
                    <a16:creationId xmlns:a16="http://schemas.microsoft.com/office/drawing/2014/main" id="{C03B343B-35CB-418E-BBF4-7929CCF64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37338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0.073556</a:t>
                </a:r>
              </a:p>
            </p:txBody>
          </p:sp>
          <p:sp>
            <p:nvSpPr>
              <p:cNvPr id="43022" name="Rectangle 14">
                <a:extLst>
                  <a:ext uri="{FF2B5EF4-FFF2-40B4-BE49-F238E27FC236}">
                    <a16:creationId xmlns:a16="http://schemas.microsoft.com/office/drawing/2014/main" id="{B815037C-89ED-4CBD-A09A-4387C9E5D8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42672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0.073890</a:t>
                </a:r>
              </a:p>
            </p:txBody>
          </p:sp>
          <p:sp>
            <p:nvSpPr>
              <p:cNvPr id="43026" name="Rectangle 18">
                <a:extLst>
                  <a:ext uri="{FF2B5EF4-FFF2-40B4-BE49-F238E27FC236}">
                    <a16:creationId xmlns:a16="http://schemas.microsoft.com/office/drawing/2014/main" id="{0772F117-5F42-4FA1-8011-0BF7D90163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48006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0.074225</a:t>
                </a:r>
              </a:p>
            </p:txBody>
          </p:sp>
          <p:sp>
            <p:nvSpPr>
              <p:cNvPr id="43030" name="Rectangle 22">
                <a:extLst>
                  <a:ext uri="{FF2B5EF4-FFF2-40B4-BE49-F238E27FC236}">
                    <a16:creationId xmlns:a16="http://schemas.microsoft.com/office/drawing/2014/main" id="{EC958A42-21E9-4910-A3B4-6C3E58D0C1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53340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0.074561</a:t>
                </a:r>
              </a:p>
            </p:txBody>
          </p:sp>
          <p:sp>
            <p:nvSpPr>
              <p:cNvPr id="43035" name="Rectangle 33">
                <a:extLst>
                  <a:ext uri="{FF2B5EF4-FFF2-40B4-BE49-F238E27FC236}">
                    <a16:creationId xmlns:a16="http://schemas.microsoft.com/office/drawing/2014/main" id="{EAA7643D-3922-415C-86C3-D4084A9E8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9400" y="5867400"/>
                <a:ext cx="1981200" cy="533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0.074898</a:t>
                </a:r>
              </a:p>
            </p:txBody>
          </p:sp>
          <p:grpSp>
            <p:nvGrpSpPr>
              <p:cNvPr id="4" name="Group 41">
                <a:extLst>
                  <a:ext uri="{FF2B5EF4-FFF2-40B4-BE49-F238E27FC236}">
                    <a16:creationId xmlns:a16="http://schemas.microsoft.com/office/drawing/2014/main" id="{B6892C5F-6207-4F0D-961A-5C32F3F212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610600" y="3200400"/>
                <a:ext cx="1066800" cy="3200400"/>
                <a:chOff x="5424" y="1776"/>
                <a:chExt cx="672" cy="2016"/>
              </a:xfrm>
            </p:grpSpPr>
            <p:sp>
              <p:nvSpPr>
                <p:cNvPr id="43052" name="Rectangle 42">
                  <a:extLst>
                    <a:ext uri="{FF2B5EF4-FFF2-40B4-BE49-F238E27FC236}">
                      <a16:creationId xmlns:a16="http://schemas.microsoft.com/office/drawing/2014/main" id="{B690A706-A4B4-48C6-AFD8-792F119833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1776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-25.0</a:t>
                  </a:r>
                </a:p>
              </p:txBody>
            </p:sp>
            <p:sp>
              <p:nvSpPr>
                <p:cNvPr id="43053" name="Rectangle 43">
                  <a:extLst>
                    <a:ext uri="{FF2B5EF4-FFF2-40B4-BE49-F238E27FC236}">
                      <a16:creationId xmlns:a16="http://schemas.microsoft.com/office/drawing/2014/main" id="{80BEFCC9-ACFF-44EC-8801-819B6F12B4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2112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43054" name="Rectangle 44">
                  <a:extLst>
                    <a:ext uri="{FF2B5EF4-FFF2-40B4-BE49-F238E27FC236}">
                      <a16:creationId xmlns:a16="http://schemas.microsoft.com/office/drawing/2014/main" id="{C87485EE-3F14-4F87-971F-F936326007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2448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24.9</a:t>
                  </a:r>
                </a:p>
              </p:txBody>
            </p:sp>
            <p:sp>
              <p:nvSpPr>
                <p:cNvPr id="43055" name="Rectangle 45">
                  <a:extLst>
                    <a:ext uri="{FF2B5EF4-FFF2-40B4-BE49-F238E27FC236}">
                      <a16:creationId xmlns:a16="http://schemas.microsoft.com/office/drawing/2014/main" id="{1DFE0A49-64F2-48EE-80D2-99D38D2566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2784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49.9</a:t>
                  </a:r>
                </a:p>
              </p:txBody>
            </p:sp>
            <p:sp>
              <p:nvSpPr>
                <p:cNvPr id="43056" name="Rectangle 46">
                  <a:extLst>
                    <a:ext uri="{FF2B5EF4-FFF2-40B4-BE49-F238E27FC236}">
                      <a16:creationId xmlns:a16="http://schemas.microsoft.com/office/drawing/2014/main" id="{221D4270-789B-416F-A89A-217F5ABCF2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3120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74.9</a:t>
                  </a:r>
                </a:p>
              </p:txBody>
            </p:sp>
            <p:sp>
              <p:nvSpPr>
                <p:cNvPr id="43057" name="Rectangle 47">
                  <a:extLst>
                    <a:ext uri="{FF2B5EF4-FFF2-40B4-BE49-F238E27FC236}">
                      <a16:creationId xmlns:a16="http://schemas.microsoft.com/office/drawing/2014/main" id="{34ABB968-DC0D-4430-B6BB-3668D69CDA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4" y="3456"/>
                  <a:ext cx="672" cy="33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latin typeface="Arial" panose="020B0604020202020204" pitchFamily="34" charset="0"/>
                    </a:rPr>
                    <a:t>100</a:t>
                  </a:r>
                </a:p>
              </p:txBody>
            </p:sp>
          </p:grpSp>
          <p:sp>
            <p:nvSpPr>
              <p:cNvPr id="43047" name="Text Box 57">
                <a:extLst>
                  <a:ext uri="{FF2B5EF4-FFF2-40B4-BE49-F238E27FC236}">
                    <a16:creationId xmlns:a16="http://schemas.microsoft.com/office/drawing/2014/main" id="{46B99381-5357-4789-839C-3FEDA1B29E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43800" y="2743200"/>
                <a:ext cx="3175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Monotype Corsiva" panose="03010101010201010101" pitchFamily="66" charset="0"/>
                  </a:rPr>
                  <a:t>v</a:t>
                </a:r>
              </a:p>
            </p:txBody>
          </p:sp>
        </p:grpSp>
        <p:sp>
          <p:nvSpPr>
            <p:cNvPr id="43048" name="Text Box 58">
              <a:extLst>
                <a:ext uri="{FF2B5EF4-FFF2-40B4-BE49-F238E27FC236}">
                  <a16:creationId xmlns:a16="http://schemas.microsoft.com/office/drawing/2014/main" id="{13840831-0196-4937-9952-3F39B0A346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09050" y="2725738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Arial" panose="020B0604020202020204" pitchFamily="34" charset="0"/>
                </a:rPr>
                <a:t>t</a:t>
              </a:r>
              <a:r>
                <a:rPr lang="en-US" altLang="en-US" b="0" i="0" dirty="0">
                  <a:latin typeface="Arial" panose="020B0604020202020204" pitchFamily="34" charset="0"/>
                </a:rPr>
                <a:t>*</a:t>
              </a:r>
            </a:p>
          </p:txBody>
        </p:sp>
      </p:grpSp>
      <p:graphicFrame>
        <p:nvGraphicFramePr>
          <p:cNvPr id="43049" name="Object 59">
            <a:extLst>
              <a:ext uri="{FF2B5EF4-FFF2-40B4-BE49-F238E27FC236}">
                <a16:creationId xmlns:a16="http://schemas.microsoft.com/office/drawing/2014/main" id="{FD72D813-F979-42FB-AECE-38FE54F5956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926285"/>
              </p:ext>
            </p:extLst>
          </p:nvPr>
        </p:nvGraphicFramePr>
        <p:xfrm>
          <a:off x="1709572" y="940528"/>
          <a:ext cx="2603500" cy="1134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558720" progId="Equation.DSMT4">
                  <p:embed/>
                </p:oleObj>
              </mc:Choice>
              <mc:Fallback>
                <p:oleObj name="Equation" r:id="rId4" imgW="1282680" imgH="558720" progId="Equation.DSMT4">
                  <p:embed/>
                  <p:pic>
                    <p:nvPicPr>
                      <p:cNvPr id="43049" name="Object 59">
                        <a:extLst>
                          <a:ext uri="{FF2B5EF4-FFF2-40B4-BE49-F238E27FC236}">
                            <a16:creationId xmlns:a16="http://schemas.microsoft.com/office/drawing/2014/main" id="{FD72D813-F979-42FB-AECE-38FE54F5956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572" y="940528"/>
                        <a:ext cx="2603500" cy="11346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0" name="Text Box 60">
            <a:extLst>
              <a:ext uri="{FF2B5EF4-FFF2-40B4-BE49-F238E27FC236}">
                <a16:creationId xmlns:a16="http://schemas.microsoft.com/office/drawing/2014/main" id="{6E87E5F8-0A7F-4710-B6FE-A6BC57BB7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935" y="1034496"/>
            <a:ext cx="30524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Monotype Corsiva" panose="03010101010201010101" pitchFamily="66" charset="0"/>
              </a:rPr>
              <a:t>v  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specific volume (cm</a:t>
            </a:r>
            <a:r>
              <a:rPr lang="en-US" altLang="en-US" sz="2000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/g)</a:t>
            </a:r>
          </a:p>
        </p:txBody>
      </p:sp>
      <p:sp>
        <p:nvSpPr>
          <p:cNvPr id="63" name="Text Box 60">
            <a:extLst>
              <a:ext uri="{FF2B5EF4-FFF2-40B4-BE49-F238E27FC236}">
                <a16:creationId xmlns:a16="http://schemas.microsoft.com/office/drawing/2014/main" id="{6E316C61-A677-414B-B975-285063D43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7226" y="1441515"/>
            <a:ext cx="48610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altLang="en-US" sz="2000" b="0" i="0" dirty="0">
                <a:latin typeface="Monotype Corsiva" panose="03010101010201010101" pitchFamily="66" charset="0"/>
              </a:rPr>
              <a:t> 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Temperature 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assuming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r>
              <a:rPr lang="en-US" altLang="en-US" sz="2000" b="0" i="0" dirty="0">
                <a:latin typeface="Monotype Corsiva" panose="03010101010201010101" pitchFamily="66" charset="0"/>
              </a:rPr>
              <a:t> </a:t>
            </a:r>
            <a:r>
              <a:rPr lang="en-US" altLang="en-US" b="0" i="0" dirty="0">
                <a:latin typeface="Monotype Corsiva" panose="03010101010201010101" pitchFamily="66" charset="0"/>
              </a:rPr>
              <a:t>v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C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2" grpId="0" animBg="1"/>
      <p:bldP spid="43015" grpId="0" animBg="1"/>
      <p:bldP spid="43016" grpId="0" animBg="1"/>
      <p:bldP spid="43019" grpId="0" animBg="1"/>
      <p:bldP spid="43020" grpId="0" animBg="1"/>
      <p:bldP spid="43023" grpId="0" animBg="1"/>
      <p:bldP spid="43024" grpId="0" animBg="1"/>
      <p:bldP spid="43027" grpId="0" animBg="1"/>
      <p:bldP spid="43028" grpId="0" animBg="1"/>
      <p:bldP spid="43031" grpId="0" animBg="1"/>
      <p:bldP spid="43032" grpId="0" animBg="1"/>
      <p:bldP spid="43038" grpId="0"/>
      <p:bldP spid="43039" grpId="0"/>
      <p:bldP spid="43040" grpId="0"/>
      <p:bldP spid="43041" grpId="0"/>
      <p:bldP spid="43042" grpId="0"/>
      <p:bldP spid="430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58430" y="989728"/>
            <a:ext cx="7923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Temperature T is an intensive property that measures the ability to transfer heat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58430" y="4477522"/>
            <a:ext cx="59184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Thermometers require:</a:t>
            </a:r>
          </a:p>
          <a:p>
            <a:pPr marL="800100"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An assumption relating TP with T</a:t>
            </a:r>
          </a:p>
          <a:p>
            <a:pPr marL="800100" lvl="1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set of fixed points to calibrate 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58430" y="2872857"/>
            <a:ext cx="7452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Zeroth Law defines equality of temperature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58430" y="3494125"/>
            <a:ext cx="8892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It is measured indirectly through its effect on another (measurable) thermometric property (TP) : thermometer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01FCFC-0A0F-4791-87BF-F8FA71A5545A}"/>
              </a:ext>
            </a:extLst>
          </p:cNvPr>
          <p:cNvSpPr txBox="1"/>
          <p:nvPr/>
        </p:nvSpPr>
        <p:spPr>
          <a:xfrm>
            <a:off x="181615" y="5925322"/>
            <a:ext cx="7800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ideal gas thermometer is the most accurate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476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4|19.9|6.7|13.4|11.6|15.3|16.1|33.5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7.9|27.7|1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|61.3|85.4|3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9.4|16.3|25|26.9|28.6|2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7.2|14.3|26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26767</TotalTime>
  <Words>389</Words>
  <Application>Microsoft Office PowerPoint</Application>
  <PresentationFormat>A4 Paper (210x297 mm)</PresentationFormat>
  <Paragraphs>143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Monotype Corsiva</vt:lpstr>
      <vt:lpstr>Times New Roman</vt:lpstr>
      <vt:lpstr>Wingdings</vt:lpstr>
      <vt:lpstr>Default Design</vt:lpstr>
      <vt:lpstr>Equation</vt:lpstr>
      <vt:lpstr>Thermodynamics</vt:lpstr>
      <vt:lpstr>What is Temperature?!</vt:lpstr>
      <vt:lpstr>What is a Thermometer?</vt:lpstr>
      <vt:lpstr>The “Zero’th” Law!</vt:lpstr>
      <vt:lpstr>Thermometers</vt:lpstr>
      <vt:lpstr>Importance of assumption!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900</cp:revision>
  <dcterms:created xsi:type="dcterms:W3CDTF">2002-03-24T06:41:14Z</dcterms:created>
  <dcterms:modified xsi:type="dcterms:W3CDTF">2024-09-30T06:49:02Z</dcterms:modified>
</cp:coreProperties>
</file>