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390" r:id="rId3"/>
    <p:sldId id="401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DDDDDD"/>
    <a:srgbClr val="B2B2B2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5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23" y="48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21E63CB8-91D5-4982-9B39-5AD56D7D6CBD}"/>
    <pc:docChg chg="modSld">
      <pc:chgData name="Mohamed Nabil Sabry" userId="63bbbcbf96592b02" providerId="LiveId" clId="{21E63CB8-91D5-4982-9B39-5AD56D7D6CBD}" dt="2024-09-30T06:44:57.211" v="1"/>
      <pc:docMkLst>
        <pc:docMk/>
      </pc:docMkLst>
      <pc:sldChg chg="delSp modTransition modAnim">
        <pc:chgData name="Mohamed Nabil Sabry" userId="63bbbcbf96592b02" providerId="LiveId" clId="{21E63CB8-91D5-4982-9B39-5AD56D7D6CBD}" dt="2024-09-30T06:44:57.211" v="1"/>
        <pc:sldMkLst>
          <pc:docMk/>
          <pc:sldMk cId="0" sldId="317"/>
        </pc:sldMkLst>
        <pc:picChg chg="del">
          <ac:chgData name="Mohamed Nabil Sabry" userId="63bbbcbf96592b02" providerId="LiveId" clId="{21E63CB8-91D5-4982-9B39-5AD56D7D6CBD}" dt="2024-09-30T06:44:53.418" v="0"/>
          <ac:picMkLst>
            <pc:docMk/>
            <pc:sldMk cId="0" sldId="317"/>
            <ac:picMk id="2" creationId="{5CFE9DEB-0434-40FE-B77D-8AC3E59A6EAE}"/>
          </ac:picMkLst>
        </pc:picChg>
      </pc:sldChg>
      <pc:sldChg chg="delSp modTransition modAnim">
        <pc:chgData name="Mohamed Nabil Sabry" userId="63bbbcbf96592b02" providerId="LiveId" clId="{21E63CB8-91D5-4982-9B39-5AD56D7D6CBD}" dt="2024-09-30T06:44:57.211" v="1"/>
        <pc:sldMkLst>
          <pc:docMk/>
          <pc:sldMk cId="0" sldId="390"/>
        </pc:sldMkLst>
        <pc:picChg chg="del">
          <ac:chgData name="Mohamed Nabil Sabry" userId="63bbbcbf96592b02" providerId="LiveId" clId="{21E63CB8-91D5-4982-9B39-5AD56D7D6CBD}" dt="2024-09-30T06:44:53.418" v="0"/>
          <ac:picMkLst>
            <pc:docMk/>
            <pc:sldMk cId="0" sldId="390"/>
            <ac:picMk id="8" creationId="{F4CCDB6B-F1AE-4F01-8E2A-13ABBA6C654A}"/>
          </ac:picMkLst>
        </pc:picChg>
      </pc:sldChg>
      <pc:sldChg chg="delSp modTransition modAnim">
        <pc:chgData name="Mohamed Nabil Sabry" userId="63bbbcbf96592b02" providerId="LiveId" clId="{21E63CB8-91D5-4982-9B39-5AD56D7D6CBD}" dt="2024-09-30T06:44:57.211" v="1"/>
        <pc:sldMkLst>
          <pc:docMk/>
          <pc:sldMk cId="1126675697" sldId="400"/>
        </pc:sldMkLst>
        <pc:picChg chg="del">
          <ac:chgData name="Mohamed Nabil Sabry" userId="63bbbcbf96592b02" providerId="LiveId" clId="{21E63CB8-91D5-4982-9B39-5AD56D7D6CBD}" dt="2024-09-30T06:44:53.418" v="0"/>
          <ac:picMkLst>
            <pc:docMk/>
            <pc:sldMk cId="1126675697" sldId="400"/>
            <ac:picMk id="3" creationId="{05114275-FC56-4081-A9CA-F9BBA89012A6}"/>
          </ac:picMkLst>
        </pc:picChg>
      </pc:sldChg>
      <pc:sldChg chg="delSp modTransition modAnim">
        <pc:chgData name="Mohamed Nabil Sabry" userId="63bbbcbf96592b02" providerId="LiveId" clId="{21E63CB8-91D5-4982-9B39-5AD56D7D6CBD}" dt="2024-09-30T06:44:57.211" v="1"/>
        <pc:sldMkLst>
          <pc:docMk/>
          <pc:sldMk cId="3513739110" sldId="401"/>
        </pc:sldMkLst>
        <pc:picChg chg="del">
          <ac:chgData name="Mohamed Nabil Sabry" userId="63bbbcbf96592b02" providerId="LiveId" clId="{21E63CB8-91D5-4982-9B39-5AD56D7D6CBD}" dt="2024-09-30T06:44:53.418" v="0"/>
          <ac:picMkLst>
            <pc:docMk/>
            <pc:sldMk cId="3513739110" sldId="401"/>
            <ac:picMk id="3" creationId="{339910AB-D78F-4B8B-BAE1-9F55D5AA8D5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391D7C0-655E-480F-B591-5B8BA64385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6CEA032-ECEA-4706-BF68-9481F9486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391D7C0-655E-480F-B591-5B8BA64385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6CEA032-ECEA-4706-BF68-9481F9486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030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832822-040A-484F-8CBA-B87EA3536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24711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801430"/>
            <a:ext cx="5549900" cy="838200"/>
          </a:xfrm>
        </p:spPr>
        <p:txBody>
          <a:bodyPr/>
          <a:lstStyle/>
          <a:p>
            <a:r>
              <a:rPr lang="en-US" altLang="en-US" sz="5400" i="1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85128" y="1852004"/>
            <a:ext cx="6742232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6. State property: Pressure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78425-2AC8-4DF4-85E8-628D9BF7867D}"/>
              </a:ext>
            </a:extLst>
          </p:cNvPr>
          <p:cNvSpPr txBox="1"/>
          <p:nvPr/>
        </p:nvSpPr>
        <p:spPr>
          <a:xfrm>
            <a:off x="3514144" y="6488668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Line 2">
            <a:extLst>
              <a:ext uri="{FF2B5EF4-FFF2-40B4-BE49-F238E27FC236}">
                <a16:creationId xmlns:a16="http://schemas.microsoft.com/office/drawing/2014/main" id="{26A6E9BC-9BF3-4ADD-936A-4DE16231E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0003" y="2686049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9ABBCC0-25EE-4DD3-AD59-6E53F008B4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6739" y="276524"/>
            <a:ext cx="3709351" cy="588366"/>
          </a:xfrm>
        </p:spPr>
        <p:txBody>
          <a:bodyPr/>
          <a:lstStyle/>
          <a:p>
            <a:r>
              <a:rPr lang="en-US" altLang="en-US" dirty="0"/>
              <a:t>Defining Pressure</a:t>
            </a:r>
          </a:p>
        </p:txBody>
      </p:sp>
      <p:graphicFrame>
        <p:nvGraphicFramePr>
          <p:cNvPr id="34822" name="Object 6">
            <a:extLst>
              <a:ext uri="{FF2B5EF4-FFF2-40B4-BE49-F238E27FC236}">
                <a16:creationId xmlns:a16="http://schemas.microsoft.com/office/drawing/2014/main" id="{0C1E3AD0-5164-4190-BC0F-22B0FE7D53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235106"/>
              </p:ext>
            </p:extLst>
          </p:nvPr>
        </p:nvGraphicFramePr>
        <p:xfrm>
          <a:off x="4843074" y="2224607"/>
          <a:ext cx="669925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536" imgH="152268" progId="Equation.3">
                  <p:embed/>
                </p:oleObj>
              </mc:Choice>
              <mc:Fallback>
                <p:oleObj name="Equation" r:id="rId4" imgW="304536" imgH="152268" progId="Equation.3">
                  <p:embed/>
                  <p:pic>
                    <p:nvPicPr>
                      <p:cNvPr id="34822" name="Object 6">
                        <a:extLst>
                          <a:ext uri="{FF2B5EF4-FFF2-40B4-BE49-F238E27FC236}">
                            <a16:creationId xmlns:a16="http://schemas.microsoft.com/office/drawing/2014/main" id="{0C1E3AD0-5164-4190-BC0F-22B0FE7D53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074" y="2224607"/>
                        <a:ext cx="669925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3" name="Text Box 7">
            <a:extLst>
              <a:ext uri="{FF2B5EF4-FFF2-40B4-BE49-F238E27FC236}">
                <a16:creationId xmlns:a16="http://schemas.microsoft.com/office/drawing/2014/main" id="{EC93D704-C323-489E-9210-4F6F56826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9866" y="2990849"/>
            <a:ext cx="592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Symbol" panose="05050102010706020507" pitchFamily="18" charset="2"/>
              </a:rPr>
              <a:t>D</a:t>
            </a:r>
            <a:r>
              <a:rPr lang="en-US" altLang="en-US" i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34824" name="Text Box 8">
            <a:extLst>
              <a:ext uri="{FF2B5EF4-FFF2-40B4-BE49-F238E27FC236}">
                <a16:creationId xmlns:a16="http://schemas.microsoft.com/office/drawing/2014/main" id="{27BE80AC-0060-44A1-AC5B-047716D10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7230" y="2785936"/>
            <a:ext cx="40350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Specific (Intensive) Property</a:t>
            </a:r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EC81FEE1-BCF8-479E-BB78-4392B9478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997" y="863590"/>
            <a:ext cx="35028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Force due to the impact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of molecules on the wall</a:t>
            </a:r>
          </a:p>
        </p:txBody>
      </p:sp>
      <p:sp>
        <p:nvSpPr>
          <p:cNvPr id="834570" name="Text Box 10">
            <a:extLst>
              <a:ext uri="{FF2B5EF4-FFF2-40B4-BE49-F238E27FC236}">
                <a16:creationId xmlns:a16="http://schemas.microsoft.com/office/drawing/2014/main" id="{7A5346E4-0616-4633-987D-BDB1C7020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425" y="3884612"/>
            <a:ext cx="4249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SI Units: Pa = N / m</a:t>
            </a:r>
            <a:r>
              <a:rPr lang="en-US" altLang="en-US" b="0" i="0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 = kg/ms</a:t>
            </a:r>
            <a:r>
              <a:rPr lang="en-US" altLang="en-US" b="0" i="0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34571" name="Text Box 11">
            <a:extLst>
              <a:ext uri="{FF2B5EF4-FFF2-40B4-BE49-F238E27FC236}">
                <a16:creationId xmlns:a16="http://schemas.microsoft.com/office/drawing/2014/main" id="{60990F63-6189-4277-85CB-02F3A532E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4341812"/>
            <a:ext cx="30003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Other units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M Pa = 10</a:t>
            </a:r>
            <a:r>
              <a:rPr lang="en-US" altLang="en-US" sz="1800" b="0" i="0" baseline="300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Pa;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bar    =10</a:t>
            </a:r>
            <a:r>
              <a:rPr lang="en-US" altLang="en-US" sz="1800" b="0" i="0" baseline="300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Pa;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atm   = 1.013 bar;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psi    = 1lb/in</a:t>
            </a:r>
            <a:r>
              <a:rPr lang="en-US" altLang="en-US" sz="1800" b="0" i="0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= 6.8948 kPa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torr   = 1mmHg=133.32 Pa</a:t>
            </a:r>
          </a:p>
        </p:txBody>
      </p:sp>
      <p:sp>
        <p:nvSpPr>
          <p:cNvPr id="34828" name="Rectangle 12">
            <a:extLst>
              <a:ext uri="{FF2B5EF4-FFF2-40B4-BE49-F238E27FC236}">
                <a16:creationId xmlns:a16="http://schemas.microsoft.com/office/drawing/2014/main" id="{D5B9B9BD-E00E-4A7C-887D-743DF6C0F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1603" y="2305049"/>
            <a:ext cx="2438400" cy="1600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4573" name="AutoShape 13">
            <a:extLst>
              <a:ext uri="{FF2B5EF4-FFF2-40B4-BE49-F238E27FC236}">
                <a16:creationId xmlns:a16="http://schemas.microsoft.com/office/drawing/2014/main" id="{E491452C-EAF5-4CE0-AB25-22C818201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3203" y="2533649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30" name="AutoShape 14">
            <a:extLst>
              <a:ext uri="{FF2B5EF4-FFF2-40B4-BE49-F238E27FC236}">
                <a16:creationId xmlns:a16="http://schemas.microsoft.com/office/drawing/2014/main" id="{4495C735-8C36-4A32-9C7A-08C786FA1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4603" y="2990849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31" name="Line 15">
            <a:extLst>
              <a:ext uri="{FF2B5EF4-FFF2-40B4-BE49-F238E27FC236}">
                <a16:creationId xmlns:a16="http://schemas.microsoft.com/office/drawing/2014/main" id="{B7733446-8FF3-49D1-99B5-E925B03695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3203" y="2990849"/>
            <a:ext cx="5334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11668BE1-E283-4729-8588-4EDF7879A734}"/>
              </a:ext>
            </a:extLst>
          </p:cNvPr>
          <p:cNvGrpSpPr>
            <a:grpSpLocks/>
          </p:cNvGrpSpPr>
          <p:nvPr/>
        </p:nvGrpSpPr>
        <p:grpSpPr bwMode="auto">
          <a:xfrm>
            <a:off x="7919403" y="2000249"/>
            <a:ext cx="1447800" cy="914400"/>
            <a:chOff x="5136" y="864"/>
            <a:chExt cx="912" cy="576"/>
          </a:xfrm>
        </p:grpSpPr>
        <p:sp>
          <p:nvSpPr>
            <p:cNvPr id="34894" name="AutoShape 17">
              <a:extLst>
                <a:ext uri="{FF2B5EF4-FFF2-40B4-BE49-F238E27FC236}">
                  <a16:creationId xmlns:a16="http://schemas.microsoft.com/office/drawing/2014/main" id="{1BA8BC41-A819-429C-A9E2-50AA20B5C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864"/>
              <a:ext cx="912" cy="240"/>
            </a:xfrm>
            <a:prstGeom prst="wedgeRoundRectCallout">
              <a:avLst>
                <a:gd name="adj1" fmla="val -39801"/>
                <a:gd name="adj2" fmla="val 88333"/>
                <a:gd name="adj3" fmla="val 16667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600" b="0" i="0">
                  <a:latin typeface="Arial" panose="020B0604020202020204" pitchFamily="34" charset="0"/>
                  <a:cs typeface="Arial" panose="020B0604020202020204" pitchFamily="34" charset="0"/>
                </a:rPr>
                <a:t>After</a:t>
              </a:r>
              <a:r>
                <a:rPr lang="en-US" altLang="en-US" sz="1600" b="0" i="0">
                  <a:latin typeface="Arial" panose="020B0604020202020204" pitchFamily="34" charset="0"/>
                </a:rPr>
                <a:t> you!</a:t>
              </a:r>
            </a:p>
          </p:txBody>
        </p:sp>
        <p:sp>
          <p:nvSpPr>
            <p:cNvPr id="34895" name="Line 18">
              <a:extLst>
                <a:ext uri="{FF2B5EF4-FFF2-40B4-BE49-F238E27FC236}">
                  <a16:creationId xmlns:a16="http://schemas.microsoft.com/office/drawing/2014/main" id="{E69CD80A-FE26-49BD-AC53-4EC768CCD1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2" y="1296"/>
              <a:ext cx="24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4579" name="AutoShape 19">
            <a:extLst>
              <a:ext uri="{FF2B5EF4-FFF2-40B4-BE49-F238E27FC236}">
                <a16:creationId xmlns:a16="http://schemas.microsoft.com/office/drawing/2014/main" id="{2D5FD83E-5D57-4751-9BA1-1B85E2AAF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3803" y="2990849"/>
            <a:ext cx="304800" cy="304800"/>
          </a:xfrm>
          <a:prstGeom prst="irregularSeal1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34" name="Line 20">
            <a:extLst>
              <a:ext uri="{FF2B5EF4-FFF2-40B4-BE49-F238E27FC236}">
                <a16:creationId xmlns:a16="http://schemas.microsoft.com/office/drawing/2014/main" id="{380B73E5-4E44-4C56-82FC-E5EEAAF24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86203" y="2686049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21">
            <a:extLst>
              <a:ext uri="{FF2B5EF4-FFF2-40B4-BE49-F238E27FC236}">
                <a16:creationId xmlns:a16="http://schemas.microsoft.com/office/drawing/2014/main" id="{EA407A73-B594-49A5-B72A-9273EBFC8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86203" y="3524249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2">
            <a:extLst>
              <a:ext uri="{FF2B5EF4-FFF2-40B4-BE49-F238E27FC236}">
                <a16:creationId xmlns:a16="http://schemas.microsoft.com/office/drawing/2014/main" id="{CBA555D4-8FF5-4DA1-93FA-782AA113041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8603" y="2686049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50EF6A2F-5F79-4483-A665-F014006CCED8}"/>
              </a:ext>
            </a:extLst>
          </p:cNvPr>
          <p:cNvGrpSpPr>
            <a:grpSpLocks/>
          </p:cNvGrpSpPr>
          <p:nvPr/>
        </p:nvGrpSpPr>
        <p:grpSpPr bwMode="auto">
          <a:xfrm>
            <a:off x="8201978" y="3371849"/>
            <a:ext cx="479425" cy="425450"/>
            <a:chOff x="5314" y="1728"/>
            <a:chExt cx="302" cy="268"/>
          </a:xfrm>
        </p:grpSpPr>
        <p:sp>
          <p:nvSpPr>
            <p:cNvPr id="34891" name="AutoShape 24">
              <a:extLst>
                <a:ext uri="{FF2B5EF4-FFF2-40B4-BE49-F238E27FC236}">
                  <a16:creationId xmlns:a16="http://schemas.microsoft.com/office/drawing/2014/main" id="{E111147C-E002-481D-9693-F84E242A4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8" y="1736"/>
              <a:ext cx="144" cy="144"/>
            </a:xfrm>
            <a:prstGeom prst="smileyFace">
              <a:avLst>
                <a:gd name="adj" fmla="val -4653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92" name="Oval 25">
              <a:extLst>
                <a:ext uri="{FF2B5EF4-FFF2-40B4-BE49-F238E27FC236}">
                  <a16:creationId xmlns:a16="http://schemas.microsoft.com/office/drawing/2014/main" id="{47333F87-97FE-47A0-95D2-71152A47E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8" y="1728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93" name="Line 26">
              <a:extLst>
                <a:ext uri="{FF2B5EF4-FFF2-40B4-BE49-F238E27FC236}">
                  <a16:creationId xmlns:a16="http://schemas.microsoft.com/office/drawing/2014/main" id="{CD85DE72-418F-4067-985C-A08D08F321C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5314" y="1853"/>
              <a:ext cx="167" cy="1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38" name="Line 27">
            <a:extLst>
              <a:ext uri="{FF2B5EF4-FFF2-40B4-BE49-F238E27FC236}">
                <a16:creationId xmlns:a16="http://schemas.microsoft.com/office/drawing/2014/main" id="{988237E8-E2FE-48C0-9797-AB755485B0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92800" y="1268527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Text Box 30">
            <a:extLst>
              <a:ext uri="{FF2B5EF4-FFF2-40B4-BE49-F238E27FC236}">
                <a16:creationId xmlns:a16="http://schemas.microsoft.com/office/drawing/2014/main" id="{ADB1C489-CE58-4AC0-A77B-1432D6522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378" y="1601281"/>
            <a:ext cx="31806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Definition of pressure: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D375CE2-7636-44A1-AFAE-F1B7D6216B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755952"/>
              </p:ext>
            </p:extLst>
          </p:nvPr>
        </p:nvGraphicFramePr>
        <p:xfrm>
          <a:off x="3551938" y="1322090"/>
          <a:ext cx="2428950" cy="875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393480" progId="Equation.DSMT4">
                  <p:embed/>
                </p:oleObj>
              </mc:Choice>
              <mc:Fallback>
                <p:oleObj name="Equation" r:id="rId6" imgW="10918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D375CE2-7636-44A1-AFAE-F1B7D6216B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51938" y="1322090"/>
                        <a:ext cx="2428950" cy="875552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5 0.00556 L 0.09262 0.07732 L 0.05929 0.12384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834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8" y="590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7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834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834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70" grpId="0"/>
      <p:bldP spid="834571" grpId="0"/>
      <p:bldP spid="834573" grpId="0" animBg="1"/>
      <p:bldP spid="8345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E9ABBCC0-25EE-4DD3-AD59-6E53F008B4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78731" y="276524"/>
            <a:ext cx="4145367" cy="588366"/>
          </a:xfrm>
        </p:spPr>
        <p:txBody>
          <a:bodyPr/>
          <a:lstStyle/>
          <a:p>
            <a:r>
              <a:rPr lang="en-US" altLang="en-US" dirty="0"/>
              <a:t>Measuring Pressure</a:t>
            </a:r>
          </a:p>
        </p:txBody>
      </p:sp>
      <p:sp>
        <p:nvSpPr>
          <p:cNvPr id="834564" name="Rectangle 4">
            <a:extLst>
              <a:ext uri="{FF2B5EF4-FFF2-40B4-BE49-F238E27FC236}">
                <a16:creationId xmlns:a16="http://schemas.microsoft.com/office/drawing/2014/main" id="{90E8347E-B333-410C-89F8-F42D8AB9479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4585" y="4641249"/>
            <a:ext cx="2667398" cy="1105431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measure </a:t>
            </a:r>
            <a:r>
              <a:rPr lang="en-US" altLang="en-US" sz="2000" b="0" i="1" dirty="0" err="1">
                <a:cs typeface="Arial" panose="020B0604020202020204" pitchFamily="34" charset="0"/>
              </a:rPr>
              <a:t>P</a:t>
            </a:r>
            <a:r>
              <a:rPr lang="en-US" altLang="en-US" sz="2000" b="0" i="1" baseline="-25000" dirty="0" err="1">
                <a:cs typeface="Arial" panose="020B0604020202020204" pitchFamily="34" charset="0"/>
              </a:rPr>
              <a:t>atm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Barometer:</a:t>
            </a:r>
          </a:p>
          <a:p>
            <a:pPr algn="ctr">
              <a:buFontTx/>
              <a:buNone/>
            </a:pPr>
            <a:r>
              <a:rPr lang="en-US" altLang="en-US" sz="2000" b="0" i="1" dirty="0" err="1">
                <a:cs typeface="Arial" panose="020B0604020202020204" pitchFamily="34" charset="0"/>
              </a:rPr>
              <a:t>P</a:t>
            </a:r>
            <a:r>
              <a:rPr lang="en-US" altLang="en-US" sz="2000" b="0" i="1" baseline="-25000" dirty="0" err="1">
                <a:cs typeface="Arial" panose="020B0604020202020204" pitchFamily="34" charset="0"/>
              </a:rPr>
              <a:t>atm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against vacuum</a:t>
            </a:r>
          </a:p>
        </p:txBody>
      </p:sp>
      <p:grpSp>
        <p:nvGrpSpPr>
          <p:cNvPr id="4" name="Group 28">
            <a:extLst>
              <a:ext uri="{FF2B5EF4-FFF2-40B4-BE49-F238E27FC236}">
                <a16:creationId xmlns:a16="http://schemas.microsoft.com/office/drawing/2014/main" id="{4A696DF6-A094-4DA2-9198-30791588CD4D}"/>
              </a:ext>
            </a:extLst>
          </p:cNvPr>
          <p:cNvGrpSpPr>
            <a:grpSpLocks/>
          </p:cNvGrpSpPr>
          <p:nvPr/>
        </p:nvGrpSpPr>
        <p:grpSpPr bwMode="auto">
          <a:xfrm>
            <a:off x="3712564" y="1061778"/>
            <a:ext cx="4954588" cy="2935287"/>
            <a:chOff x="-1" y="1079"/>
            <a:chExt cx="3121" cy="1849"/>
          </a:xfrm>
        </p:grpSpPr>
        <p:sp>
          <p:nvSpPr>
            <p:cNvPr id="34879" name="Text Box 29">
              <a:extLst>
                <a:ext uri="{FF2B5EF4-FFF2-40B4-BE49-F238E27FC236}">
                  <a16:creationId xmlns:a16="http://schemas.microsoft.com/office/drawing/2014/main" id="{E13ECB05-09A4-4018-B381-277E8CAB51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" y="2617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4880" name="Line 30">
              <a:extLst>
                <a:ext uri="{FF2B5EF4-FFF2-40B4-BE49-F238E27FC236}">
                  <a16:creationId xmlns:a16="http://schemas.microsoft.com/office/drawing/2014/main" id="{138B68BA-AC06-429E-8682-CB15F74BE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152"/>
              <a:ext cx="0" cy="17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Text Box 31">
              <a:extLst>
                <a:ext uri="{FF2B5EF4-FFF2-40B4-BE49-F238E27FC236}">
                  <a16:creationId xmlns:a16="http://schemas.microsoft.com/office/drawing/2014/main" id="{3C17891B-AE7F-469C-88AE-048EA86F7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1" y="2074"/>
              <a:ext cx="118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Atmospheric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Pressure</a:t>
              </a:r>
            </a:p>
          </p:txBody>
        </p:sp>
        <p:sp>
          <p:nvSpPr>
            <p:cNvPr id="34882" name="Line 32">
              <a:extLst>
                <a:ext uri="{FF2B5EF4-FFF2-40B4-BE49-F238E27FC236}">
                  <a16:creationId xmlns:a16="http://schemas.microsoft.com/office/drawing/2014/main" id="{D5F5BA4A-ECC8-4D54-A3B8-504F4DEE08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784"/>
              <a:ext cx="22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3" name="Text Box 33">
              <a:extLst>
                <a:ext uri="{FF2B5EF4-FFF2-40B4-BE49-F238E27FC236}">
                  <a16:creationId xmlns:a16="http://schemas.microsoft.com/office/drawing/2014/main" id="{7B77FA66-BD7D-44B2-B54B-DCD7AA14E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" y="1079"/>
              <a:ext cx="23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+mn-lt"/>
                </a:rPr>
                <a:t>P</a:t>
              </a:r>
            </a:p>
          </p:txBody>
        </p:sp>
        <p:sp>
          <p:nvSpPr>
            <p:cNvPr id="34884" name="Line 34">
              <a:extLst>
                <a:ext uri="{FF2B5EF4-FFF2-40B4-BE49-F238E27FC236}">
                  <a16:creationId xmlns:a16="http://schemas.microsoft.com/office/drawing/2014/main" id="{CF2E8064-9943-4925-A611-C0C473BEB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5" name="Line 35">
              <a:extLst>
                <a:ext uri="{FF2B5EF4-FFF2-40B4-BE49-F238E27FC236}">
                  <a16:creationId xmlns:a16="http://schemas.microsoft.com/office/drawing/2014/main" id="{4555D85B-EDF6-4FB7-9261-71C5187254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440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6" name="Line 36">
              <a:extLst>
                <a:ext uri="{FF2B5EF4-FFF2-40B4-BE49-F238E27FC236}">
                  <a16:creationId xmlns:a16="http://schemas.microsoft.com/office/drawing/2014/main" id="{5E670C85-0397-4A9A-AFED-3BFC4C129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440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7" name="Line 37">
              <a:extLst>
                <a:ext uri="{FF2B5EF4-FFF2-40B4-BE49-F238E27FC236}">
                  <a16:creationId xmlns:a16="http://schemas.microsoft.com/office/drawing/2014/main" id="{28CA680C-C7CB-4465-9E64-F5E99DD62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440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8" name="Text Box 38">
              <a:extLst>
                <a:ext uri="{FF2B5EF4-FFF2-40B4-BE49-F238E27FC236}">
                  <a16:creationId xmlns:a16="http://schemas.microsoft.com/office/drawing/2014/main" id="{2628AF62-DCED-41A5-B41E-A9739260B0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" y="1488"/>
              <a:ext cx="126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Absolute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Pressure &gt; 0</a:t>
              </a:r>
            </a:p>
          </p:txBody>
        </p:sp>
        <p:sp>
          <p:nvSpPr>
            <p:cNvPr id="34889" name="Text Box 39">
              <a:extLst>
                <a:ext uri="{FF2B5EF4-FFF2-40B4-BE49-F238E27FC236}">
                  <a16:creationId xmlns:a16="http://schemas.microsoft.com/office/drawing/2014/main" id="{810F3509-A323-495B-9661-2660599EC1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2" y="1488"/>
              <a:ext cx="164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Relative Pressure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« gauge » (+ ou -)</a:t>
              </a:r>
            </a:p>
          </p:txBody>
        </p:sp>
        <p:sp>
          <p:nvSpPr>
            <p:cNvPr id="34890" name="Line 40">
              <a:extLst>
                <a:ext uri="{FF2B5EF4-FFF2-40B4-BE49-F238E27FC236}">
                  <a16:creationId xmlns:a16="http://schemas.microsoft.com/office/drawing/2014/main" id="{2831FC1B-34E5-4411-9605-8DBECA7DD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4" y="2016"/>
              <a:ext cx="0" cy="7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1">
            <a:extLst>
              <a:ext uri="{FF2B5EF4-FFF2-40B4-BE49-F238E27FC236}">
                <a16:creationId xmlns:a16="http://schemas.microsoft.com/office/drawing/2014/main" id="{2A1074AE-3AC9-4288-9A0F-6CCB6CA206A8}"/>
              </a:ext>
            </a:extLst>
          </p:cNvPr>
          <p:cNvGrpSpPr>
            <a:grpSpLocks/>
          </p:cNvGrpSpPr>
          <p:nvPr/>
        </p:nvGrpSpPr>
        <p:grpSpPr bwMode="auto">
          <a:xfrm>
            <a:off x="4665757" y="4174605"/>
            <a:ext cx="4665658" cy="2290763"/>
            <a:chOff x="2297" y="2444"/>
            <a:chExt cx="2939" cy="1443"/>
          </a:xfrm>
        </p:grpSpPr>
        <p:grpSp>
          <p:nvGrpSpPr>
            <p:cNvPr id="34862" name="Group 42">
              <a:extLst>
                <a:ext uri="{FF2B5EF4-FFF2-40B4-BE49-F238E27FC236}">
                  <a16:creationId xmlns:a16="http://schemas.microsoft.com/office/drawing/2014/main" id="{A92AD407-D805-48A6-8F01-80B285F087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9" y="2819"/>
              <a:ext cx="823" cy="1068"/>
              <a:chOff x="2699" y="2891"/>
              <a:chExt cx="823" cy="1068"/>
            </a:xfrm>
          </p:grpSpPr>
          <p:sp>
            <p:nvSpPr>
              <p:cNvPr id="34864" name="AutoShape 43">
                <a:extLst>
                  <a:ext uri="{FF2B5EF4-FFF2-40B4-BE49-F238E27FC236}">
                    <a16:creationId xmlns:a16="http://schemas.microsoft.com/office/drawing/2014/main" id="{CCBA7DB3-CFCB-4ED9-AF6D-1C5A2DED49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3015608" flipH="1">
                <a:off x="2678" y="3226"/>
                <a:ext cx="636" cy="71"/>
              </a:xfrm>
              <a:prstGeom prst="rightArrow">
                <a:avLst>
                  <a:gd name="adj1" fmla="val 38639"/>
                  <a:gd name="adj2" fmla="val 136481"/>
                </a:avLst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865" name="Oval 44">
                <a:extLst>
                  <a:ext uri="{FF2B5EF4-FFF2-40B4-BE49-F238E27FC236}">
                    <a16:creationId xmlns:a16="http://schemas.microsoft.com/office/drawing/2014/main" id="{C0E4E9E3-8AF8-4BDD-A649-352147D35B2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091" y="3385"/>
                <a:ext cx="92" cy="92"/>
              </a:xfrm>
              <a:prstGeom prst="ellipse">
                <a:avLst/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866" name="Freeform 45">
                <a:extLst>
                  <a:ext uri="{FF2B5EF4-FFF2-40B4-BE49-F238E27FC236}">
                    <a16:creationId xmlns:a16="http://schemas.microsoft.com/office/drawing/2014/main" id="{DFC94B92-4F35-4679-9154-A9EDA467F8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3" y="3173"/>
                <a:ext cx="450" cy="628"/>
              </a:xfrm>
              <a:custGeom>
                <a:avLst/>
                <a:gdLst>
                  <a:gd name="T0" fmla="*/ 99 w 450"/>
                  <a:gd name="T1" fmla="*/ 380 h 628"/>
                  <a:gd name="T2" fmla="*/ 61 w 450"/>
                  <a:gd name="T3" fmla="*/ 351 h 628"/>
                  <a:gd name="T4" fmla="*/ 17 w 450"/>
                  <a:gd name="T5" fmla="*/ 299 h 628"/>
                  <a:gd name="T6" fmla="*/ 5 w 450"/>
                  <a:gd name="T7" fmla="*/ 195 h 628"/>
                  <a:gd name="T8" fmla="*/ 44 w 450"/>
                  <a:gd name="T9" fmla="*/ 97 h 628"/>
                  <a:gd name="T10" fmla="*/ 130 w 450"/>
                  <a:gd name="T11" fmla="*/ 23 h 628"/>
                  <a:gd name="T12" fmla="*/ 253 w 450"/>
                  <a:gd name="T13" fmla="*/ 3 h 628"/>
                  <a:gd name="T14" fmla="*/ 377 w 450"/>
                  <a:gd name="T15" fmla="*/ 44 h 628"/>
                  <a:gd name="T16" fmla="*/ 440 w 450"/>
                  <a:gd name="T17" fmla="*/ 147 h 628"/>
                  <a:gd name="T18" fmla="*/ 435 w 450"/>
                  <a:gd name="T19" fmla="*/ 272 h 628"/>
                  <a:gd name="T20" fmla="*/ 380 w 450"/>
                  <a:gd name="T21" fmla="*/ 371 h 628"/>
                  <a:gd name="T22" fmla="*/ 337 w 450"/>
                  <a:gd name="T23" fmla="*/ 433 h 628"/>
                  <a:gd name="T24" fmla="*/ 320 w 450"/>
                  <a:gd name="T25" fmla="*/ 495 h 628"/>
                  <a:gd name="T26" fmla="*/ 320 w 450"/>
                  <a:gd name="T27" fmla="*/ 579 h 628"/>
                  <a:gd name="T28" fmla="*/ 320 w 450"/>
                  <a:gd name="T29" fmla="*/ 611 h 628"/>
                  <a:gd name="T30" fmla="*/ 305 w 450"/>
                  <a:gd name="T31" fmla="*/ 615 h 628"/>
                  <a:gd name="T32" fmla="*/ 277 w 450"/>
                  <a:gd name="T33" fmla="*/ 618 h 628"/>
                  <a:gd name="T34" fmla="*/ 279 w 450"/>
                  <a:gd name="T35" fmla="*/ 553 h 628"/>
                  <a:gd name="T36" fmla="*/ 281 w 450"/>
                  <a:gd name="T37" fmla="*/ 486 h 628"/>
                  <a:gd name="T38" fmla="*/ 291 w 450"/>
                  <a:gd name="T39" fmla="*/ 409 h 628"/>
                  <a:gd name="T40" fmla="*/ 339 w 450"/>
                  <a:gd name="T41" fmla="*/ 347 h 628"/>
                  <a:gd name="T42" fmla="*/ 377 w 450"/>
                  <a:gd name="T43" fmla="*/ 282 h 628"/>
                  <a:gd name="T44" fmla="*/ 394 w 450"/>
                  <a:gd name="T45" fmla="*/ 200 h 628"/>
                  <a:gd name="T46" fmla="*/ 380 w 450"/>
                  <a:gd name="T47" fmla="*/ 135 h 628"/>
                  <a:gd name="T48" fmla="*/ 332 w 450"/>
                  <a:gd name="T49" fmla="*/ 85 h 628"/>
                  <a:gd name="T50" fmla="*/ 265 w 450"/>
                  <a:gd name="T51" fmla="*/ 61 h 628"/>
                  <a:gd name="T52" fmla="*/ 207 w 450"/>
                  <a:gd name="T53" fmla="*/ 56 h 628"/>
                  <a:gd name="T54" fmla="*/ 147 w 450"/>
                  <a:gd name="T55" fmla="*/ 73 h 628"/>
                  <a:gd name="T56" fmla="*/ 104 w 450"/>
                  <a:gd name="T57" fmla="*/ 104 h 628"/>
                  <a:gd name="T58" fmla="*/ 68 w 450"/>
                  <a:gd name="T59" fmla="*/ 162 h 628"/>
                  <a:gd name="T60" fmla="*/ 61 w 450"/>
                  <a:gd name="T61" fmla="*/ 224 h 628"/>
                  <a:gd name="T62" fmla="*/ 73 w 450"/>
                  <a:gd name="T63" fmla="*/ 279 h 628"/>
                  <a:gd name="T64" fmla="*/ 97 w 450"/>
                  <a:gd name="T65" fmla="*/ 315 h 628"/>
                  <a:gd name="T66" fmla="*/ 133 w 450"/>
                  <a:gd name="T67" fmla="*/ 347 h 628"/>
                  <a:gd name="T68" fmla="*/ 116 w 450"/>
                  <a:gd name="T69" fmla="*/ 359 h 628"/>
                  <a:gd name="T70" fmla="*/ 99 w 450"/>
                  <a:gd name="T71" fmla="*/ 380 h 62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50"/>
                  <a:gd name="T109" fmla="*/ 0 h 628"/>
                  <a:gd name="T110" fmla="*/ 450 w 450"/>
                  <a:gd name="T111" fmla="*/ 628 h 62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50" h="628">
                    <a:moveTo>
                      <a:pt x="99" y="380"/>
                    </a:moveTo>
                    <a:cubicBezTo>
                      <a:pt x="90" y="379"/>
                      <a:pt x="75" y="364"/>
                      <a:pt x="61" y="351"/>
                    </a:cubicBezTo>
                    <a:cubicBezTo>
                      <a:pt x="47" y="338"/>
                      <a:pt x="26" y="325"/>
                      <a:pt x="17" y="299"/>
                    </a:cubicBezTo>
                    <a:cubicBezTo>
                      <a:pt x="8" y="273"/>
                      <a:pt x="0" y="229"/>
                      <a:pt x="5" y="195"/>
                    </a:cubicBezTo>
                    <a:cubicBezTo>
                      <a:pt x="10" y="161"/>
                      <a:pt x="23" y="126"/>
                      <a:pt x="44" y="97"/>
                    </a:cubicBezTo>
                    <a:cubicBezTo>
                      <a:pt x="65" y="68"/>
                      <a:pt x="95" y="39"/>
                      <a:pt x="130" y="23"/>
                    </a:cubicBezTo>
                    <a:cubicBezTo>
                      <a:pt x="165" y="7"/>
                      <a:pt x="212" y="0"/>
                      <a:pt x="253" y="3"/>
                    </a:cubicBezTo>
                    <a:cubicBezTo>
                      <a:pt x="294" y="6"/>
                      <a:pt x="346" y="20"/>
                      <a:pt x="377" y="44"/>
                    </a:cubicBezTo>
                    <a:cubicBezTo>
                      <a:pt x="408" y="68"/>
                      <a:pt x="430" y="109"/>
                      <a:pt x="440" y="147"/>
                    </a:cubicBezTo>
                    <a:cubicBezTo>
                      <a:pt x="450" y="185"/>
                      <a:pt x="445" y="235"/>
                      <a:pt x="435" y="272"/>
                    </a:cubicBezTo>
                    <a:cubicBezTo>
                      <a:pt x="425" y="309"/>
                      <a:pt x="396" y="344"/>
                      <a:pt x="380" y="371"/>
                    </a:cubicBezTo>
                    <a:cubicBezTo>
                      <a:pt x="364" y="398"/>
                      <a:pt x="347" y="412"/>
                      <a:pt x="337" y="433"/>
                    </a:cubicBezTo>
                    <a:cubicBezTo>
                      <a:pt x="327" y="454"/>
                      <a:pt x="323" y="471"/>
                      <a:pt x="320" y="495"/>
                    </a:cubicBezTo>
                    <a:cubicBezTo>
                      <a:pt x="317" y="519"/>
                      <a:pt x="320" y="560"/>
                      <a:pt x="320" y="579"/>
                    </a:cubicBezTo>
                    <a:cubicBezTo>
                      <a:pt x="320" y="598"/>
                      <a:pt x="322" y="605"/>
                      <a:pt x="320" y="611"/>
                    </a:cubicBezTo>
                    <a:cubicBezTo>
                      <a:pt x="318" y="617"/>
                      <a:pt x="312" y="614"/>
                      <a:pt x="305" y="615"/>
                    </a:cubicBezTo>
                    <a:cubicBezTo>
                      <a:pt x="298" y="616"/>
                      <a:pt x="281" y="628"/>
                      <a:pt x="277" y="618"/>
                    </a:cubicBezTo>
                    <a:cubicBezTo>
                      <a:pt x="273" y="608"/>
                      <a:pt x="278" y="575"/>
                      <a:pt x="279" y="553"/>
                    </a:cubicBezTo>
                    <a:cubicBezTo>
                      <a:pt x="280" y="531"/>
                      <a:pt x="279" y="510"/>
                      <a:pt x="281" y="486"/>
                    </a:cubicBezTo>
                    <a:cubicBezTo>
                      <a:pt x="283" y="462"/>
                      <a:pt x="281" y="432"/>
                      <a:pt x="291" y="409"/>
                    </a:cubicBezTo>
                    <a:cubicBezTo>
                      <a:pt x="301" y="386"/>
                      <a:pt x="325" y="368"/>
                      <a:pt x="339" y="347"/>
                    </a:cubicBezTo>
                    <a:cubicBezTo>
                      <a:pt x="353" y="326"/>
                      <a:pt x="368" y="306"/>
                      <a:pt x="377" y="282"/>
                    </a:cubicBezTo>
                    <a:cubicBezTo>
                      <a:pt x="386" y="258"/>
                      <a:pt x="394" y="224"/>
                      <a:pt x="394" y="200"/>
                    </a:cubicBezTo>
                    <a:cubicBezTo>
                      <a:pt x="394" y="176"/>
                      <a:pt x="390" y="154"/>
                      <a:pt x="380" y="135"/>
                    </a:cubicBezTo>
                    <a:cubicBezTo>
                      <a:pt x="370" y="116"/>
                      <a:pt x="351" y="97"/>
                      <a:pt x="332" y="85"/>
                    </a:cubicBezTo>
                    <a:cubicBezTo>
                      <a:pt x="313" y="73"/>
                      <a:pt x="286" y="66"/>
                      <a:pt x="265" y="61"/>
                    </a:cubicBezTo>
                    <a:cubicBezTo>
                      <a:pt x="244" y="56"/>
                      <a:pt x="227" y="54"/>
                      <a:pt x="207" y="56"/>
                    </a:cubicBezTo>
                    <a:cubicBezTo>
                      <a:pt x="187" y="58"/>
                      <a:pt x="164" y="65"/>
                      <a:pt x="147" y="73"/>
                    </a:cubicBezTo>
                    <a:cubicBezTo>
                      <a:pt x="130" y="81"/>
                      <a:pt x="117" y="89"/>
                      <a:pt x="104" y="104"/>
                    </a:cubicBezTo>
                    <a:cubicBezTo>
                      <a:pt x="91" y="119"/>
                      <a:pt x="75" y="142"/>
                      <a:pt x="68" y="162"/>
                    </a:cubicBezTo>
                    <a:cubicBezTo>
                      <a:pt x="61" y="182"/>
                      <a:pt x="60" y="205"/>
                      <a:pt x="61" y="224"/>
                    </a:cubicBezTo>
                    <a:cubicBezTo>
                      <a:pt x="62" y="243"/>
                      <a:pt x="67" y="264"/>
                      <a:pt x="73" y="279"/>
                    </a:cubicBezTo>
                    <a:cubicBezTo>
                      <a:pt x="79" y="294"/>
                      <a:pt x="87" y="304"/>
                      <a:pt x="97" y="315"/>
                    </a:cubicBezTo>
                    <a:cubicBezTo>
                      <a:pt x="107" y="326"/>
                      <a:pt x="130" y="340"/>
                      <a:pt x="133" y="347"/>
                    </a:cubicBezTo>
                    <a:cubicBezTo>
                      <a:pt x="136" y="354"/>
                      <a:pt x="122" y="352"/>
                      <a:pt x="116" y="359"/>
                    </a:cubicBezTo>
                    <a:cubicBezTo>
                      <a:pt x="110" y="366"/>
                      <a:pt x="108" y="381"/>
                      <a:pt x="99" y="380"/>
                    </a:cubicBezTo>
                    <a:close/>
                  </a:path>
                </a:pathLst>
              </a:custGeom>
              <a:solidFill>
                <a:srgbClr val="DDDDDD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67" name="Oval 46">
                <a:extLst>
                  <a:ext uri="{FF2B5EF4-FFF2-40B4-BE49-F238E27FC236}">
                    <a16:creationId xmlns:a16="http://schemas.microsoft.com/office/drawing/2014/main" id="{51300E05-2B71-46CA-B7B9-00A0111894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9" y="3403"/>
                <a:ext cx="56" cy="56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868" name="Line 47">
                <a:extLst>
                  <a:ext uri="{FF2B5EF4-FFF2-40B4-BE49-F238E27FC236}">
                    <a16:creationId xmlns:a16="http://schemas.microsoft.com/office/drawing/2014/main" id="{9F4AA37F-B431-4C01-A9C1-42180C1E31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26" y="3508"/>
                <a:ext cx="159" cy="2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69" name="Arc 48">
                <a:extLst>
                  <a:ext uri="{FF2B5EF4-FFF2-40B4-BE49-F238E27FC236}">
                    <a16:creationId xmlns:a16="http://schemas.microsoft.com/office/drawing/2014/main" id="{D643EB43-738B-4A4A-A6BD-E7C048F9B0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9" y="2891"/>
                <a:ext cx="823" cy="576"/>
              </a:xfrm>
              <a:custGeom>
                <a:avLst/>
                <a:gdLst>
                  <a:gd name="T0" fmla="*/ 0 w 30880"/>
                  <a:gd name="T1" fmla="*/ 0 h 21600"/>
                  <a:gd name="T2" fmla="*/ 0 w 30880"/>
                  <a:gd name="T3" fmla="*/ 0 h 21600"/>
                  <a:gd name="T4" fmla="*/ 0 w 3088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0880"/>
                  <a:gd name="T10" fmla="*/ 0 h 21600"/>
                  <a:gd name="T11" fmla="*/ 30880 w 3088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880" h="21600" fill="none" extrusionOk="0">
                    <a:moveTo>
                      <a:pt x="0" y="7755"/>
                    </a:moveTo>
                    <a:cubicBezTo>
                      <a:pt x="4104" y="2840"/>
                      <a:pt x="10177" y="-1"/>
                      <a:pt x="16580" y="0"/>
                    </a:cubicBezTo>
                    <a:cubicBezTo>
                      <a:pt x="21846" y="0"/>
                      <a:pt x="26932" y="1924"/>
                      <a:pt x="30879" y="5411"/>
                    </a:cubicBezTo>
                  </a:path>
                  <a:path w="30880" h="21600" stroke="0" extrusionOk="0">
                    <a:moveTo>
                      <a:pt x="0" y="7755"/>
                    </a:moveTo>
                    <a:cubicBezTo>
                      <a:pt x="4104" y="2840"/>
                      <a:pt x="10177" y="-1"/>
                      <a:pt x="16580" y="0"/>
                    </a:cubicBezTo>
                    <a:cubicBezTo>
                      <a:pt x="21846" y="0"/>
                      <a:pt x="26932" y="1924"/>
                      <a:pt x="30879" y="5411"/>
                    </a:cubicBezTo>
                    <a:lnTo>
                      <a:pt x="16580" y="21600"/>
                    </a:lnTo>
                    <a:lnTo>
                      <a:pt x="0" y="7755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70" name="Line 49">
                <a:extLst>
                  <a:ext uri="{FF2B5EF4-FFF2-40B4-BE49-F238E27FC236}">
                    <a16:creationId xmlns:a16="http://schemas.microsoft.com/office/drawing/2014/main" id="{3A9BBF2C-C463-41AD-B336-0D7C070ED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6" y="3092"/>
                <a:ext cx="36" cy="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1" name="Line 50">
                <a:extLst>
                  <a:ext uri="{FF2B5EF4-FFF2-40B4-BE49-F238E27FC236}">
                    <a16:creationId xmlns:a16="http://schemas.microsoft.com/office/drawing/2014/main" id="{1C393FBA-A8B7-4422-9EF6-C916409313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2948"/>
                <a:ext cx="22" cy="3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2" name="Line 51">
                <a:extLst>
                  <a:ext uri="{FF2B5EF4-FFF2-40B4-BE49-F238E27FC236}">
                    <a16:creationId xmlns:a16="http://schemas.microsoft.com/office/drawing/2014/main" id="{5D1CDC28-5D90-4319-91DA-5A6804D813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2" y="2894"/>
                <a:ext cx="3" cy="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3" name="Line 52">
                <a:extLst>
                  <a:ext uri="{FF2B5EF4-FFF2-40B4-BE49-F238E27FC236}">
                    <a16:creationId xmlns:a16="http://schemas.microsoft.com/office/drawing/2014/main" id="{785D8A24-0314-422F-9546-F48BC206B6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2" y="2922"/>
                <a:ext cx="19" cy="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4" name="Line 53">
                <a:extLst>
                  <a:ext uri="{FF2B5EF4-FFF2-40B4-BE49-F238E27FC236}">
                    <a16:creationId xmlns:a16="http://schemas.microsoft.com/office/drawing/2014/main" id="{53B5534C-6A58-4C5E-978A-A04B3DBE85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70" y="3020"/>
                <a:ext cx="27" cy="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5" name="Line 54">
                <a:extLst>
                  <a:ext uri="{FF2B5EF4-FFF2-40B4-BE49-F238E27FC236}">
                    <a16:creationId xmlns:a16="http://schemas.microsoft.com/office/drawing/2014/main" id="{7916634A-A2E5-4059-9C37-3822F14908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21" y="3824"/>
                <a:ext cx="2" cy="13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6" name="Text Box 55">
                <a:extLst>
                  <a:ext uri="{FF2B5EF4-FFF2-40B4-BE49-F238E27FC236}">
                    <a16:creationId xmlns:a16="http://schemas.microsoft.com/office/drawing/2014/main" id="{8F7E7E04-41AA-4050-A2F3-F9AB3FDC66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40" y="3617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>
                    <a:latin typeface="Arial" panose="020B0604020202020204" pitchFamily="34" charset="0"/>
                  </a:rPr>
                  <a:t>P</a:t>
                </a:r>
              </a:p>
            </p:txBody>
          </p:sp>
          <p:sp>
            <p:nvSpPr>
              <p:cNvPr id="34877" name="Line 56">
                <a:extLst>
                  <a:ext uri="{FF2B5EF4-FFF2-40B4-BE49-F238E27FC236}">
                    <a16:creationId xmlns:a16="http://schemas.microsoft.com/office/drawing/2014/main" id="{48D55491-17C5-4F48-8547-E2BC859DFC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49" y="3577"/>
                <a:ext cx="115" cy="2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8" name="Arc 57">
                <a:extLst>
                  <a:ext uri="{FF2B5EF4-FFF2-40B4-BE49-F238E27FC236}">
                    <a16:creationId xmlns:a16="http://schemas.microsoft.com/office/drawing/2014/main" id="{07766D0E-126E-4F8B-B0D0-1C0B0E76E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7" y="3015"/>
                <a:ext cx="180" cy="147"/>
              </a:xfrm>
              <a:custGeom>
                <a:avLst/>
                <a:gdLst>
                  <a:gd name="T0" fmla="*/ 0 w 21599"/>
                  <a:gd name="T1" fmla="*/ 0 h 21600"/>
                  <a:gd name="T2" fmla="*/ 0 w 21599"/>
                  <a:gd name="T3" fmla="*/ 0 h 21600"/>
                  <a:gd name="T4" fmla="*/ 0 w 2159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599"/>
                  <a:gd name="T10" fmla="*/ 0 h 21600"/>
                  <a:gd name="T11" fmla="*/ 21599 w 2159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99" h="21600" fill="none" extrusionOk="0">
                    <a:moveTo>
                      <a:pt x="0" y="21346"/>
                    </a:moveTo>
                    <a:cubicBezTo>
                      <a:pt x="139" y="9532"/>
                      <a:pt x="9744" y="21"/>
                      <a:pt x="21559" y="0"/>
                    </a:cubicBezTo>
                  </a:path>
                  <a:path w="21599" h="21600" stroke="0" extrusionOk="0">
                    <a:moveTo>
                      <a:pt x="0" y="21346"/>
                    </a:moveTo>
                    <a:cubicBezTo>
                      <a:pt x="139" y="9532"/>
                      <a:pt x="9744" y="21"/>
                      <a:pt x="21559" y="0"/>
                    </a:cubicBezTo>
                    <a:lnTo>
                      <a:pt x="21599" y="21600"/>
                    </a:lnTo>
                    <a:lnTo>
                      <a:pt x="0" y="21346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863" name="Text Box 58">
              <a:extLst>
                <a:ext uri="{FF2B5EF4-FFF2-40B4-BE49-F238E27FC236}">
                  <a16:creationId xmlns:a16="http://schemas.microsoft.com/office/drawing/2014/main" id="{007101F6-8B5A-40BE-AC0B-3E6B0D297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7" y="2444"/>
              <a:ext cx="293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 dirty="0">
                  <a:latin typeface="Arial" panose="020B0604020202020204" pitchFamily="34" charset="0"/>
                </a:rPr>
                <a:t>An example for high </a:t>
              </a:r>
              <a:r>
                <a:rPr lang="en-US" altLang="en-US" b="0" dirty="0">
                  <a:latin typeface="+mn-lt"/>
                </a:rPr>
                <a:t>P</a:t>
              </a:r>
              <a:r>
                <a:rPr lang="en-US" altLang="en-US" b="0" i="0" dirty="0">
                  <a:latin typeface="Arial" panose="020B0604020202020204" pitchFamily="34" charset="0"/>
                </a:rPr>
                <a:t>: </a:t>
              </a:r>
              <a:r>
                <a:rPr lang="en-US" altLang="en-US" i="0" dirty="0">
                  <a:latin typeface="Arial" panose="020B0604020202020204" pitchFamily="34" charset="0"/>
                </a:rPr>
                <a:t>Bourdon</a:t>
              </a:r>
            </a:p>
          </p:txBody>
        </p:sp>
      </p:grpSp>
      <p:sp>
        <p:nvSpPr>
          <p:cNvPr id="34860" name="Text Box 80">
            <a:extLst>
              <a:ext uri="{FF2B5EF4-FFF2-40B4-BE49-F238E27FC236}">
                <a16:creationId xmlns:a16="http://schemas.microsoft.com/office/drawing/2014/main" id="{09B1E1FB-C171-4C13-97C7-1A24E4956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025" y="1128041"/>
            <a:ext cx="30941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An example for low </a:t>
            </a:r>
            <a:r>
              <a:rPr lang="en-US" altLang="en-US" b="0" dirty="0">
                <a:latin typeface="+mn-lt"/>
                <a:cs typeface="Arial" panose="020B0604020202020204" pitchFamily="34" charset="0"/>
              </a:rPr>
              <a:t>P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Manometer</a:t>
            </a:r>
          </a:p>
        </p:txBody>
      </p:sp>
      <p:sp>
        <p:nvSpPr>
          <p:cNvPr id="34861" name="Text Box 81">
            <a:extLst>
              <a:ext uri="{FF2B5EF4-FFF2-40B4-BE49-F238E27FC236}">
                <a16:creationId xmlns:a16="http://schemas.microsoft.com/office/drawing/2014/main" id="{3B3AA0F3-B29B-4FC6-B1DA-A05602424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488" y="3844204"/>
            <a:ext cx="42063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dirty="0" err="1">
                <a:latin typeface="+mn-lt"/>
              </a:rPr>
              <a:t>P</a:t>
            </a:r>
            <a:r>
              <a:rPr lang="en-US" altLang="en-US" b="0" baseline="-25000" dirty="0" err="1">
                <a:latin typeface="+mn-lt"/>
              </a:rPr>
              <a:t>abs</a:t>
            </a:r>
            <a:r>
              <a:rPr lang="en-US" altLang="en-US" b="0" dirty="0">
                <a:latin typeface="+mn-lt"/>
              </a:rPr>
              <a:t> – </a:t>
            </a:r>
            <a:r>
              <a:rPr lang="en-US" altLang="en-US" b="0" dirty="0" err="1">
                <a:latin typeface="+mn-lt"/>
              </a:rPr>
              <a:t>P</a:t>
            </a:r>
            <a:r>
              <a:rPr lang="en-US" altLang="en-US" b="0" baseline="-25000" dirty="0" err="1">
                <a:latin typeface="+mn-lt"/>
              </a:rPr>
              <a:t>atm</a:t>
            </a:r>
            <a:r>
              <a:rPr lang="en-US" altLang="en-US" b="0" dirty="0">
                <a:latin typeface="+mn-lt"/>
              </a:rPr>
              <a:t> = </a:t>
            </a:r>
            <a:r>
              <a:rPr lang="en-US" altLang="en-US" b="0" dirty="0" err="1">
                <a:latin typeface="+mn-lt"/>
              </a:rPr>
              <a:t>P</a:t>
            </a:r>
            <a:r>
              <a:rPr lang="en-US" altLang="en-US" b="0" baseline="-25000" dirty="0" err="1">
                <a:latin typeface="+mn-lt"/>
              </a:rPr>
              <a:t>gauge</a:t>
            </a:r>
            <a:r>
              <a:rPr lang="en-US" altLang="en-US" b="0" dirty="0">
                <a:latin typeface="+mn-lt"/>
              </a:rPr>
              <a:t>= </a:t>
            </a:r>
            <a:r>
              <a:rPr lang="en-US" altLang="en-US" b="0" i="0" dirty="0">
                <a:latin typeface="Symbol" panose="05050102010706020507" pitchFamily="18" charset="2"/>
              </a:rPr>
              <a:t>D</a:t>
            </a:r>
            <a:r>
              <a:rPr lang="en-US" altLang="en-US" b="0" dirty="0">
                <a:latin typeface="Symbol" panose="05050102010706020507" pitchFamily="18" charset="2"/>
              </a:rPr>
              <a:t>r</a:t>
            </a:r>
            <a:r>
              <a:rPr lang="en-US" altLang="en-US" b="0" i="0" dirty="0">
                <a:latin typeface="Symbol" panose="05050102010706020507" pitchFamily="18" charset="2"/>
              </a:rPr>
              <a:t> </a:t>
            </a:r>
            <a:r>
              <a:rPr lang="en-US" altLang="en-US" b="0" dirty="0">
                <a:latin typeface="+mn-lt"/>
              </a:rPr>
              <a:t>g h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7ACEA95-C82A-460A-95BA-0BDA00F1436F}"/>
              </a:ext>
            </a:extLst>
          </p:cNvPr>
          <p:cNvGrpSpPr/>
          <p:nvPr/>
        </p:nvGrpSpPr>
        <p:grpSpPr>
          <a:xfrm>
            <a:off x="729724" y="1954901"/>
            <a:ext cx="2054860" cy="1600200"/>
            <a:chOff x="497840" y="3379470"/>
            <a:chExt cx="2054860" cy="1600200"/>
          </a:xfrm>
        </p:grpSpPr>
        <p:sp>
          <p:nvSpPr>
            <p:cNvPr id="34843" name="AutoShape 63">
              <a:extLst>
                <a:ext uri="{FF2B5EF4-FFF2-40B4-BE49-F238E27FC236}">
                  <a16:creationId xmlns:a16="http://schemas.microsoft.com/office/drawing/2014/main" id="{E6629CBE-D168-41AD-A078-FEC9D5864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3684270"/>
              <a:ext cx="76200" cy="1143000"/>
            </a:xfrm>
            <a:prstGeom prst="can">
              <a:avLst>
                <a:gd name="adj" fmla="val 72083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44" name="AutoShape 64">
              <a:extLst>
                <a:ext uri="{FF2B5EF4-FFF2-40B4-BE49-F238E27FC236}">
                  <a16:creationId xmlns:a16="http://schemas.microsoft.com/office/drawing/2014/main" id="{EE8EA426-9B05-4ACB-9E9B-DBEAE2F8F33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600200" y="4598670"/>
              <a:ext cx="381000" cy="3810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 w 21600"/>
                <a:gd name="T13" fmla="*/ 0 h 21600"/>
                <a:gd name="T14" fmla="*/ 21150 w 21600"/>
                <a:gd name="T15" fmla="*/ 1251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4387" y="10725"/>
                  </a:moveTo>
                  <a:cubicBezTo>
                    <a:pt x="4428" y="7212"/>
                    <a:pt x="7287" y="4386"/>
                    <a:pt x="10800" y="4387"/>
                  </a:cubicBezTo>
                  <a:cubicBezTo>
                    <a:pt x="14312" y="4387"/>
                    <a:pt x="17171" y="7212"/>
                    <a:pt x="17212" y="10725"/>
                  </a:cubicBezTo>
                  <a:lnTo>
                    <a:pt x="21599" y="10673"/>
                  </a:lnTo>
                  <a:cubicBezTo>
                    <a:pt x="21530" y="4758"/>
                    <a:pt x="16715" y="-1"/>
                    <a:pt x="10799" y="0"/>
                  </a:cubicBezTo>
                  <a:cubicBezTo>
                    <a:pt x="4884" y="0"/>
                    <a:pt x="69" y="4758"/>
                    <a:pt x="0" y="10673"/>
                  </a:cubicBezTo>
                  <a:lnTo>
                    <a:pt x="4387" y="10725"/>
                  </a:lnTo>
                  <a:close/>
                </a:path>
              </a:pathLst>
            </a:cu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5" name="AutoShape 65">
              <a:extLst>
                <a:ext uri="{FF2B5EF4-FFF2-40B4-BE49-F238E27FC236}">
                  <a16:creationId xmlns:a16="http://schemas.microsoft.com/office/drawing/2014/main" id="{1296ABB2-58F7-414B-AF61-E2EA415F5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3989070"/>
              <a:ext cx="76200" cy="838200"/>
            </a:xfrm>
            <a:prstGeom prst="can">
              <a:avLst>
                <a:gd name="adj" fmla="val 52861"/>
              </a:avLst>
            </a:pr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46" name="Arc 66">
              <a:extLst>
                <a:ext uri="{FF2B5EF4-FFF2-40B4-BE49-F238E27FC236}">
                  <a16:creationId xmlns:a16="http://schemas.microsoft.com/office/drawing/2014/main" id="{387DF5EB-7B10-473F-8ED0-1C3D23245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840" y="3418840"/>
              <a:ext cx="802741" cy="802741"/>
            </a:xfrm>
            <a:custGeom>
              <a:avLst/>
              <a:gdLst>
                <a:gd name="T0" fmla="*/ 0 w 43196"/>
                <a:gd name="T1" fmla="*/ 0 h 43200"/>
                <a:gd name="T2" fmla="*/ 0 w 43196"/>
                <a:gd name="T3" fmla="*/ 0 h 43200"/>
                <a:gd name="T4" fmla="*/ 0 w 43196"/>
                <a:gd name="T5" fmla="*/ 0 h 43200"/>
                <a:gd name="T6" fmla="*/ 0 60000 65536"/>
                <a:gd name="T7" fmla="*/ 0 60000 65536"/>
                <a:gd name="T8" fmla="*/ 0 60000 65536"/>
                <a:gd name="T9" fmla="*/ 0 w 43196"/>
                <a:gd name="T10" fmla="*/ 0 h 43200"/>
                <a:gd name="T11" fmla="*/ 43196 w 4319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6" h="43200" fill="none" extrusionOk="0">
                  <a:moveTo>
                    <a:pt x="42625" y="26546"/>
                  </a:moveTo>
                  <a:cubicBezTo>
                    <a:pt x="40330" y="36304"/>
                    <a:pt x="31623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357" y="-1"/>
                    <a:pt x="42956" y="9404"/>
                    <a:pt x="43195" y="21160"/>
                  </a:cubicBezTo>
                </a:path>
                <a:path w="43196" h="43200" stroke="0" extrusionOk="0">
                  <a:moveTo>
                    <a:pt x="42625" y="26546"/>
                  </a:moveTo>
                  <a:cubicBezTo>
                    <a:pt x="40330" y="36304"/>
                    <a:pt x="31623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357" y="-1"/>
                    <a:pt x="42956" y="9404"/>
                    <a:pt x="43195" y="21160"/>
                  </a:cubicBezTo>
                  <a:lnTo>
                    <a:pt x="21600" y="21600"/>
                  </a:lnTo>
                  <a:lnTo>
                    <a:pt x="42625" y="26546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7" name="AutoShape 67">
              <a:extLst>
                <a:ext uri="{FF2B5EF4-FFF2-40B4-BE49-F238E27FC236}">
                  <a16:creationId xmlns:a16="http://schemas.microsoft.com/office/drawing/2014/main" id="{DA920DE4-A7B0-43C1-8B5D-3C61633B4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740" y="4598670"/>
              <a:ext cx="76200" cy="228600"/>
            </a:xfrm>
            <a:prstGeom prst="can">
              <a:avLst>
                <a:gd name="adj" fmla="val 39583"/>
              </a:avLst>
            </a:prstGeom>
            <a:gradFill rotWithShape="1">
              <a:gsLst>
                <a:gs pos="0">
                  <a:srgbClr val="00185E"/>
                </a:gs>
                <a:gs pos="50000">
                  <a:srgbClr val="0033CC"/>
                </a:gs>
                <a:gs pos="100000">
                  <a:srgbClr val="00185E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48" name="Arc 68">
              <a:extLst>
                <a:ext uri="{FF2B5EF4-FFF2-40B4-BE49-F238E27FC236}">
                  <a16:creationId xmlns:a16="http://schemas.microsoft.com/office/drawing/2014/main" id="{DD75A7D4-096A-429A-9720-253962BEA2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4000" y="3810000"/>
              <a:ext cx="152400" cy="1524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9" name="Arc 69">
              <a:extLst>
                <a:ext uri="{FF2B5EF4-FFF2-40B4-BE49-F238E27FC236}">
                  <a16:creationId xmlns:a16="http://schemas.microsoft.com/office/drawing/2014/main" id="{9D81FF5F-241F-4C1A-B162-D56DF32E7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4000" y="3886200"/>
              <a:ext cx="76200" cy="762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0" name="Line 70">
              <a:extLst>
                <a:ext uri="{FF2B5EF4-FFF2-40B4-BE49-F238E27FC236}">
                  <a16:creationId xmlns:a16="http://schemas.microsoft.com/office/drawing/2014/main" id="{C669B5CD-BB0F-436C-A278-747F5BCD67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5400" y="3810000"/>
              <a:ext cx="22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1" name="Line 71">
              <a:extLst>
                <a:ext uri="{FF2B5EF4-FFF2-40B4-BE49-F238E27FC236}">
                  <a16:creationId xmlns:a16="http://schemas.microsoft.com/office/drawing/2014/main" id="{CF2CA684-4E7E-4615-82F9-8DA3A27DB2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5400" y="3886200"/>
              <a:ext cx="22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3" name="Line 73">
              <a:extLst>
                <a:ext uri="{FF2B5EF4-FFF2-40B4-BE49-F238E27FC236}">
                  <a16:creationId xmlns:a16="http://schemas.microsoft.com/office/drawing/2014/main" id="{E2FD674C-EB69-4EA8-9811-86475EC63B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6400" y="3966688"/>
              <a:ext cx="0" cy="8696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4" name="Text Box 74">
              <a:extLst>
                <a:ext uri="{FF2B5EF4-FFF2-40B4-BE49-F238E27FC236}">
                  <a16:creationId xmlns:a16="http://schemas.microsoft.com/office/drawing/2014/main" id="{48CA0739-36C2-4BD0-9798-7571387DF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3562196"/>
              <a:ext cx="762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 err="1">
                  <a:latin typeface="Arial" panose="020B0604020202020204" pitchFamily="34" charset="0"/>
                </a:rPr>
                <a:t>P</a:t>
              </a:r>
              <a:r>
                <a:rPr lang="en-US" altLang="en-US" b="0" baseline="-25000" dirty="0" err="1">
                  <a:latin typeface="+mn-lt"/>
                </a:rPr>
                <a:t>abs</a:t>
              </a:r>
              <a:endParaRPr lang="en-US" altLang="en-US" b="0" dirty="0">
                <a:latin typeface="+mn-lt"/>
              </a:endParaRPr>
            </a:p>
          </p:txBody>
        </p:sp>
        <p:sp>
          <p:nvSpPr>
            <p:cNvPr id="34855" name="Text Box 75">
              <a:extLst>
                <a:ext uri="{FF2B5EF4-FFF2-40B4-BE49-F238E27FC236}">
                  <a16:creationId xmlns:a16="http://schemas.microsoft.com/office/drawing/2014/main" id="{E10A47D5-1528-4A02-A7DB-E3F6AB224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600" y="3379470"/>
              <a:ext cx="762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 err="1">
                  <a:latin typeface="+mn-lt"/>
                </a:rPr>
                <a:t>P</a:t>
              </a:r>
              <a:r>
                <a:rPr lang="en-US" altLang="en-US" b="0" baseline="-25000" dirty="0" err="1">
                  <a:latin typeface="+mn-lt"/>
                </a:rPr>
                <a:t>atm</a:t>
              </a:r>
              <a:endParaRPr lang="en-US" altLang="en-US" b="0" dirty="0">
                <a:latin typeface="+mn-lt"/>
              </a:endParaRPr>
            </a:p>
          </p:txBody>
        </p:sp>
        <p:sp>
          <p:nvSpPr>
            <p:cNvPr id="34856" name="Line 76">
              <a:extLst>
                <a:ext uri="{FF2B5EF4-FFF2-40B4-BE49-F238E27FC236}">
                  <a16:creationId xmlns:a16="http://schemas.microsoft.com/office/drawing/2014/main" id="{049E09E8-2737-4DE7-949F-B63C72D1A6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098" y="3989070"/>
              <a:ext cx="5390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7" name="Line 77">
              <a:extLst>
                <a:ext uri="{FF2B5EF4-FFF2-40B4-BE49-F238E27FC236}">
                  <a16:creationId xmlns:a16="http://schemas.microsoft.com/office/drawing/2014/main" id="{0A5A2A4A-12E3-4A55-998B-CDEC323A7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2600" y="459867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Line 78">
              <a:extLst>
                <a:ext uri="{FF2B5EF4-FFF2-40B4-BE49-F238E27FC236}">
                  <a16:creationId xmlns:a16="http://schemas.microsoft.com/office/drawing/2014/main" id="{9925CE5B-424C-462D-98CC-80048968EE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3989070"/>
              <a:ext cx="0" cy="609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Text Box 79">
              <a:extLst>
                <a:ext uri="{FF2B5EF4-FFF2-40B4-BE49-F238E27FC236}">
                  <a16:creationId xmlns:a16="http://schemas.microsoft.com/office/drawing/2014/main" id="{41707EB0-81DF-4390-AFE2-B3EA0737B4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2650" y="3989070"/>
              <a:ext cx="4000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80" name="Line 73">
              <a:extLst>
                <a:ext uri="{FF2B5EF4-FFF2-40B4-BE49-F238E27FC236}">
                  <a16:creationId xmlns:a16="http://schemas.microsoft.com/office/drawing/2014/main" id="{637CD02D-CF2B-4598-ADDB-FD579BC395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3962400"/>
              <a:ext cx="0" cy="8696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13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3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3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3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45825" y="1905000"/>
            <a:ext cx="8326125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Pressure is a specific (intensive) property, always &gt; 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327390" y="4259410"/>
            <a:ext cx="5795817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Pressure units Pa, bar, atm, psi, torr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308955" y="3380873"/>
            <a:ext cx="6256264" cy="579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b="0" dirty="0">
                <a:latin typeface="+mn-lt"/>
              </a:rPr>
              <a:t>P </a:t>
            </a:r>
            <a:r>
              <a:rPr lang="en-US" sz="2400" b="0" baseline="-25000" dirty="0">
                <a:latin typeface="+mn-lt"/>
              </a:rPr>
              <a:t>gauge</a:t>
            </a:r>
            <a:r>
              <a:rPr lang="en-US" sz="2400" b="0" dirty="0">
                <a:latin typeface="+mn-lt"/>
              </a:rPr>
              <a:t> = P </a:t>
            </a:r>
            <a:r>
              <a:rPr lang="en-US" sz="2400" b="0" baseline="-25000" dirty="0">
                <a:latin typeface="+mn-lt"/>
              </a:rPr>
              <a:t>absolute</a:t>
            </a:r>
            <a:r>
              <a:rPr lang="en-US" sz="2400" b="0" dirty="0">
                <a:latin typeface="+mn-lt"/>
              </a:rPr>
              <a:t> – P </a:t>
            </a:r>
            <a:r>
              <a:rPr lang="en-US" sz="2400" b="0" baseline="-25000" dirty="0">
                <a:latin typeface="+mn-lt"/>
              </a:rPr>
              <a:t>atm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dirty="0"/>
              <a:t>(can be +</a:t>
            </a:r>
            <a:r>
              <a:rPr lang="en-US" sz="2400" dirty="0" err="1"/>
              <a:t>ve</a:t>
            </a:r>
            <a:r>
              <a:rPr lang="en-US" sz="2400" dirty="0"/>
              <a:t> or -</a:t>
            </a:r>
            <a:r>
              <a:rPr lang="en-US" sz="2400" dirty="0" err="1"/>
              <a:t>ve</a:t>
            </a:r>
            <a:r>
              <a:rPr lang="en-US" sz="2400" dirty="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27390" y="2642936"/>
            <a:ext cx="6609566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We can only measure pressure difference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6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3.9|37|2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3|6|20.8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23526</TotalTime>
  <Words>186</Words>
  <Application>Microsoft Office PowerPoint</Application>
  <PresentationFormat>A4 Paper (210x297 mm)</PresentationFormat>
  <Paragraphs>43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Symbol</vt:lpstr>
      <vt:lpstr>Times New Roman</vt:lpstr>
      <vt:lpstr>Wingdings</vt:lpstr>
      <vt:lpstr>Default Design</vt:lpstr>
      <vt:lpstr>Equation</vt:lpstr>
      <vt:lpstr>Thermodynamics</vt:lpstr>
      <vt:lpstr>Defining Pressure</vt:lpstr>
      <vt:lpstr>Measuring Pressure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893</cp:revision>
  <dcterms:created xsi:type="dcterms:W3CDTF">2002-03-24T06:41:14Z</dcterms:created>
  <dcterms:modified xsi:type="dcterms:W3CDTF">2024-09-30T06:45:00Z</dcterms:modified>
</cp:coreProperties>
</file>