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89" r:id="rId3"/>
    <p:sldId id="400" r:id="rId4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48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895F2CA9-C501-4743-A898-0C73F3F1DCB4}"/>
    <pc:docChg chg="modSld">
      <pc:chgData name="Mohamed Nabil Sabry" userId="63bbbcbf96592b02" providerId="LiveId" clId="{895F2CA9-C501-4743-A898-0C73F3F1DCB4}" dt="2024-09-30T06:42:36.895" v="1"/>
      <pc:docMkLst>
        <pc:docMk/>
      </pc:docMkLst>
      <pc:sldChg chg="delSp modTransition modAnim">
        <pc:chgData name="Mohamed Nabil Sabry" userId="63bbbcbf96592b02" providerId="LiveId" clId="{895F2CA9-C501-4743-A898-0C73F3F1DCB4}" dt="2024-09-30T06:42:36.895" v="1"/>
        <pc:sldMkLst>
          <pc:docMk/>
          <pc:sldMk cId="0" sldId="317"/>
        </pc:sldMkLst>
        <pc:picChg chg="del">
          <ac:chgData name="Mohamed Nabil Sabry" userId="63bbbcbf96592b02" providerId="LiveId" clId="{895F2CA9-C501-4743-A898-0C73F3F1DCB4}" dt="2024-09-30T06:42:32.981" v="0"/>
          <ac:picMkLst>
            <pc:docMk/>
            <pc:sldMk cId="0" sldId="317"/>
            <ac:picMk id="2" creationId="{E77A653B-3C2D-456A-877F-A2AB03AE45C9}"/>
          </ac:picMkLst>
        </pc:picChg>
      </pc:sldChg>
      <pc:sldChg chg="delSp modTransition modAnim">
        <pc:chgData name="Mohamed Nabil Sabry" userId="63bbbcbf96592b02" providerId="LiveId" clId="{895F2CA9-C501-4743-A898-0C73F3F1DCB4}" dt="2024-09-30T06:42:36.895" v="1"/>
        <pc:sldMkLst>
          <pc:docMk/>
          <pc:sldMk cId="0" sldId="389"/>
        </pc:sldMkLst>
        <pc:picChg chg="del">
          <ac:chgData name="Mohamed Nabil Sabry" userId="63bbbcbf96592b02" providerId="LiveId" clId="{895F2CA9-C501-4743-A898-0C73F3F1DCB4}" dt="2024-09-30T06:42:32.981" v="0"/>
          <ac:picMkLst>
            <pc:docMk/>
            <pc:sldMk cId="0" sldId="389"/>
            <ac:picMk id="4" creationId="{EAE6B797-AFD2-4282-A225-45B552A1E718}"/>
          </ac:picMkLst>
        </pc:picChg>
      </pc:sldChg>
      <pc:sldChg chg="delSp modTransition modAnim">
        <pc:chgData name="Mohamed Nabil Sabry" userId="63bbbcbf96592b02" providerId="LiveId" clId="{895F2CA9-C501-4743-A898-0C73F3F1DCB4}" dt="2024-09-30T06:42:36.895" v="1"/>
        <pc:sldMkLst>
          <pc:docMk/>
          <pc:sldMk cId="1126675697" sldId="400"/>
        </pc:sldMkLst>
        <pc:picChg chg="del">
          <ac:chgData name="Mohamed Nabil Sabry" userId="63bbbcbf96592b02" providerId="LiveId" clId="{895F2CA9-C501-4743-A898-0C73F3F1DCB4}" dt="2024-09-30T06:42:32.981" v="0"/>
          <ac:picMkLst>
            <pc:docMk/>
            <pc:sldMk cId="1126675697" sldId="400"/>
            <ac:picMk id="16" creationId="{4B4480E7-01C0-4B0F-91B3-DE4F7A22F05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4C926F1-BBD7-4A69-8C8F-8320035418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FA2690F-F88E-41E1-92E2-FA1969C990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32822-040A-484F-8CBA-B87EA3536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50223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56652" y="1852004"/>
            <a:ext cx="6399189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5. State property: Density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306358" y="6488668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9214072-B57F-41F4-AFA9-39FA99221405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2301652" y="276524"/>
            <a:ext cx="5299529" cy="588366"/>
          </a:xfrm>
        </p:spPr>
        <p:txBody>
          <a:bodyPr/>
          <a:lstStyle/>
          <a:p>
            <a:r>
              <a:rPr lang="en-US" altLang="en-US" dirty="0"/>
              <a:t>Density &amp; specific volume</a:t>
            </a:r>
          </a:p>
        </p:txBody>
      </p:sp>
      <p:graphicFrame>
        <p:nvGraphicFramePr>
          <p:cNvPr id="32771" name="Object 3">
            <a:extLst>
              <a:ext uri="{FF2B5EF4-FFF2-40B4-BE49-F238E27FC236}">
                <a16:creationId xmlns:a16="http://schemas.microsoft.com/office/drawing/2014/main" id="{EAC0F69E-9602-4ECE-B691-421D84DB5B7F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15615339"/>
              </p:ext>
            </p:extLst>
          </p:nvPr>
        </p:nvGraphicFramePr>
        <p:xfrm>
          <a:off x="4103153" y="3911600"/>
          <a:ext cx="10890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85" imgH="190417" progId="Equation.3">
                  <p:embed/>
                </p:oleObj>
              </mc:Choice>
              <mc:Fallback>
                <p:oleObj name="Equation" r:id="rId4" imgW="495085" imgH="190417" progId="Equation.3">
                  <p:embed/>
                  <p:pic>
                    <p:nvPicPr>
                      <p:cNvPr id="32771" name="Object 3">
                        <a:extLst>
                          <a:ext uri="{FF2B5EF4-FFF2-40B4-BE49-F238E27FC236}">
                            <a16:creationId xmlns:a16="http://schemas.microsoft.com/office/drawing/2014/main" id="{EAC0F69E-9602-4ECE-B691-421D84DB5B7F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153" y="3911600"/>
                        <a:ext cx="10890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52D73D5D-5F0B-49D5-9E34-4248BBF8F400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93966598"/>
              </p:ext>
            </p:extLst>
          </p:nvPr>
        </p:nvGraphicFramePr>
        <p:xfrm>
          <a:off x="3611029" y="1143000"/>
          <a:ext cx="2713572" cy="870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700" imgH="330200" progId="Equation.3">
                  <p:embed/>
                </p:oleObj>
              </mc:Choice>
              <mc:Fallback>
                <p:oleObj name="Equation" r:id="rId6" imgW="1028700" imgH="330200" progId="Equation.3">
                  <p:embed/>
                  <p:pic>
                    <p:nvPicPr>
                      <p:cNvPr id="32772" name="Object 4">
                        <a:extLst>
                          <a:ext uri="{FF2B5EF4-FFF2-40B4-BE49-F238E27FC236}">
                            <a16:creationId xmlns:a16="http://schemas.microsoft.com/office/drawing/2014/main" id="{52D73D5D-5F0B-49D5-9E34-4248BBF8F400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029" y="1143000"/>
                        <a:ext cx="2713572" cy="87024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>
            <a:extLst>
              <a:ext uri="{FF2B5EF4-FFF2-40B4-BE49-F238E27FC236}">
                <a16:creationId xmlns:a16="http://schemas.microsoft.com/office/drawing/2014/main" id="{551A3769-413E-498F-9A9A-E4B94CB7CEEE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7064375" y="838200"/>
          <a:ext cx="6699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36" imgH="152268" progId="Equation.3">
                  <p:embed/>
                </p:oleObj>
              </mc:Choice>
              <mc:Fallback>
                <p:oleObj name="Equation" r:id="rId8" imgW="304536" imgH="152268" progId="Equation.3">
                  <p:embed/>
                  <p:pic>
                    <p:nvPicPr>
                      <p:cNvPr id="32773" name="Object 5">
                        <a:extLst>
                          <a:ext uri="{FF2B5EF4-FFF2-40B4-BE49-F238E27FC236}">
                            <a16:creationId xmlns:a16="http://schemas.microsoft.com/office/drawing/2014/main" id="{551A3769-413E-498F-9A9A-E4B94CB7CEE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75" y="838200"/>
                        <a:ext cx="669925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Rectangle 7">
            <a:extLst>
              <a:ext uri="{FF2B5EF4-FFF2-40B4-BE49-F238E27FC236}">
                <a16:creationId xmlns:a16="http://schemas.microsoft.com/office/drawing/2014/main" id="{3E5FDD93-AAF6-4559-8EC5-1050382D6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828800"/>
            <a:ext cx="1828800" cy="10668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5" name="Arc 8">
            <a:extLst>
              <a:ext uri="{FF2B5EF4-FFF2-40B4-BE49-F238E27FC236}">
                <a16:creationId xmlns:a16="http://schemas.microsoft.com/office/drawing/2014/main" id="{A97737E7-2490-45A8-A469-BA2D13E1CD39}"/>
              </a:ext>
            </a:extLst>
          </p:cNvPr>
          <p:cNvSpPr>
            <a:spLocks/>
          </p:cNvSpPr>
          <p:nvPr/>
        </p:nvSpPr>
        <p:spPr bwMode="auto">
          <a:xfrm>
            <a:off x="6858000" y="1676400"/>
            <a:ext cx="228600" cy="228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Arc 9">
            <a:extLst>
              <a:ext uri="{FF2B5EF4-FFF2-40B4-BE49-F238E27FC236}">
                <a16:creationId xmlns:a16="http://schemas.microsoft.com/office/drawing/2014/main" id="{1BE77D43-C5E9-4B6C-926A-956E2C681FAD}"/>
              </a:ext>
            </a:extLst>
          </p:cNvPr>
          <p:cNvSpPr>
            <a:spLocks/>
          </p:cNvSpPr>
          <p:nvPr/>
        </p:nvSpPr>
        <p:spPr bwMode="auto">
          <a:xfrm flipH="1">
            <a:off x="8915400" y="1676400"/>
            <a:ext cx="228600" cy="228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Line 10">
            <a:extLst>
              <a:ext uri="{FF2B5EF4-FFF2-40B4-BE49-F238E27FC236}">
                <a16:creationId xmlns:a16="http://schemas.microsoft.com/office/drawing/2014/main" id="{3F8E9E36-9574-4AD7-9BF7-D4B2073DFF3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18288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1">
            <a:extLst>
              <a:ext uri="{FF2B5EF4-FFF2-40B4-BE49-F238E27FC236}">
                <a16:creationId xmlns:a16="http://schemas.microsoft.com/office/drawing/2014/main" id="{051E3F9B-6EEC-4398-A0C3-35AEE64DE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18288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2">
            <a:extLst>
              <a:ext uri="{FF2B5EF4-FFF2-40B4-BE49-F238E27FC236}">
                <a16:creationId xmlns:a16="http://schemas.microsoft.com/office/drawing/2014/main" id="{4D4DD7CF-7B1F-4CD3-8BF6-3068DBBBC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8956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Oval 13">
            <a:extLst>
              <a:ext uri="{FF2B5EF4-FFF2-40B4-BE49-F238E27FC236}">
                <a16:creationId xmlns:a16="http://schemas.microsoft.com/office/drawing/2014/main" id="{A6F484FD-2024-45AA-B257-6DD774A59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2133600"/>
            <a:ext cx="304800" cy="228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81" name="Line 14">
            <a:extLst>
              <a:ext uri="{FF2B5EF4-FFF2-40B4-BE49-F238E27FC236}">
                <a16:creationId xmlns:a16="http://schemas.microsoft.com/office/drawing/2014/main" id="{E38A89AD-C9EF-4822-BC56-999D83BAD8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72400" y="1447800"/>
            <a:ext cx="914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Text Box 15">
            <a:extLst>
              <a:ext uri="{FF2B5EF4-FFF2-40B4-BE49-F238E27FC236}">
                <a16:creationId xmlns:a16="http://schemas.microsoft.com/office/drawing/2014/main" id="{9E529D38-7B63-46F5-A24D-47AFBA0F9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5525" y="1143000"/>
            <a:ext cx="574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Symbol" panose="05050102010706020507" pitchFamily="18" charset="2"/>
              </a:rPr>
              <a:t>D</a:t>
            </a:r>
            <a:r>
              <a:rPr lang="en-US" altLang="en-US" i="0">
                <a:latin typeface="Arial" panose="020B0604020202020204" pitchFamily="34" charset="0"/>
              </a:rPr>
              <a:t>V</a:t>
            </a:r>
          </a:p>
        </p:txBody>
      </p:sp>
      <p:grpSp>
        <p:nvGrpSpPr>
          <p:cNvPr id="32783" name="Group 16">
            <a:extLst>
              <a:ext uri="{FF2B5EF4-FFF2-40B4-BE49-F238E27FC236}">
                <a16:creationId xmlns:a16="http://schemas.microsoft.com/office/drawing/2014/main" id="{077F1F44-CC03-4EAA-9F1F-2D167F4DBFC6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1066800"/>
            <a:ext cx="838200" cy="457200"/>
            <a:chOff x="4848" y="2160"/>
            <a:chExt cx="528" cy="288"/>
          </a:xfrm>
        </p:grpSpPr>
        <p:sp>
          <p:nvSpPr>
            <p:cNvPr id="32797" name="Oval 17">
              <a:extLst>
                <a:ext uri="{FF2B5EF4-FFF2-40B4-BE49-F238E27FC236}">
                  <a16:creationId xmlns:a16="http://schemas.microsoft.com/office/drawing/2014/main" id="{C8B334C1-4D7E-4BE0-8B2B-0FC101D26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2160"/>
              <a:ext cx="528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98" name="Oval 18">
              <a:extLst>
                <a:ext uri="{FF2B5EF4-FFF2-40B4-BE49-F238E27FC236}">
                  <a16:creationId xmlns:a16="http://schemas.microsoft.com/office/drawing/2014/main" id="{2FF20BC2-3CEA-401F-AFA0-9885FB62A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2256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99" name="Oval 19">
              <a:extLst>
                <a:ext uri="{FF2B5EF4-FFF2-40B4-BE49-F238E27FC236}">
                  <a16:creationId xmlns:a16="http://schemas.microsoft.com/office/drawing/2014/main" id="{F19FB79F-0365-403B-9203-D5302A561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2352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0" name="Oval 20">
              <a:extLst>
                <a:ext uri="{FF2B5EF4-FFF2-40B4-BE49-F238E27FC236}">
                  <a16:creationId xmlns:a16="http://schemas.microsoft.com/office/drawing/2014/main" id="{2B917091-1D3A-4112-AA1E-38532348A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2256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1" name="Oval 21">
              <a:extLst>
                <a:ext uri="{FF2B5EF4-FFF2-40B4-BE49-F238E27FC236}">
                  <a16:creationId xmlns:a16="http://schemas.microsoft.com/office/drawing/2014/main" id="{EEE0B711-2C6B-44DF-8519-47163429B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2208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2" name="Oval 22">
              <a:extLst>
                <a:ext uri="{FF2B5EF4-FFF2-40B4-BE49-F238E27FC236}">
                  <a16:creationId xmlns:a16="http://schemas.microsoft.com/office/drawing/2014/main" id="{12100746-2992-486A-994D-B0982474D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2304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3" name="Oval 23">
              <a:extLst>
                <a:ext uri="{FF2B5EF4-FFF2-40B4-BE49-F238E27FC236}">
                  <a16:creationId xmlns:a16="http://schemas.microsoft.com/office/drawing/2014/main" id="{ABFB28A2-D330-4687-8022-756BC5989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2352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4" name="Oval 24">
              <a:extLst>
                <a:ext uri="{FF2B5EF4-FFF2-40B4-BE49-F238E27FC236}">
                  <a16:creationId xmlns:a16="http://schemas.microsoft.com/office/drawing/2014/main" id="{477BC81D-4F27-46CB-A88B-3B5FBF949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208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5" name="Oval 25">
              <a:extLst>
                <a:ext uri="{FF2B5EF4-FFF2-40B4-BE49-F238E27FC236}">
                  <a16:creationId xmlns:a16="http://schemas.microsoft.com/office/drawing/2014/main" id="{FF9FE9F0-0100-4C1A-BF57-8D64210CF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2304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6" name="Oval 26">
              <a:extLst>
                <a:ext uri="{FF2B5EF4-FFF2-40B4-BE49-F238E27FC236}">
                  <a16:creationId xmlns:a16="http://schemas.microsoft.com/office/drawing/2014/main" id="{A7D59186-169A-4718-9BF4-06E974488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2352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07" name="Oval 27">
              <a:extLst>
                <a:ext uri="{FF2B5EF4-FFF2-40B4-BE49-F238E27FC236}">
                  <a16:creationId xmlns:a16="http://schemas.microsoft.com/office/drawing/2014/main" id="{BDC757AC-CD27-42DE-B124-839613E06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2" y="2160"/>
              <a:ext cx="48" cy="48"/>
            </a:xfrm>
            <a:prstGeom prst="ellipse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475E76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784" name="Line 28">
            <a:extLst>
              <a:ext uri="{FF2B5EF4-FFF2-40B4-BE49-F238E27FC236}">
                <a16:creationId xmlns:a16="http://schemas.microsoft.com/office/drawing/2014/main" id="{CDC9933C-CE87-45B8-8663-3110F532CE7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000" y="1295400"/>
            <a:ext cx="304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Text Box 29">
            <a:extLst>
              <a:ext uri="{FF2B5EF4-FFF2-40B4-BE49-F238E27FC236}">
                <a16:creationId xmlns:a16="http://schemas.microsoft.com/office/drawing/2014/main" id="{DBAA8851-0B2D-46DA-818B-6B626CB28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3112" y="3124200"/>
            <a:ext cx="561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dirty="0">
                <a:latin typeface="Symbol" panose="05050102010706020507" pitchFamily="18" charset="2"/>
              </a:rPr>
              <a:t>m</a:t>
            </a:r>
            <a:r>
              <a:rPr lang="en-US" altLang="en-US" b="0" i="0" dirty="0">
                <a:latin typeface="Arial" panose="020B0604020202020204" pitchFamily="34" charset="0"/>
              </a:rPr>
              <a:t> = mass of a mole (in g/mol or kg/</a:t>
            </a:r>
            <a:r>
              <a:rPr lang="en-US" altLang="en-US" b="0" i="0" dirty="0" err="1">
                <a:latin typeface="Arial" panose="020B0604020202020204" pitchFamily="34" charset="0"/>
              </a:rPr>
              <a:t>kmol</a:t>
            </a:r>
            <a:r>
              <a:rPr lang="en-US" altLang="en-US" b="0" i="0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2786" name="Text Box 30">
            <a:extLst>
              <a:ext uri="{FF2B5EF4-FFF2-40B4-BE49-F238E27FC236}">
                <a16:creationId xmlns:a16="http://schemas.microsoft.com/office/drawing/2014/main" id="{DF96F4E9-89A8-4BED-8007-5989B171E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284" y="2292845"/>
            <a:ext cx="41200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Specific (Intensive) Property </a:t>
            </a:r>
          </a:p>
        </p:txBody>
      </p:sp>
      <p:sp>
        <p:nvSpPr>
          <p:cNvPr id="32787" name="Text Box 31">
            <a:extLst>
              <a:ext uri="{FF2B5EF4-FFF2-40B4-BE49-F238E27FC236}">
                <a16:creationId xmlns:a16="http://schemas.microsoft.com/office/drawing/2014/main" id="{2D528271-704B-47CC-A79E-C34BB092C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88" y="3886200"/>
            <a:ext cx="2062163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Molar Density</a:t>
            </a:r>
          </a:p>
        </p:txBody>
      </p:sp>
      <p:sp>
        <p:nvSpPr>
          <p:cNvPr id="32788" name="Text Box 32">
            <a:extLst>
              <a:ext uri="{FF2B5EF4-FFF2-40B4-BE49-F238E27FC236}">
                <a16:creationId xmlns:a16="http://schemas.microsoft.com/office/drawing/2014/main" id="{FF6131FB-F2BF-42E7-ABA0-D1B70A7B5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88" y="4687093"/>
            <a:ext cx="23844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Specific Volume</a:t>
            </a:r>
          </a:p>
        </p:txBody>
      </p:sp>
      <p:sp>
        <p:nvSpPr>
          <p:cNvPr id="32789" name="Text Box 33">
            <a:extLst>
              <a:ext uri="{FF2B5EF4-FFF2-40B4-BE49-F238E27FC236}">
                <a16:creationId xmlns:a16="http://schemas.microsoft.com/office/drawing/2014/main" id="{5CC7836C-CE46-4B20-8CC7-64C97F15E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88" y="5509896"/>
            <a:ext cx="32321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Molar Specific Volume</a:t>
            </a:r>
          </a:p>
        </p:txBody>
      </p:sp>
      <p:sp>
        <p:nvSpPr>
          <p:cNvPr id="32790" name="Rectangle 34">
            <a:extLst>
              <a:ext uri="{FF2B5EF4-FFF2-40B4-BE49-F238E27FC236}">
                <a16:creationId xmlns:a16="http://schemas.microsoft.com/office/drawing/2014/main" id="{7896E1E6-BC6C-4DAA-BF1E-DC6D7BCDE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988" y="3124200"/>
            <a:ext cx="23336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  <a:cs typeface="Arial" panose="020B0604020202020204" pitchFamily="34" charset="0"/>
              </a:rPr>
              <a:t>Molecular Mass</a:t>
            </a:r>
          </a:p>
        </p:txBody>
      </p:sp>
      <p:sp>
        <p:nvSpPr>
          <p:cNvPr id="32791" name="Text Box 35">
            <a:extLst>
              <a:ext uri="{FF2B5EF4-FFF2-40B4-BE49-F238E27FC236}">
                <a16:creationId xmlns:a16="http://schemas.microsoft.com/office/drawing/2014/main" id="{EC2061DA-8B1D-492A-A0EE-4F953CA14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2657" y="3892550"/>
            <a:ext cx="2598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SI Units : </a:t>
            </a:r>
            <a:r>
              <a:rPr lang="en-US" altLang="en-US" b="0" i="0" dirty="0" err="1">
                <a:latin typeface="Arial" panose="020B0604020202020204" pitchFamily="34" charset="0"/>
                <a:cs typeface="Arial" panose="020B0604020202020204" pitchFamily="34" charset="0"/>
              </a:rPr>
              <a:t>kmol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/m</a:t>
            </a:r>
            <a:r>
              <a:rPr lang="en-US" altLang="en-US" b="0" i="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792" name="Text Box 36">
            <a:extLst>
              <a:ext uri="{FF2B5EF4-FFF2-40B4-BE49-F238E27FC236}">
                <a16:creationId xmlns:a16="http://schemas.microsoft.com/office/drawing/2014/main" id="{328B9E2E-60E7-463F-A898-120F63738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153" y="4700745"/>
            <a:ext cx="108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dirty="0">
                <a:latin typeface="Monotype Corsiva" panose="03010101010201010101" pitchFamily="66" charset="0"/>
              </a:rPr>
              <a:t>v</a:t>
            </a:r>
            <a:r>
              <a:rPr lang="en-US" altLang="en-US" b="0" i="0" dirty="0">
                <a:latin typeface="Arial" panose="020B0604020202020204" pitchFamily="34" charset="0"/>
              </a:rPr>
              <a:t> = 1/</a:t>
            </a:r>
            <a:r>
              <a:rPr lang="en-US" altLang="en-US" b="0" dirty="0">
                <a:latin typeface="Symbol" panose="05050102010706020507" pitchFamily="18" charset="2"/>
              </a:rPr>
              <a:t>r</a:t>
            </a:r>
          </a:p>
        </p:txBody>
      </p:sp>
      <p:graphicFrame>
        <p:nvGraphicFramePr>
          <p:cNvPr id="32793" name="Object 37">
            <a:extLst>
              <a:ext uri="{FF2B5EF4-FFF2-40B4-BE49-F238E27FC236}">
                <a16:creationId xmlns:a16="http://schemas.microsoft.com/office/drawing/2014/main" id="{B0776834-CC16-4575-A97C-27816AC9E6C7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9580796"/>
              </p:ext>
            </p:extLst>
          </p:nvPr>
        </p:nvGraphicFramePr>
        <p:xfrm>
          <a:off x="4257083" y="5580383"/>
          <a:ext cx="9223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8918" imgH="177723" progId="Equation.3">
                  <p:embed/>
                </p:oleObj>
              </mc:Choice>
              <mc:Fallback>
                <p:oleObj name="Equation" r:id="rId10" imgW="418918" imgH="177723" progId="Equation.3">
                  <p:embed/>
                  <p:pic>
                    <p:nvPicPr>
                      <p:cNvPr id="32793" name="Object 37">
                        <a:extLst>
                          <a:ext uri="{FF2B5EF4-FFF2-40B4-BE49-F238E27FC236}">
                            <a16:creationId xmlns:a16="http://schemas.microsoft.com/office/drawing/2014/main" id="{B0776834-CC16-4575-A97C-27816AC9E6C7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083" y="5580383"/>
                        <a:ext cx="9223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94" name="Text Box 38">
            <a:extLst>
              <a:ext uri="{FF2B5EF4-FFF2-40B4-BE49-F238E27FC236}">
                <a16:creationId xmlns:a16="http://schemas.microsoft.com/office/drawing/2014/main" id="{8C4A0FF0-B5BA-491E-95BC-2AEDB77AD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7737" y="4699793"/>
            <a:ext cx="227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SI Units : m</a:t>
            </a:r>
            <a:r>
              <a:rPr lang="en-US" altLang="en-US" b="0" i="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/kg</a:t>
            </a:r>
          </a:p>
        </p:txBody>
      </p:sp>
      <p:sp>
        <p:nvSpPr>
          <p:cNvPr id="32795" name="Text Box 39">
            <a:extLst>
              <a:ext uri="{FF2B5EF4-FFF2-40B4-BE49-F238E27FC236}">
                <a16:creationId xmlns:a16="http://schemas.microsoft.com/office/drawing/2014/main" id="{AA8D26D7-6BD6-42F3-8D05-A995FF296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7737" y="5567679"/>
            <a:ext cx="259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SI Units : m</a:t>
            </a:r>
            <a:r>
              <a:rPr lang="en-US" altLang="en-US" b="0" i="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b="0" i="0" dirty="0" err="1">
                <a:latin typeface="Arial" panose="020B0604020202020204" pitchFamily="34" charset="0"/>
                <a:cs typeface="Arial" panose="020B0604020202020204" pitchFamily="34" charset="0"/>
              </a:rPr>
              <a:t>kmol</a:t>
            </a:r>
            <a:endParaRPr lang="en-US" altLang="en-US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Box 30">
            <a:extLst>
              <a:ext uri="{FF2B5EF4-FFF2-40B4-BE49-F238E27FC236}">
                <a16:creationId xmlns:a16="http://schemas.microsoft.com/office/drawing/2014/main" id="{C928DE0D-670B-4AB0-8385-3697FC40E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472" y="1347291"/>
            <a:ext cx="3009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Definition of Density: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5" grpId="0"/>
      <p:bldP spid="32787" grpId="0" animBg="1"/>
      <p:bldP spid="32788" grpId="0" animBg="1"/>
      <p:bldP spid="32789" grpId="0" animBg="1"/>
      <p:bldP spid="32790" grpId="0" animBg="1"/>
      <p:bldP spid="32791" grpId="0"/>
      <p:bldP spid="32792" grpId="0"/>
      <p:bldP spid="32794" grpId="0"/>
      <p:bldP spid="327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45825" y="1905000"/>
            <a:ext cx="7364517" cy="578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Specific volume </a:t>
            </a:r>
            <a:r>
              <a:rPr lang="en-US" sz="2400" dirty="0">
                <a:latin typeface="+mj-lt"/>
              </a:rPr>
              <a:t>v</a:t>
            </a:r>
            <a:r>
              <a:rPr lang="en-US" sz="2400" dirty="0"/>
              <a:t> is the reciprocal of Density </a:t>
            </a:r>
            <a:r>
              <a:rPr lang="en-US" sz="2400" dirty="0">
                <a:latin typeface="Symbol" panose="05050102010706020507" pitchFamily="18" charset="2"/>
              </a:rPr>
              <a:t>r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45825" y="3578554"/>
            <a:ext cx="6345007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Molecular mass </a:t>
            </a:r>
            <a:r>
              <a:rPr lang="en-US" sz="2400" dirty="0">
                <a:latin typeface="Symbol" panose="05050102010706020507" pitchFamily="18" charset="2"/>
              </a:rPr>
              <a:t>m</a:t>
            </a:r>
            <a:r>
              <a:rPr lang="en-US" sz="2400" dirty="0"/>
              <a:t> and molar properties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C383D6-CD74-4B52-B678-284C8D9B26DC}"/>
              </a:ext>
            </a:extLst>
          </p:cNvPr>
          <p:cNvSpPr txBox="1"/>
          <p:nvPr/>
        </p:nvSpPr>
        <p:spPr>
          <a:xfrm>
            <a:off x="345825" y="2734157"/>
            <a:ext cx="7007046" cy="578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Both </a:t>
            </a:r>
            <a:r>
              <a:rPr lang="en-US" sz="2400" dirty="0">
                <a:latin typeface="Symbol" panose="05050102010706020507" pitchFamily="18" charset="2"/>
              </a:rPr>
              <a:t>r</a:t>
            </a:r>
            <a:r>
              <a:rPr lang="en-US" sz="2400" dirty="0"/>
              <a:t> &amp; </a:t>
            </a:r>
            <a:r>
              <a:rPr lang="en-US" sz="2400" dirty="0">
                <a:latin typeface="+mj-lt"/>
              </a:rPr>
              <a:t>v</a:t>
            </a:r>
            <a:r>
              <a:rPr lang="en-US" sz="2400" dirty="0"/>
              <a:t> are specific (intensive) properties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5EF7D99F-A940-44F7-B7EE-F9463EE3B39C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51788434"/>
              </p:ext>
            </p:extLst>
          </p:nvPr>
        </p:nvGraphicFramePr>
        <p:xfrm>
          <a:off x="3862388" y="4170995"/>
          <a:ext cx="10890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085" imgH="190417" progId="Equation.3">
                  <p:embed/>
                </p:oleObj>
              </mc:Choice>
              <mc:Fallback>
                <p:oleObj name="Equation" r:id="rId3" imgW="495085" imgH="190417" progId="Equation.3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5EF7D99F-A940-44F7-B7EE-F9463EE3B39C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4170995"/>
                        <a:ext cx="10890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7">
            <a:extLst>
              <a:ext uri="{FF2B5EF4-FFF2-40B4-BE49-F238E27FC236}">
                <a16:creationId xmlns:a16="http://schemas.microsoft.com/office/drawing/2014/main" id="{ED40DB49-2614-4B06-8AC7-E0A1D6E8D6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71194"/>
              </p:ext>
            </p:extLst>
          </p:nvPr>
        </p:nvGraphicFramePr>
        <p:xfrm>
          <a:off x="5486400" y="4199570"/>
          <a:ext cx="9223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918" imgH="177723" progId="Equation.3">
                  <p:embed/>
                </p:oleObj>
              </mc:Choice>
              <mc:Fallback>
                <p:oleObj name="Equation" r:id="rId5" imgW="418918" imgH="177723" progId="Equation.3">
                  <p:embed/>
                  <p:pic>
                    <p:nvPicPr>
                      <p:cNvPr id="11" name="Object 37">
                        <a:extLst>
                          <a:ext uri="{FF2B5EF4-FFF2-40B4-BE49-F238E27FC236}">
                            <a16:creationId xmlns:a16="http://schemas.microsoft.com/office/drawing/2014/main" id="{ED40DB49-2614-4B06-8AC7-E0A1D6E8D6C1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99570"/>
                        <a:ext cx="9223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7|14.7|18.4|1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7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23618</TotalTime>
  <Words>105</Words>
  <Application>Microsoft Office PowerPoint</Application>
  <PresentationFormat>A4 Paper (210x297 mm)</PresentationFormat>
  <Paragraphs>21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Monotype Corsiva</vt:lpstr>
      <vt:lpstr>Symbol</vt:lpstr>
      <vt:lpstr>Times New Roman</vt:lpstr>
      <vt:lpstr>Wingdings</vt:lpstr>
      <vt:lpstr>Default Design</vt:lpstr>
      <vt:lpstr>Equation</vt:lpstr>
      <vt:lpstr>Thermodynamics</vt:lpstr>
      <vt:lpstr>Density &amp; specific volume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892</cp:revision>
  <dcterms:created xsi:type="dcterms:W3CDTF">2002-03-24T06:41:14Z</dcterms:created>
  <dcterms:modified xsi:type="dcterms:W3CDTF">2024-09-30T06:42:39Z</dcterms:modified>
</cp:coreProperties>
</file>