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17" r:id="rId2"/>
    <p:sldId id="401" r:id="rId3"/>
    <p:sldId id="388" r:id="rId4"/>
    <p:sldId id="400" r:id="rId5"/>
  </p:sldIdLst>
  <p:sldSz cx="9906000" cy="6858000" type="A4"/>
  <p:notesSz cx="7188200" cy="94996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96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CC"/>
    <a:srgbClr val="DDDDDD"/>
    <a:srgbClr val="B2B2B2"/>
    <a:srgbClr val="CCCCFF"/>
    <a:srgbClr val="FFCC66"/>
    <a:srgbClr val="FF99CC"/>
    <a:srgbClr val="FF0066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15" autoAdjust="0"/>
    <p:restoredTop sz="95105" autoAdjust="0"/>
  </p:normalViewPr>
  <p:slideViewPr>
    <p:cSldViewPr showGuides="1">
      <p:cViewPr varScale="1">
        <p:scale>
          <a:sx n="79" d="100"/>
          <a:sy n="79" d="100"/>
        </p:scale>
        <p:origin x="1123" y="48"/>
      </p:cViewPr>
      <p:guideLst>
        <p:guide orient="horz" pos="2496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med Nabil Sabry" userId="63bbbcbf96592b02" providerId="LiveId" clId="{2609F632-7D11-4818-95B2-D110D1C213B6}"/>
    <pc:docChg chg="modSld">
      <pc:chgData name="Mohamed Nabil Sabry" userId="63bbbcbf96592b02" providerId="LiveId" clId="{2609F632-7D11-4818-95B2-D110D1C213B6}" dt="2024-09-30T06:40:14.615" v="1"/>
      <pc:docMkLst>
        <pc:docMk/>
      </pc:docMkLst>
      <pc:sldChg chg="delSp modTransition modAnim">
        <pc:chgData name="Mohamed Nabil Sabry" userId="63bbbcbf96592b02" providerId="LiveId" clId="{2609F632-7D11-4818-95B2-D110D1C213B6}" dt="2024-09-30T06:40:14.615" v="1"/>
        <pc:sldMkLst>
          <pc:docMk/>
          <pc:sldMk cId="0" sldId="317"/>
        </pc:sldMkLst>
        <pc:picChg chg="del">
          <ac:chgData name="Mohamed Nabil Sabry" userId="63bbbcbf96592b02" providerId="LiveId" clId="{2609F632-7D11-4818-95B2-D110D1C213B6}" dt="2024-09-30T06:40:10.595" v="0"/>
          <ac:picMkLst>
            <pc:docMk/>
            <pc:sldMk cId="0" sldId="317"/>
            <ac:picMk id="4" creationId="{46A748D8-B9C5-49CC-9FF5-EF51E2372E82}"/>
          </ac:picMkLst>
        </pc:picChg>
      </pc:sldChg>
      <pc:sldChg chg="delSp modTransition modAnim">
        <pc:chgData name="Mohamed Nabil Sabry" userId="63bbbcbf96592b02" providerId="LiveId" clId="{2609F632-7D11-4818-95B2-D110D1C213B6}" dt="2024-09-30T06:40:14.615" v="1"/>
        <pc:sldMkLst>
          <pc:docMk/>
          <pc:sldMk cId="0" sldId="388"/>
        </pc:sldMkLst>
        <pc:picChg chg="del">
          <ac:chgData name="Mohamed Nabil Sabry" userId="63bbbcbf96592b02" providerId="LiveId" clId="{2609F632-7D11-4818-95B2-D110D1C213B6}" dt="2024-09-30T06:40:10.595" v="0"/>
          <ac:picMkLst>
            <pc:docMk/>
            <pc:sldMk cId="0" sldId="388"/>
            <ac:picMk id="9" creationId="{45E20F1E-D22B-43B2-990E-A8A51AE66ADC}"/>
          </ac:picMkLst>
        </pc:picChg>
      </pc:sldChg>
      <pc:sldChg chg="delSp modTransition modAnim">
        <pc:chgData name="Mohamed Nabil Sabry" userId="63bbbcbf96592b02" providerId="LiveId" clId="{2609F632-7D11-4818-95B2-D110D1C213B6}" dt="2024-09-30T06:40:14.615" v="1"/>
        <pc:sldMkLst>
          <pc:docMk/>
          <pc:sldMk cId="1126675697" sldId="400"/>
        </pc:sldMkLst>
        <pc:picChg chg="del">
          <ac:chgData name="Mohamed Nabil Sabry" userId="63bbbcbf96592b02" providerId="LiveId" clId="{2609F632-7D11-4818-95B2-D110D1C213B6}" dt="2024-09-30T06:40:10.595" v="0"/>
          <ac:picMkLst>
            <pc:docMk/>
            <pc:sldMk cId="1126675697" sldId="400"/>
            <ac:picMk id="11" creationId="{16DEB376-9DE8-4B4A-9913-953C434E8B09}"/>
          </ac:picMkLst>
        </pc:picChg>
      </pc:sldChg>
      <pc:sldChg chg="delSp modTransition modAnim">
        <pc:chgData name="Mohamed Nabil Sabry" userId="63bbbcbf96592b02" providerId="LiveId" clId="{2609F632-7D11-4818-95B2-D110D1C213B6}" dt="2024-09-30T06:40:14.615" v="1"/>
        <pc:sldMkLst>
          <pc:docMk/>
          <pc:sldMk cId="1611769092" sldId="401"/>
        </pc:sldMkLst>
        <pc:picChg chg="del">
          <ac:chgData name="Mohamed Nabil Sabry" userId="63bbbcbf96592b02" providerId="LiveId" clId="{2609F632-7D11-4818-95B2-D110D1C213B6}" dt="2024-09-30T06:40:10.595" v="0"/>
          <ac:picMkLst>
            <pc:docMk/>
            <pc:sldMk cId="1611769092" sldId="401"/>
            <ac:picMk id="19" creationId="{BEF0261C-CAD3-498D-8DEC-EAC7E629DFFC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FA78C38-5DA9-4F49-B2A7-EB9D75D47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202E22C2-D3DA-4EDA-991B-F34B4FE76393}" type="slidenum">
              <a:rPr lang="en-US" altLang="en-US" sz="1200" b="0" i="0" smtClean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8491108-BAEE-4A13-825D-5221ECFB52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50E76F54-B16D-439C-A0A7-BA4FD5EF95F9}" type="slidenum">
              <a:rPr lang="en-US" altLang="en-US" sz="1200" b="0" i="0" smtClean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6260FF54-868C-4119-897D-C55B67AA1C5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835025"/>
            <a:ext cx="4789488" cy="33162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AE13137-DFE6-4CF5-A0D0-F0E07A74B73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8850" y="4516438"/>
            <a:ext cx="5270500" cy="3998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Corps du texte</a:t>
            </a:r>
          </a:p>
          <a:p>
            <a:pPr lvl="1"/>
            <a:r>
              <a:rPr lang="en-US" noProof="0"/>
              <a:t>Deuxième niveau</a:t>
            </a:r>
          </a:p>
          <a:p>
            <a:pPr lvl="2"/>
            <a:r>
              <a:rPr lang="en-US" noProof="0"/>
              <a:t>Troisième niveau</a:t>
            </a:r>
          </a:p>
          <a:p>
            <a:pPr lvl="3"/>
            <a:r>
              <a:rPr lang="en-US" noProof="0"/>
              <a:t>Quatrième niveau</a:t>
            </a:r>
          </a:p>
          <a:p>
            <a:pPr lvl="4"/>
            <a:r>
              <a:rPr lang="en-US" noProof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B558B16A-047E-431E-9752-9D72F38366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499FD731-5748-459A-9687-D40A30E625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C1E5C6DC-965B-4B13-B3F3-FC30DCE85F5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7C57B75B-DE62-4464-B553-D57FFE9EC2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8129CC-1BE5-46F8-89F1-8276BB5C63A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270384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391ECB-E88E-4265-B35D-6D2CC3ECF05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301466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555411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45150" y="279400"/>
            <a:ext cx="1524000" cy="3292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8388" y="279400"/>
            <a:ext cx="4424362" cy="3292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90FB5F-78B3-4646-86B8-EB3F3DB275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301466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9585368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733675" y="279400"/>
            <a:ext cx="4435475" cy="5826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8388" y="1982788"/>
            <a:ext cx="1701800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922588" y="1982788"/>
            <a:ext cx="1703387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068388" y="2852738"/>
            <a:ext cx="1701800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2588" y="2852738"/>
            <a:ext cx="1703387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00001D5-31DD-4902-AC03-379052356AF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35225027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3675" y="279400"/>
            <a:ext cx="4435475" cy="5826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8388" y="1982788"/>
            <a:ext cx="1701800" cy="15890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922588" y="1982788"/>
            <a:ext cx="1703387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922588" y="2852738"/>
            <a:ext cx="1703387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65C3AA-2264-4BA6-BC25-A176175D8CF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3175338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383899-460B-4192-AFDB-B1B69118AA3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3861606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6F4A0A-7EC6-441A-B3AE-D5A0CCF90F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323410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388" y="1982788"/>
            <a:ext cx="1701800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2588" y="1982788"/>
            <a:ext cx="1703387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A1F623-A9BD-4FAB-8E9E-20F51C10310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665501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9803A27-3629-4C9F-9D4A-0B70E237010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301466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4125701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00E0F6-F7AF-42C4-810E-6F68812C523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301466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445953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6574184-0EE1-46BF-8F4D-27835F1E1C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301466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2613583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31DE73-09A0-4A82-BC53-64803AECCC6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301466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2341039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20FA9-9147-40BC-AAA9-692FAF847C5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3470580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0832822-040A-484F-8CBA-B87EA35367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8388" y="1982788"/>
            <a:ext cx="3557587" cy="158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Corps du texte</a:t>
            </a:r>
          </a:p>
          <a:p>
            <a:pPr lvl="1"/>
            <a:r>
              <a:rPr lang="en-US" altLang="en-US"/>
              <a:t>Deuxième niveau</a:t>
            </a:r>
          </a:p>
          <a:p>
            <a:pPr lvl="2"/>
            <a:r>
              <a:rPr lang="en-US" altLang="en-US"/>
              <a:t>Troisième niveau</a:t>
            </a:r>
          </a:p>
          <a:p>
            <a:pPr lvl="3"/>
            <a:r>
              <a:rPr lang="en-US" altLang="en-US"/>
              <a:t>Quatrième niveau</a:t>
            </a:r>
          </a:p>
          <a:p>
            <a:pPr lvl="4"/>
            <a:r>
              <a:rPr lang="en-US" altLang="en-US"/>
              <a:t>Cinquième niveau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1D21133-F3F1-4AA3-9620-0279FC0E8F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733675" y="279400"/>
            <a:ext cx="4435475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Titre de la diapositive</a:t>
            </a:r>
          </a:p>
        </p:txBody>
      </p:sp>
      <p:sp>
        <p:nvSpPr>
          <p:cNvPr id="1028" name="Text Box 6">
            <a:extLst>
              <a:ext uri="{FF2B5EF4-FFF2-40B4-BE49-F238E27FC236}">
                <a16:creationId xmlns:a16="http://schemas.microsoft.com/office/drawing/2014/main" id="{F062A546-2F1D-4A6E-8C05-F47DDD7527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5265" y="6535988"/>
            <a:ext cx="1441420" cy="30777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defRPr/>
            </a:pPr>
            <a:r>
              <a:rPr lang="en-US" altLang="en-US" sz="1400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pitchFamily="26" charset="0"/>
              </a:rPr>
              <a:t>Thermodynamics</a:t>
            </a:r>
          </a:p>
        </p:txBody>
      </p:sp>
      <p:sp>
        <p:nvSpPr>
          <p:cNvPr id="1031" name="Text Box 7">
            <a:extLst>
              <a:ext uri="{FF2B5EF4-FFF2-40B4-BE49-F238E27FC236}">
                <a16:creationId xmlns:a16="http://schemas.microsoft.com/office/drawing/2014/main" id="{15330F0C-F6B6-4298-8194-BDACD541C8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2600" y="6477000"/>
            <a:ext cx="390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4353B2A6-D275-45F7-A1A2-871834305496}" type="slidenum">
              <a:rPr lang="en-US" altLang="en-US" sz="1400" b="0" i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pitchFamily="26" charset="0"/>
              </a:rPr>
              <a:pPr>
                <a:defRPr/>
              </a:pPr>
              <a:t>‹#›</a:t>
            </a:fld>
            <a:endParaRPr lang="en-US" altLang="en-US" sz="1400" b="0" i="0">
              <a:solidFill>
                <a:schemeClr val="tx1"/>
              </a:solidFill>
              <a:latin typeface="Times New Roman" panose="02020603050405020304" pitchFamily="18" charset="0"/>
              <a:cs typeface="Times New Roman (Arabic)" pitchFamily="2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  <p:sldLayoutId id="2147484008" r:id="rId12"/>
    <p:sldLayoutId id="2147484009" r:id="rId13"/>
  </p:sldLayoutIdLst>
  <p:hf sldNum="0" hd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800" b="1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400" b="1">
          <a:solidFill>
            <a:schemeClr val="tx1"/>
          </a:solidFill>
          <a:latin typeface="+mn-lt"/>
          <a:cs typeface="+mn-cs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 b="1">
          <a:solidFill>
            <a:schemeClr val="tx1"/>
          </a:solidFill>
          <a:latin typeface="+mn-lt"/>
          <a:cs typeface="+mn-cs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18A6211A-C2A3-4793-8DDF-CD810AFD471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05000" y="801430"/>
            <a:ext cx="5549900" cy="838200"/>
          </a:xfrm>
        </p:spPr>
        <p:txBody>
          <a:bodyPr/>
          <a:lstStyle/>
          <a:p>
            <a:r>
              <a:rPr lang="en-US" altLang="en-US" sz="5400" i="1"/>
              <a:t>Thermodynamics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3FF3E92A-7FAD-4EA7-95A3-4D5415CAFCA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057400" y="1852004"/>
            <a:ext cx="5597687" cy="1382430"/>
          </a:xfrm>
        </p:spPr>
        <p:txBody>
          <a:bodyPr/>
          <a:lstStyle/>
          <a:p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Ch 2 : Basic Concepts</a:t>
            </a:r>
          </a:p>
          <a:p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4. Dimensions &amp; Units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B78425-2AC8-4DF4-85E8-628D9BF7867D}"/>
              </a:ext>
            </a:extLst>
          </p:cNvPr>
          <p:cNvSpPr txBox="1"/>
          <p:nvPr/>
        </p:nvSpPr>
        <p:spPr>
          <a:xfrm>
            <a:off x="3306358" y="6488668"/>
            <a:ext cx="287771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  <a:latin typeface="+mn-lt"/>
              </a:rPr>
              <a:t>Prof. Mohamed Nabil Sabry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6973B-AAAC-4E2C-B351-25294065E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137" y="276524"/>
            <a:ext cx="4568560" cy="588366"/>
          </a:xfrm>
        </p:spPr>
        <p:txBody>
          <a:bodyPr/>
          <a:lstStyle/>
          <a:p>
            <a:r>
              <a:rPr lang="en-US" dirty="0"/>
              <a:t>Dimension versus unit</a:t>
            </a:r>
          </a:p>
        </p:txBody>
      </p:sp>
      <p:grpSp>
        <p:nvGrpSpPr>
          <p:cNvPr id="5" name="Group 5">
            <a:extLst>
              <a:ext uri="{FF2B5EF4-FFF2-40B4-BE49-F238E27FC236}">
                <a16:creationId xmlns:a16="http://schemas.microsoft.com/office/drawing/2014/main" id="{7BA1C12D-284B-4912-AD8B-5938C0F239B8}"/>
              </a:ext>
            </a:extLst>
          </p:cNvPr>
          <p:cNvGrpSpPr>
            <a:grpSpLocks/>
          </p:cNvGrpSpPr>
          <p:nvPr/>
        </p:nvGrpSpPr>
        <p:grpSpPr bwMode="auto">
          <a:xfrm>
            <a:off x="1747520" y="2787988"/>
            <a:ext cx="6237295" cy="466725"/>
            <a:chOff x="192" y="2640"/>
            <a:chExt cx="3929" cy="294"/>
          </a:xfrm>
        </p:grpSpPr>
        <p:sp>
          <p:nvSpPr>
            <p:cNvPr id="6" name="Text Box 6">
              <a:extLst>
                <a:ext uri="{FF2B5EF4-FFF2-40B4-BE49-F238E27FC236}">
                  <a16:creationId xmlns:a16="http://schemas.microsoft.com/office/drawing/2014/main" id="{58F64C70-8BA6-4134-8FE1-9C4F6F9DC8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2640"/>
              <a:ext cx="925" cy="291"/>
            </a:xfrm>
            <a:prstGeom prst="rect">
              <a:avLst/>
            </a:prstGeom>
            <a:solidFill>
              <a:srgbClr val="FFCC66"/>
            </a:solidFill>
            <a:ln>
              <a:noFill/>
            </a:ln>
            <a:effectLst>
              <a:prstShdw prst="shdw17" dist="17961" dir="2700000">
                <a:srgbClr val="997A3D"/>
              </a:prstShdw>
            </a:effectLst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 dirty="0">
                  <a:latin typeface="Arial" panose="020B0604020202020204" pitchFamily="34" charset="0"/>
                  <a:cs typeface="Arial" panose="020B0604020202020204" pitchFamily="34" charset="0"/>
                </a:rPr>
                <a:t>Distance</a:t>
              </a:r>
            </a:p>
          </p:txBody>
        </p:sp>
        <p:sp>
          <p:nvSpPr>
            <p:cNvPr id="7" name="Text Box 7">
              <a:extLst>
                <a:ext uri="{FF2B5EF4-FFF2-40B4-BE49-F238E27FC236}">
                  <a16:creationId xmlns:a16="http://schemas.microsoft.com/office/drawing/2014/main" id="{EC469FCA-6277-4741-BC9B-B2C5761E2D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8" y="2643"/>
              <a:ext cx="191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 dirty="0">
                  <a:latin typeface="Arial" panose="020B0604020202020204" pitchFamily="34" charset="0"/>
                  <a:cs typeface="Arial" panose="020B0604020202020204" pitchFamily="34" charset="0"/>
                </a:rPr>
                <a:t>meter, inch, foot, …</a:t>
              </a:r>
            </a:p>
          </p:txBody>
        </p:sp>
      </p:grpSp>
      <p:sp>
        <p:nvSpPr>
          <p:cNvPr id="9" name="Text Box 6">
            <a:extLst>
              <a:ext uri="{FF2B5EF4-FFF2-40B4-BE49-F238E27FC236}">
                <a16:creationId xmlns:a16="http://schemas.microsoft.com/office/drawing/2014/main" id="{FFCBF4C3-447C-4F14-8566-DD50BA8979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1646228"/>
            <a:ext cx="1757365" cy="461963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prstShdw prst="shdw17" dist="17961" dir="2700000">
              <a:srgbClr val="997A3D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 dirty="0">
                <a:latin typeface="Arial" panose="020B0604020202020204" pitchFamily="34" charset="0"/>
                <a:cs typeface="Arial" panose="020B0604020202020204" pitchFamily="34" charset="0"/>
              </a:rPr>
              <a:t>Dimension</a:t>
            </a:r>
          </a:p>
        </p:txBody>
      </p:sp>
      <p:sp>
        <p:nvSpPr>
          <p:cNvPr id="10" name="Text Box 7">
            <a:extLst>
              <a:ext uri="{FF2B5EF4-FFF2-40B4-BE49-F238E27FC236}">
                <a16:creationId xmlns:a16="http://schemas.microsoft.com/office/drawing/2014/main" id="{0074C23B-85DF-46C2-9C67-74FA525713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6311" y="1646228"/>
            <a:ext cx="954089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 dirty="0">
                <a:latin typeface="Arial" panose="020B0604020202020204" pitchFamily="34" charset="0"/>
                <a:cs typeface="Arial" panose="020B0604020202020204" pitchFamily="34" charset="0"/>
              </a:rPr>
              <a:t>Units</a:t>
            </a:r>
          </a:p>
        </p:txBody>
      </p:sp>
      <p:grpSp>
        <p:nvGrpSpPr>
          <p:cNvPr id="11" name="Group 5">
            <a:extLst>
              <a:ext uri="{FF2B5EF4-FFF2-40B4-BE49-F238E27FC236}">
                <a16:creationId xmlns:a16="http://schemas.microsoft.com/office/drawing/2014/main" id="{171F04D9-4EDF-4DAC-9735-1A1DACACD571}"/>
              </a:ext>
            </a:extLst>
          </p:cNvPr>
          <p:cNvGrpSpPr>
            <a:grpSpLocks/>
          </p:cNvGrpSpPr>
          <p:nvPr/>
        </p:nvGrpSpPr>
        <p:grpSpPr bwMode="auto">
          <a:xfrm>
            <a:off x="1747520" y="3657600"/>
            <a:ext cx="7562859" cy="466725"/>
            <a:chOff x="192" y="2640"/>
            <a:chExt cx="4764" cy="294"/>
          </a:xfrm>
        </p:grpSpPr>
        <p:sp>
          <p:nvSpPr>
            <p:cNvPr id="12" name="Text Box 6">
              <a:extLst>
                <a:ext uri="{FF2B5EF4-FFF2-40B4-BE49-F238E27FC236}">
                  <a16:creationId xmlns:a16="http://schemas.microsoft.com/office/drawing/2014/main" id="{46A0E02C-45FC-4955-92AE-C5930B2470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2640"/>
              <a:ext cx="565" cy="291"/>
            </a:xfrm>
            <a:prstGeom prst="rect">
              <a:avLst/>
            </a:prstGeom>
            <a:solidFill>
              <a:srgbClr val="FFCC66"/>
            </a:solidFill>
            <a:ln>
              <a:noFill/>
            </a:ln>
            <a:effectLst>
              <a:prstShdw prst="shdw17" dist="17961" dir="2700000">
                <a:srgbClr val="997A3D"/>
              </a:prstShdw>
            </a:effectLst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 dirty="0">
                  <a:latin typeface="Arial" panose="020B0604020202020204" pitchFamily="34" charset="0"/>
                  <a:cs typeface="Arial" panose="020B0604020202020204" pitchFamily="34" charset="0"/>
                </a:rPr>
                <a:t>Time</a:t>
              </a:r>
            </a:p>
          </p:txBody>
        </p:sp>
        <p:sp>
          <p:nvSpPr>
            <p:cNvPr id="13" name="Text Box 7">
              <a:extLst>
                <a:ext uri="{FF2B5EF4-FFF2-40B4-BE49-F238E27FC236}">
                  <a16:creationId xmlns:a16="http://schemas.microsoft.com/office/drawing/2014/main" id="{AFA32B6D-E395-45A6-91F0-C40402E33E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8" y="2643"/>
              <a:ext cx="274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 dirty="0">
                  <a:latin typeface="Arial" panose="020B0604020202020204" pitchFamily="34" charset="0"/>
                  <a:cs typeface="Arial" panose="020B0604020202020204" pitchFamily="34" charset="0"/>
                </a:rPr>
                <a:t>second, hour, day, month, …</a:t>
              </a:r>
            </a:p>
          </p:txBody>
        </p:sp>
      </p:grpSp>
      <p:grpSp>
        <p:nvGrpSpPr>
          <p:cNvPr id="14" name="Group 5">
            <a:extLst>
              <a:ext uri="{FF2B5EF4-FFF2-40B4-BE49-F238E27FC236}">
                <a16:creationId xmlns:a16="http://schemas.microsoft.com/office/drawing/2014/main" id="{5834065B-A7F4-4A23-9859-FB688B3255F3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4572000"/>
            <a:ext cx="6900872" cy="466725"/>
            <a:chOff x="192" y="2640"/>
            <a:chExt cx="4347" cy="294"/>
          </a:xfrm>
        </p:grpSpPr>
        <p:sp>
          <p:nvSpPr>
            <p:cNvPr id="15" name="Text Box 6">
              <a:extLst>
                <a:ext uri="{FF2B5EF4-FFF2-40B4-BE49-F238E27FC236}">
                  <a16:creationId xmlns:a16="http://schemas.microsoft.com/office/drawing/2014/main" id="{D3B75E89-27E8-44D1-8AC2-8A7D9571D7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2640"/>
              <a:ext cx="602" cy="291"/>
            </a:xfrm>
            <a:prstGeom prst="rect">
              <a:avLst/>
            </a:prstGeom>
            <a:solidFill>
              <a:srgbClr val="FFCC66"/>
            </a:solidFill>
            <a:ln>
              <a:noFill/>
            </a:ln>
            <a:effectLst>
              <a:prstShdw prst="shdw17" dist="17961" dir="2700000">
                <a:srgbClr val="997A3D"/>
              </a:prstShdw>
            </a:effectLst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 dirty="0">
                  <a:latin typeface="Arial" panose="020B0604020202020204" pitchFamily="34" charset="0"/>
                  <a:cs typeface="Arial" panose="020B0604020202020204" pitchFamily="34" charset="0"/>
                </a:rPr>
                <a:t>Mass</a:t>
              </a:r>
            </a:p>
          </p:txBody>
        </p:sp>
        <p:sp>
          <p:nvSpPr>
            <p:cNvPr id="16" name="Text Box 7">
              <a:extLst>
                <a:ext uri="{FF2B5EF4-FFF2-40B4-BE49-F238E27FC236}">
                  <a16:creationId xmlns:a16="http://schemas.microsoft.com/office/drawing/2014/main" id="{727B25F1-F774-4346-933A-9BA99F6199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8" y="2643"/>
              <a:ext cx="233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 dirty="0">
                  <a:latin typeface="Arial" panose="020B0604020202020204" pitchFamily="34" charset="0"/>
                  <a:cs typeface="Arial" panose="020B0604020202020204" pitchFamily="34" charset="0"/>
                </a:rPr>
                <a:t>kilogram, pound, ton, …</a:t>
              </a:r>
            </a:p>
          </p:txBody>
        </p:sp>
      </p:grp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532EFA1-26AB-4960-8E12-B663CF995D55}"/>
              </a:ext>
            </a:extLst>
          </p:cNvPr>
          <p:cNvCxnSpPr/>
          <p:nvPr/>
        </p:nvCxnSpPr>
        <p:spPr bwMode="auto">
          <a:xfrm>
            <a:off x="4419600" y="1570028"/>
            <a:ext cx="0" cy="3687754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611769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D2D6FACD-A821-4BCF-8B8F-436B3320FB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782826" y="276524"/>
            <a:ext cx="2337179" cy="588366"/>
          </a:xfrm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SI system</a:t>
            </a:r>
          </a:p>
        </p:txBody>
      </p:sp>
      <p:sp>
        <p:nvSpPr>
          <p:cNvPr id="30723" name="Text Box 3">
            <a:extLst>
              <a:ext uri="{FF2B5EF4-FFF2-40B4-BE49-F238E27FC236}">
                <a16:creationId xmlns:a16="http://schemas.microsoft.com/office/drawing/2014/main" id="{F7D72A26-FF72-422A-A220-42458A58C5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990600"/>
            <a:ext cx="2317750" cy="457200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prstShdw prst="shdw17" dist="17961" dir="2700000">
              <a:srgbClr val="997A3D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>
                <a:latin typeface="Arial" panose="020B0604020202020204" pitchFamily="34" charset="0"/>
                <a:cs typeface="Arial" panose="020B0604020202020204" pitchFamily="34" charset="0"/>
              </a:rPr>
              <a:t>Basic SI Units:</a:t>
            </a:r>
          </a:p>
        </p:txBody>
      </p:sp>
      <p:sp>
        <p:nvSpPr>
          <p:cNvPr id="30724" name="Text Box 4">
            <a:extLst>
              <a:ext uri="{FF2B5EF4-FFF2-40B4-BE49-F238E27FC236}">
                <a16:creationId xmlns:a16="http://schemas.microsoft.com/office/drawing/2014/main" id="{24A19735-5541-4A14-A25F-5E63E2FE10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371600"/>
            <a:ext cx="5348288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 dirty="0">
                <a:latin typeface="Arial" panose="020B0604020202020204" pitchFamily="34" charset="0"/>
                <a:cs typeface="Arial" panose="020B0604020202020204" pitchFamily="34" charset="0"/>
              </a:rPr>
              <a:t>Length		meter		m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 dirty="0">
                <a:latin typeface="Arial" panose="020B0604020202020204" pitchFamily="34" charset="0"/>
                <a:cs typeface="Arial" panose="020B0604020202020204" pitchFamily="34" charset="0"/>
              </a:rPr>
              <a:t>Mass			kilogram 	kg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 dirty="0">
                <a:latin typeface="Arial" panose="020B0604020202020204" pitchFamily="34" charset="0"/>
                <a:cs typeface="Arial" panose="020B0604020202020204" pitchFamily="34" charset="0"/>
              </a:rPr>
              <a:t>Time			second	s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 dirty="0" err="1">
                <a:latin typeface="Arial" panose="020B0604020202020204" pitchFamily="34" charset="0"/>
                <a:cs typeface="Arial" panose="020B0604020202020204" pitchFamily="34" charset="0"/>
              </a:rPr>
              <a:t>Electr</a:t>
            </a:r>
            <a:r>
              <a:rPr lang="en-US" altLang="en-US" i="0" dirty="0">
                <a:latin typeface="Arial" panose="020B0604020202020204" pitchFamily="34" charset="0"/>
                <a:cs typeface="Arial" panose="020B0604020202020204" pitchFamily="34" charset="0"/>
              </a:rPr>
              <a:t>. Current	Ampere	A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 dirty="0">
                <a:latin typeface="Arial" panose="020B0604020202020204" pitchFamily="34" charset="0"/>
                <a:cs typeface="Arial" panose="020B0604020202020204" pitchFamily="34" charset="0"/>
              </a:rPr>
              <a:t>Temperature		Kelvin	K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 dirty="0">
                <a:latin typeface="Arial" panose="020B0604020202020204" pitchFamily="34" charset="0"/>
                <a:cs typeface="Arial" panose="020B0604020202020204" pitchFamily="34" charset="0"/>
              </a:rPr>
              <a:t>Q. of matter		mole		mol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 dirty="0" err="1">
                <a:latin typeface="Arial" panose="020B0604020202020204" pitchFamily="34" charset="0"/>
                <a:cs typeface="Arial" panose="020B0604020202020204" pitchFamily="34" charset="0"/>
              </a:rPr>
              <a:t>Lumin</a:t>
            </a:r>
            <a:r>
              <a:rPr lang="en-US" altLang="en-US" i="0" dirty="0">
                <a:latin typeface="Arial" panose="020B0604020202020204" pitchFamily="34" charset="0"/>
                <a:cs typeface="Arial" panose="020B0604020202020204" pitchFamily="34" charset="0"/>
              </a:rPr>
              <a:t>. Intensity	candela	cd</a:t>
            </a:r>
          </a:p>
        </p:txBody>
      </p:sp>
      <p:grpSp>
        <p:nvGrpSpPr>
          <p:cNvPr id="2" name="Group 5">
            <a:extLst>
              <a:ext uri="{FF2B5EF4-FFF2-40B4-BE49-F238E27FC236}">
                <a16:creationId xmlns:a16="http://schemas.microsoft.com/office/drawing/2014/main" id="{FA755BCC-2D93-45AB-82BC-988069B9203D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4191000"/>
            <a:ext cx="5170488" cy="2298700"/>
            <a:chOff x="192" y="2640"/>
            <a:chExt cx="3257" cy="1448"/>
          </a:xfrm>
        </p:grpSpPr>
        <p:sp>
          <p:nvSpPr>
            <p:cNvPr id="30737" name="Text Box 6">
              <a:extLst>
                <a:ext uri="{FF2B5EF4-FFF2-40B4-BE49-F238E27FC236}">
                  <a16:creationId xmlns:a16="http://schemas.microsoft.com/office/drawing/2014/main" id="{9D57286B-3497-4DC6-A1C0-6C674B8CCC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2640"/>
              <a:ext cx="1705" cy="288"/>
            </a:xfrm>
            <a:prstGeom prst="rect">
              <a:avLst/>
            </a:prstGeom>
            <a:solidFill>
              <a:srgbClr val="FFCC66"/>
            </a:solidFill>
            <a:ln>
              <a:noFill/>
            </a:ln>
            <a:effectLst>
              <a:prstShdw prst="shdw17" dist="17961" dir="2700000">
                <a:srgbClr val="997A3D"/>
              </a:prstShdw>
            </a:effectLst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 dirty="0">
                  <a:latin typeface="Arial" panose="020B0604020202020204" pitchFamily="34" charset="0"/>
                  <a:cs typeface="Arial" panose="020B0604020202020204" pitchFamily="34" charset="0"/>
                </a:rPr>
                <a:t>Derived SI Units :</a:t>
              </a:r>
            </a:p>
          </p:txBody>
        </p:sp>
        <p:sp>
          <p:nvSpPr>
            <p:cNvPr id="30738" name="Text Box 7">
              <a:extLst>
                <a:ext uri="{FF2B5EF4-FFF2-40B4-BE49-F238E27FC236}">
                  <a16:creationId xmlns:a16="http://schemas.microsoft.com/office/drawing/2014/main" id="{D91F45CF-AE2D-4D04-9D6F-119A16566A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2880"/>
              <a:ext cx="3209" cy="12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>
                  <a:latin typeface="Arial" panose="020B0604020202020204" pitchFamily="34" charset="0"/>
                  <a:cs typeface="Arial" panose="020B0604020202020204" pitchFamily="34" charset="0"/>
                </a:rPr>
                <a:t>Force		Newton  N   = kg m/s</a:t>
              </a:r>
              <a:r>
                <a:rPr lang="en-US" altLang="en-US" i="0" baseline="3000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>
                  <a:latin typeface="Arial" panose="020B0604020202020204" pitchFamily="34" charset="0"/>
                  <a:cs typeface="Arial" panose="020B0604020202020204" pitchFamily="34" charset="0"/>
                </a:rPr>
                <a:t>Pressure	Pascal   Pa =  N / m</a:t>
              </a:r>
              <a:r>
                <a:rPr lang="en-US" altLang="en-US" i="0" baseline="3000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>
                  <a:latin typeface="Arial" panose="020B0604020202020204" pitchFamily="34" charset="0"/>
                  <a:cs typeface="Arial" panose="020B0604020202020204" pitchFamily="34" charset="0"/>
                </a:rPr>
                <a:t>Energy	Joule	   J    =  N m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>
                  <a:latin typeface="Arial" panose="020B0604020202020204" pitchFamily="34" charset="0"/>
                  <a:cs typeface="Arial" panose="020B0604020202020204" pitchFamily="34" charset="0"/>
                </a:rPr>
                <a:t>Power	Watt	   W   =  J / s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>
                  <a:latin typeface="Arial" panose="020B0604020202020204" pitchFamily="34" charset="0"/>
                  <a:cs typeface="Arial" panose="020B0604020202020204" pitchFamily="34" charset="0"/>
                </a:rPr>
                <a:t>…</a:t>
              </a:r>
            </a:p>
          </p:txBody>
        </p:sp>
      </p:grpSp>
      <p:grpSp>
        <p:nvGrpSpPr>
          <p:cNvPr id="3" name="Group 8">
            <a:extLst>
              <a:ext uri="{FF2B5EF4-FFF2-40B4-BE49-F238E27FC236}">
                <a16:creationId xmlns:a16="http://schemas.microsoft.com/office/drawing/2014/main" id="{4BD7DF90-58A3-48C4-A55A-1A4B1A536985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1066800"/>
            <a:ext cx="3770313" cy="3241675"/>
            <a:chOff x="3696" y="672"/>
            <a:chExt cx="2375" cy="2042"/>
          </a:xfrm>
        </p:grpSpPr>
        <p:sp>
          <p:nvSpPr>
            <p:cNvPr id="30728" name="Text Box 9">
              <a:extLst>
                <a:ext uri="{FF2B5EF4-FFF2-40B4-BE49-F238E27FC236}">
                  <a16:creationId xmlns:a16="http://schemas.microsoft.com/office/drawing/2014/main" id="{5AFBCA9E-EC4C-44F7-9DC7-F53BB7C226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8" y="672"/>
              <a:ext cx="1415" cy="288"/>
            </a:xfrm>
            <a:prstGeom prst="rect">
              <a:avLst/>
            </a:prstGeom>
            <a:solidFill>
              <a:srgbClr val="FFCC66"/>
            </a:solidFill>
            <a:ln>
              <a:noFill/>
            </a:ln>
            <a:effectLst>
              <a:prstShdw prst="shdw17" dist="17961" dir="2700000">
                <a:srgbClr val="997A3D"/>
              </a:prstShdw>
            </a:effectLst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 dirty="0">
                  <a:latin typeface="Arial" panose="020B0604020202020204" pitchFamily="34" charset="0"/>
                  <a:cs typeface="Arial" panose="020B0604020202020204" pitchFamily="34" charset="0"/>
                </a:rPr>
                <a:t>Sup. SI Units :</a:t>
              </a:r>
            </a:p>
          </p:txBody>
        </p:sp>
        <p:sp>
          <p:nvSpPr>
            <p:cNvPr id="30729" name="Text Box 10">
              <a:extLst>
                <a:ext uri="{FF2B5EF4-FFF2-40B4-BE49-F238E27FC236}">
                  <a16:creationId xmlns:a16="http://schemas.microsoft.com/office/drawing/2014/main" id="{03970FDE-09A2-464E-B3A6-39967AF8C6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6" y="1104"/>
              <a:ext cx="2375" cy="7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 dirty="0">
                  <a:latin typeface="Arial" panose="020B0604020202020204" pitchFamily="34" charset="0"/>
                  <a:cs typeface="Arial" panose="020B0604020202020204" pitchFamily="34" charset="0"/>
                </a:rPr>
                <a:t>Plane Angle 	 Solid Angle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 dirty="0">
                  <a:latin typeface="Arial" panose="020B0604020202020204" pitchFamily="34" charset="0"/>
                  <a:cs typeface="Arial" panose="020B0604020202020204" pitchFamily="34" charset="0"/>
                </a:rPr>
                <a:t>   radian	   steradian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 dirty="0">
                  <a:latin typeface="Arial" panose="020B0604020202020204" pitchFamily="34" charset="0"/>
                  <a:cs typeface="Arial" panose="020B0604020202020204" pitchFamily="34" charset="0"/>
                </a:rPr>
                <a:t>     rad		         </a:t>
              </a:r>
              <a:r>
                <a:rPr lang="en-US" altLang="en-US" i="0" dirty="0" err="1">
                  <a:latin typeface="Arial" panose="020B0604020202020204" pitchFamily="34" charset="0"/>
                  <a:cs typeface="Arial" panose="020B0604020202020204" pitchFamily="34" charset="0"/>
                </a:rPr>
                <a:t>sr</a:t>
              </a:r>
              <a:endParaRPr lang="en-US" altLang="en-US" i="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0730" name="Group 11">
              <a:extLst>
                <a:ext uri="{FF2B5EF4-FFF2-40B4-BE49-F238E27FC236}">
                  <a16:creationId xmlns:a16="http://schemas.microsoft.com/office/drawing/2014/main" id="{BE908F56-902E-4447-9327-D506F86FB0F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20" y="1728"/>
              <a:ext cx="1008" cy="986"/>
              <a:chOff x="3134" y="3046"/>
              <a:chExt cx="1008" cy="986"/>
            </a:xfrm>
          </p:grpSpPr>
          <p:sp>
            <p:nvSpPr>
              <p:cNvPr id="30731" name="Oval 12">
                <a:extLst>
                  <a:ext uri="{FF2B5EF4-FFF2-40B4-BE49-F238E27FC236}">
                    <a16:creationId xmlns:a16="http://schemas.microsoft.com/office/drawing/2014/main" id="{C1093D6A-DFDE-463D-A06C-4543A3E294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64" y="3168"/>
                <a:ext cx="768" cy="768"/>
              </a:xfrm>
              <a:prstGeom prst="ellipse">
                <a:avLst/>
              </a:prstGeom>
              <a:noFill/>
              <a:ln w="1905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90488" tIns="44450" rIns="90488" bIns="44450" anchor="ctr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732" name="Line 13">
                <a:extLst>
                  <a:ext uri="{FF2B5EF4-FFF2-40B4-BE49-F238E27FC236}">
                    <a16:creationId xmlns:a16="http://schemas.microsoft.com/office/drawing/2014/main" id="{F5346466-FD13-4874-B6D0-F6C0F5E474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48" y="3046"/>
                <a:ext cx="0" cy="98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lgDash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0733" name="Line 14">
                <a:extLst>
                  <a:ext uri="{FF2B5EF4-FFF2-40B4-BE49-F238E27FC236}">
                    <a16:creationId xmlns:a16="http://schemas.microsoft.com/office/drawing/2014/main" id="{EEB44C63-5264-48CE-9FC6-AF4FC88DCC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34" y="3552"/>
                <a:ext cx="100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lgDash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0734" name="Line 15">
                <a:extLst>
                  <a:ext uri="{FF2B5EF4-FFF2-40B4-BE49-F238E27FC236}">
                    <a16:creationId xmlns:a16="http://schemas.microsoft.com/office/drawing/2014/main" id="{35E146FE-90C5-40C1-A31E-C7EB7FE888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648" y="3360"/>
                <a:ext cx="384" cy="19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0735" name="Line 16">
                <a:extLst>
                  <a:ext uri="{FF2B5EF4-FFF2-40B4-BE49-F238E27FC236}">
                    <a16:creationId xmlns:a16="http://schemas.microsoft.com/office/drawing/2014/main" id="{A80D2343-6B3F-4906-B32E-D9CCB89659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648" y="3120"/>
                <a:ext cx="192" cy="43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0736" name="Arc 17">
                <a:extLst>
                  <a:ext uri="{FF2B5EF4-FFF2-40B4-BE49-F238E27FC236}">
                    <a16:creationId xmlns:a16="http://schemas.microsoft.com/office/drawing/2014/main" id="{F8D8977F-5B3F-47D1-9ED6-8E1D3F7E14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48" y="3459"/>
                <a:ext cx="88" cy="89"/>
              </a:xfrm>
              <a:custGeom>
                <a:avLst/>
                <a:gdLst>
                  <a:gd name="T0" fmla="*/ 0 w 19893"/>
                  <a:gd name="T1" fmla="*/ 0 h 19857"/>
                  <a:gd name="T2" fmla="*/ 0 w 19893"/>
                  <a:gd name="T3" fmla="*/ 0 h 19857"/>
                  <a:gd name="T4" fmla="*/ 0 w 19893"/>
                  <a:gd name="T5" fmla="*/ 0 h 19857"/>
                  <a:gd name="T6" fmla="*/ 0 60000 65536"/>
                  <a:gd name="T7" fmla="*/ 0 60000 65536"/>
                  <a:gd name="T8" fmla="*/ 0 60000 65536"/>
                  <a:gd name="T9" fmla="*/ 0 w 19893"/>
                  <a:gd name="T10" fmla="*/ 0 h 19857"/>
                  <a:gd name="T11" fmla="*/ 19893 w 19893"/>
                  <a:gd name="T12" fmla="*/ 19857 h 1985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893" h="19857" fill="none" extrusionOk="0">
                    <a:moveTo>
                      <a:pt x="8500" y="0"/>
                    </a:moveTo>
                    <a:cubicBezTo>
                      <a:pt x="13634" y="2197"/>
                      <a:pt x="17717" y="6298"/>
                      <a:pt x="19893" y="11441"/>
                    </a:cubicBezTo>
                  </a:path>
                  <a:path w="19893" h="19857" stroke="0" extrusionOk="0">
                    <a:moveTo>
                      <a:pt x="8500" y="0"/>
                    </a:moveTo>
                    <a:cubicBezTo>
                      <a:pt x="13634" y="2197"/>
                      <a:pt x="17717" y="6298"/>
                      <a:pt x="19893" y="11441"/>
                    </a:cubicBezTo>
                    <a:lnTo>
                      <a:pt x="0" y="19857"/>
                    </a:lnTo>
                    <a:lnTo>
                      <a:pt x="8500" y="0"/>
                    </a:lnTo>
                    <a:close/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9" name="Group 8">
            <a:extLst>
              <a:ext uri="{FF2B5EF4-FFF2-40B4-BE49-F238E27FC236}">
                <a16:creationId xmlns:a16="http://schemas.microsoft.com/office/drawing/2014/main" id="{5EB6A96E-1245-42E4-8E34-BAB3231E11BC}"/>
              </a:ext>
            </a:extLst>
          </p:cNvPr>
          <p:cNvGrpSpPr>
            <a:grpSpLocks/>
          </p:cNvGrpSpPr>
          <p:nvPr/>
        </p:nvGrpSpPr>
        <p:grpSpPr bwMode="auto">
          <a:xfrm>
            <a:off x="6093618" y="4630420"/>
            <a:ext cx="2951163" cy="1858963"/>
            <a:chOff x="3888" y="672"/>
            <a:chExt cx="1859" cy="1171"/>
          </a:xfrm>
        </p:grpSpPr>
        <p:sp>
          <p:nvSpPr>
            <p:cNvPr id="20" name="Text Box 9">
              <a:extLst>
                <a:ext uri="{FF2B5EF4-FFF2-40B4-BE49-F238E27FC236}">
                  <a16:creationId xmlns:a16="http://schemas.microsoft.com/office/drawing/2014/main" id="{20B10ACD-725F-4EB1-912A-EA3E5315D1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8" y="672"/>
              <a:ext cx="1859" cy="291"/>
            </a:xfrm>
            <a:prstGeom prst="rect">
              <a:avLst/>
            </a:prstGeom>
            <a:solidFill>
              <a:srgbClr val="FFCC66"/>
            </a:solidFill>
            <a:ln>
              <a:noFill/>
            </a:ln>
            <a:effectLst>
              <a:prstShdw prst="shdw17" dist="17961" dir="2700000">
                <a:srgbClr val="997A3D"/>
              </a:prstShdw>
            </a:effectLst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 dirty="0">
                  <a:latin typeface="Arial" panose="020B0604020202020204" pitchFamily="34" charset="0"/>
                  <a:cs typeface="Arial" panose="020B0604020202020204" pitchFamily="34" charset="0"/>
                </a:rPr>
                <a:t>Multiples of Units:</a:t>
              </a:r>
            </a:p>
          </p:txBody>
        </p:sp>
        <p:sp>
          <p:nvSpPr>
            <p:cNvPr id="21" name="Text Box 10">
              <a:extLst>
                <a:ext uri="{FF2B5EF4-FFF2-40B4-BE49-F238E27FC236}">
                  <a16:creationId xmlns:a16="http://schemas.microsoft.com/office/drawing/2014/main" id="{CD515EBC-262E-481C-83D3-E062D0D696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8" y="1087"/>
              <a:ext cx="1571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 dirty="0">
                  <a:latin typeface="Arial" panose="020B0604020202020204" pitchFamily="34" charset="0"/>
                  <a:cs typeface="Arial" panose="020B0604020202020204" pitchFamily="34" charset="0"/>
                </a:rPr>
                <a:t>M  	Mega 10</a:t>
              </a:r>
              <a:r>
                <a:rPr lang="en-US" altLang="en-US" i="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6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 dirty="0">
                  <a:latin typeface="Arial" panose="020B0604020202020204" pitchFamily="34" charset="0"/>
                  <a:cs typeface="Arial" panose="020B0604020202020204" pitchFamily="34" charset="0"/>
                </a:rPr>
                <a:t>G 	Giga 10</a:t>
              </a:r>
              <a:r>
                <a:rPr lang="en-US" altLang="en-US" i="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9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 dirty="0">
                  <a:latin typeface="Arial" panose="020B0604020202020204" pitchFamily="34" charset="0"/>
                  <a:cs typeface="Arial" panose="020B0604020202020204" pitchFamily="34" charset="0"/>
                </a:rPr>
                <a:t>…</a:t>
              </a: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91A50-C9E9-4EC1-A4CE-DD65614B1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5416" y="276524"/>
            <a:ext cx="2131995" cy="588366"/>
          </a:xfrm>
        </p:spPr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882252-F9FF-43C9-8FBD-2839BF84AABC}"/>
              </a:ext>
            </a:extLst>
          </p:cNvPr>
          <p:cNvSpPr txBox="1"/>
          <p:nvPr/>
        </p:nvSpPr>
        <p:spPr>
          <a:xfrm>
            <a:off x="345825" y="1905000"/>
            <a:ext cx="5983369" cy="577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A dimension may have different units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E0F5528-2AAF-4717-B01C-A0873B9BB017}"/>
              </a:ext>
            </a:extLst>
          </p:cNvPr>
          <p:cNvSpPr txBox="1"/>
          <p:nvPr/>
        </p:nvSpPr>
        <p:spPr>
          <a:xfrm>
            <a:off x="327390" y="4259410"/>
            <a:ext cx="3914854" cy="577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SI supplementary units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E3FFEF0-4482-4ACA-926B-224CC1CF4AA0}"/>
              </a:ext>
            </a:extLst>
          </p:cNvPr>
          <p:cNvSpPr txBox="1"/>
          <p:nvPr/>
        </p:nvSpPr>
        <p:spPr>
          <a:xfrm>
            <a:off x="308955" y="3380873"/>
            <a:ext cx="2820003" cy="577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SI derived units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DEFEF46-9E9D-4EE6-A432-70DA8225E079}"/>
              </a:ext>
            </a:extLst>
          </p:cNvPr>
          <p:cNvSpPr txBox="1"/>
          <p:nvPr/>
        </p:nvSpPr>
        <p:spPr>
          <a:xfrm>
            <a:off x="327390" y="2642936"/>
            <a:ext cx="7282763" cy="577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SI system basic units (for 7 basic dimensions)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26675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8|12.1|12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2.9|58|51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8|15|16"/>
</p:tagLst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27638</TotalTime>
  <Words>204</Words>
  <Application>Microsoft Office PowerPoint</Application>
  <PresentationFormat>A4 Paper (210x297 mm)</PresentationFormat>
  <Paragraphs>41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Times New Roman</vt:lpstr>
      <vt:lpstr>Wingdings</vt:lpstr>
      <vt:lpstr>Default Design</vt:lpstr>
      <vt:lpstr>Thermodynamics</vt:lpstr>
      <vt:lpstr>Dimension versus unit</vt:lpstr>
      <vt:lpstr>SI system</vt:lpstr>
      <vt:lpstr>Summary</vt:lpstr>
    </vt:vector>
  </TitlesOfParts>
  <Company>MGE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Thermodynamics I :  364</dc:title>
  <dc:creator>nabil Sabry</dc:creator>
  <cp:lastModifiedBy>Mohamed Nabil Sabry</cp:lastModifiedBy>
  <cp:revision>891</cp:revision>
  <dcterms:created xsi:type="dcterms:W3CDTF">2002-03-24T06:41:14Z</dcterms:created>
  <dcterms:modified xsi:type="dcterms:W3CDTF">2024-09-30T06:40:17Z</dcterms:modified>
</cp:coreProperties>
</file>