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17" r:id="rId2"/>
    <p:sldId id="383" r:id="rId3"/>
    <p:sldId id="400" r:id="rId4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96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DDDDDD"/>
    <a:srgbClr val="B2B2B2"/>
    <a:srgbClr val="CCCCFF"/>
    <a:srgbClr val="FFCC66"/>
    <a:srgbClr val="FF99CC"/>
    <a:srgbClr val="FF00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15" autoAdjust="0"/>
    <p:restoredTop sz="95105" autoAdjust="0"/>
  </p:normalViewPr>
  <p:slideViewPr>
    <p:cSldViewPr showGuides="1">
      <p:cViewPr varScale="1">
        <p:scale>
          <a:sx n="79" d="100"/>
          <a:sy n="79" d="100"/>
        </p:scale>
        <p:origin x="1123" y="48"/>
      </p:cViewPr>
      <p:guideLst>
        <p:guide orient="horz" pos="2496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728C74E1-D221-4BAF-9EDA-AD9B8F9157BE}"/>
    <pc:docChg chg="modSld">
      <pc:chgData name="Mohamed Nabil Sabry" userId="63bbbcbf96592b02" providerId="LiveId" clId="{728C74E1-D221-4BAF-9EDA-AD9B8F9157BE}" dt="2024-09-30T06:38:17.132" v="1"/>
      <pc:docMkLst>
        <pc:docMk/>
      </pc:docMkLst>
      <pc:sldChg chg="delSp modTransition modAnim">
        <pc:chgData name="Mohamed Nabil Sabry" userId="63bbbcbf96592b02" providerId="LiveId" clId="{728C74E1-D221-4BAF-9EDA-AD9B8F9157BE}" dt="2024-09-30T06:38:17.132" v="1"/>
        <pc:sldMkLst>
          <pc:docMk/>
          <pc:sldMk cId="0" sldId="317"/>
        </pc:sldMkLst>
        <pc:picChg chg="del">
          <ac:chgData name="Mohamed Nabil Sabry" userId="63bbbcbf96592b02" providerId="LiveId" clId="{728C74E1-D221-4BAF-9EDA-AD9B8F9157BE}" dt="2024-09-30T06:38:13.019" v="0"/>
          <ac:picMkLst>
            <pc:docMk/>
            <pc:sldMk cId="0" sldId="317"/>
            <ac:picMk id="7" creationId="{90E57F93-DF80-4C11-85E4-BA576287C731}"/>
          </ac:picMkLst>
        </pc:picChg>
      </pc:sldChg>
      <pc:sldChg chg="delSp modTransition modAnim">
        <pc:chgData name="Mohamed Nabil Sabry" userId="63bbbcbf96592b02" providerId="LiveId" clId="{728C74E1-D221-4BAF-9EDA-AD9B8F9157BE}" dt="2024-09-30T06:38:17.132" v="1"/>
        <pc:sldMkLst>
          <pc:docMk/>
          <pc:sldMk cId="0" sldId="383"/>
        </pc:sldMkLst>
        <pc:picChg chg="del">
          <ac:chgData name="Mohamed Nabil Sabry" userId="63bbbcbf96592b02" providerId="LiveId" clId="{728C74E1-D221-4BAF-9EDA-AD9B8F9157BE}" dt="2024-09-30T06:38:13.019" v="0"/>
          <ac:picMkLst>
            <pc:docMk/>
            <pc:sldMk cId="0" sldId="383"/>
            <ac:picMk id="13" creationId="{29370623-C3F9-4BD2-8C67-FF36A5FAADD6}"/>
          </ac:picMkLst>
        </pc:picChg>
      </pc:sldChg>
      <pc:sldChg chg="delSp modTransition modAnim">
        <pc:chgData name="Mohamed Nabil Sabry" userId="63bbbcbf96592b02" providerId="LiveId" clId="{728C74E1-D221-4BAF-9EDA-AD9B8F9157BE}" dt="2024-09-30T06:38:17.132" v="1"/>
        <pc:sldMkLst>
          <pc:docMk/>
          <pc:sldMk cId="1126675697" sldId="400"/>
        </pc:sldMkLst>
        <pc:picChg chg="del">
          <ac:chgData name="Mohamed Nabil Sabry" userId="63bbbcbf96592b02" providerId="LiveId" clId="{728C74E1-D221-4BAF-9EDA-AD9B8F9157BE}" dt="2024-09-30T06:38:13.019" v="0"/>
          <ac:picMkLst>
            <pc:docMk/>
            <pc:sldMk cId="1126675697" sldId="400"/>
            <ac:picMk id="13" creationId="{471994D3-757C-47F3-91BE-2997457F4E1D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FA78C38-5DA9-4F49-B2A7-EB9D75D47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202E22C2-D3DA-4EDA-991B-F34B4FE76393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8491108-BAEE-4A13-825D-5221ECFB52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50E76F54-B16D-439C-A0A7-BA4FD5EF95F9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260FF54-868C-4119-897D-C55B67AA1C5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AE13137-DFE6-4CF5-A0D0-F0E07A74B73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558B16A-047E-431E-9752-9D72F38366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499FD731-5748-459A-9687-D40A30E625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72B5AA12-0408-4817-85B8-679A39658A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0EB83B47-90FB-4A01-86FF-08C0221B55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8129CC-1BE5-46F8-89F1-8276BB5C63A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270384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391ECB-E88E-4265-B35D-6D2CC3ECF05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555411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90FB5F-78B3-4646-86B8-EB3F3DB275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39585368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00001D5-31DD-4902-AC03-379052356AF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522502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65C3AA-2264-4BA6-BC25-A176175D8CF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17533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383899-460B-4192-AFDB-B1B69118AA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861606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6F4A0A-7EC6-441A-B3AE-D5A0CCF90F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23410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1F623-A9BD-4FAB-8E9E-20F51C10310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665501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9803A27-3629-4C9F-9D4A-0B70E237010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4125701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00E0F6-F7AF-42C4-810E-6F68812C523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1445953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6574184-0EE1-46BF-8F4D-27835F1E1C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613583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31DE73-09A0-4A82-BC53-64803AECCC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301466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AUC – 364 </a:t>
            </a:r>
            <a:r>
              <a:rPr lang="fr-FR" altLang="ar-SA"/>
              <a:t>Thermo Fluids ver1.0</a:t>
            </a:r>
          </a:p>
        </p:txBody>
      </p:sp>
    </p:spTree>
    <p:extLst>
      <p:ext uri="{BB962C8B-B14F-4D97-AF65-F5344CB8AC3E}">
        <p14:creationId xmlns:p14="http://schemas.microsoft.com/office/powerpoint/2010/main" val="2341039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20FA9-9147-40BC-AAA9-692FAF847C5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6200" y="6477000"/>
            <a:ext cx="2386013" cy="307975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Thermodynamics Mans</a:t>
            </a:r>
            <a:r>
              <a:rPr lang="fr-FR" altLang="ar-SA"/>
              <a:t> ver1.0</a:t>
            </a:r>
          </a:p>
        </p:txBody>
      </p:sp>
    </p:spTree>
    <p:extLst>
      <p:ext uri="{BB962C8B-B14F-4D97-AF65-F5344CB8AC3E}">
        <p14:creationId xmlns:p14="http://schemas.microsoft.com/office/powerpoint/2010/main" val="3470580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0832822-040A-484F-8CBA-B87EA35367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1D21133-F3F1-4AA3-9620-0279FC0E8F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F062A546-2F1D-4A6E-8C05-F47DDD7527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65" y="6474023"/>
            <a:ext cx="1441420" cy="30777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15330F0C-F6B6-4298-8194-BDACD541C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353B2A6-D275-45F7-A1A2-871834305496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pitchFamily="26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  <a:cs typeface="Times New Roman (Arabic)" pitchFamily="2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  <p:sldLayoutId id="2147484009" r:id="rId13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18A6211A-C2A3-4793-8DDF-CD810AFD471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905000" y="801430"/>
            <a:ext cx="5549900" cy="838200"/>
          </a:xfrm>
        </p:spPr>
        <p:txBody>
          <a:bodyPr/>
          <a:lstStyle/>
          <a:p>
            <a:r>
              <a:rPr lang="en-US" altLang="en-US" sz="5400" i="1"/>
              <a:t>Thermodynamics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FF3E92A-7FAD-4EA7-95A3-4D5415CAFCA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057400" y="1852004"/>
            <a:ext cx="5597687" cy="1382430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Ch 2 : Basic Concepts</a:t>
            </a:r>
          </a:p>
          <a:p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3. Concepts &amp; Laws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B78425-2AC8-4DF4-85E8-628D9BF7867D}"/>
              </a:ext>
            </a:extLst>
          </p:cNvPr>
          <p:cNvSpPr txBox="1"/>
          <p:nvPr/>
        </p:nvSpPr>
        <p:spPr>
          <a:xfrm>
            <a:off x="3306358" y="6488668"/>
            <a:ext cx="287771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+mn-lt"/>
              </a:rPr>
              <a:t>Prof. Mohamed Nabil Sabry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8C090F1D-2439-4561-A805-D8EC0B0740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55925" y="279400"/>
            <a:ext cx="3990975" cy="582613"/>
          </a:xfrm>
        </p:spPr>
        <p:txBody>
          <a:bodyPr/>
          <a:lstStyle/>
          <a:p>
            <a:r>
              <a:rPr lang="en-US" altLang="en-US"/>
              <a:t>Concepts and Laws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AA8C781-E8A4-4A14-8E0A-8EB852DBA912}"/>
              </a:ext>
            </a:extLst>
          </p:cNvPr>
          <p:cNvGrpSpPr>
            <a:grpSpLocks/>
          </p:cNvGrpSpPr>
          <p:nvPr/>
        </p:nvGrpSpPr>
        <p:grpSpPr bwMode="auto">
          <a:xfrm>
            <a:off x="112713" y="2747963"/>
            <a:ext cx="4953000" cy="2128837"/>
            <a:chOff x="112713" y="2747965"/>
            <a:chExt cx="4953000" cy="2128838"/>
          </a:xfrm>
        </p:grpSpPr>
        <p:sp>
          <p:nvSpPr>
            <p:cNvPr id="21536" name="Rectangle 4">
              <a:extLst>
                <a:ext uri="{FF2B5EF4-FFF2-40B4-BE49-F238E27FC236}">
                  <a16:creationId xmlns:a16="http://schemas.microsoft.com/office/drawing/2014/main" id="{43F1471F-45DA-4881-BF88-043AD02005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22513" y="3048003"/>
              <a:ext cx="2743200" cy="182880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tx1"/>
              </a:outerShdw>
            </a:effectLst>
          </p:spPr>
          <p:txBody>
            <a:bodyPr wrap="none" anchor="ctr"/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537" name="Text Box 5">
              <a:extLst>
                <a:ext uri="{FF2B5EF4-FFF2-40B4-BE49-F238E27FC236}">
                  <a16:creationId xmlns:a16="http://schemas.microsoft.com/office/drawing/2014/main" id="{CEDF0BC7-4695-469C-921C-52C1C830A8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713" y="2747965"/>
              <a:ext cx="1979613" cy="11874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/>
                <a:t>“</a:t>
              </a:r>
              <a:r>
                <a:rPr lang="en-US" altLang="en-US" i="0" dirty="0">
                  <a:latin typeface="Arial" panose="020B0604020202020204" pitchFamily="34" charset="0"/>
                </a:rPr>
                <a:t>All</a:t>
              </a:r>
              <a:r>
                <a:rPr lang="en-US" altLang="en-US" i="0" dirty="0"/>
                <a:t>”</a:t>
              </a:r>
              <a:endParaRPr lang="en-US" altLang="en-US" i="0" dirty="0">
                <a:latin typeface="Arial" panose="020B0604020202020204" pitchFamily="34" charset="0"/>
              </a:endParaRP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</a:rPr>
                <a:t>the universe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i="0" dirty="0">
                  <a:latin typeface="Arial" panose="020B0604020202020204" pitchFamily="34" charset="0"/>
                </a:rPr>
                <a:t>again!</a:t>
              </a:r>
            </a:p>
          </p:txBody>
        </p:sp>
        <p:sp>
          <p:nvSpPr>
            <p:cNvPr id="21538" name="Line 6">
              <a:extLst>
                <a:ext uri="{FF2B5EF4-FFF2-40B4-BE49-F238E27FC236}">
                  <a16:creationId xmlns:a16="http://schemas.microsoft.com/office/drawing/2014/main" id="{FB945EAD-4A00-414E-84F7-07C2112182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65313" y="3276603"/>
              <a:ext cx="457200" cy="152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21255" name="Arc 7">
            <a:extLst>
              <a:ext uri="{FF2B5EF4-FFF2-40B4-BE49-F238E27FC236}">
                <a16:creationId xmlns:a16="http://schemas.microsoft.com/office/drawing/2014/main" id="{7721EA3D-4CC5-4DE9-949B-B56E38524D32}"/>
              </a:ext>
            </a:extLst>
          </p:cNvPr>
          <p:cNvSpPr>
            <a:spLocks/>
          </p:cNvSpPr>
          <p:nvPr/>
        </p:nvSpPr>
        <p:spPr bwMode="auto">
          <a:xfrm>
            <a:off x="2322513" y="4021138"/>
            <a:ext cx="1219200" cy="8382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256" name="Arc 8">
            <a:extLst>
              <a:ext uri="{FF2B5EF4-FFF2-40B4-BE49-F238E27FC236}">
                <a16:creationId xmlns:a16="http://schemas.microsoft.com/office/drawing/2014/main" id="{208BBB2A-8266-46D6-B365-FD7EC5DE9EC7}"/>
              </a:ext>
            </a:extLst>
          </p:cNvPr>
          <p:cNvSpPr>
            <a:spLocks/>
          </p:cNvSpPr>
          <p:nvPr/>
        </p:nvSpPr>
        <p:spPr bwMode="auto">
          <a:xfrm rot="5400000">
            <a:off x="2132013" y="3221038"/>
            <a:ext cx="1219200" cy="8382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257" name="Arc 9">
            <a:extLst>
              <a:ext uri="{FF2B5EF4-FFF2-40B4-BE49-F238E27FC236}">
                <a16:creationId xmlns:a16="http://schemas.microsoft.com/office/drawing/2014/main" id="{F0A2F407-06CC-48E6-AFAD-3E035CE85F09}"/>
              </a:ext>
            </a:extLst>
          </p:cNvPr>
          <p:cNvSpPr>
            <a:spLocks/>
          </p:cNvSpPr>
          <p:nvPr/>
        </p:nvSpPr>
        <p:spPr bwMode="auto">
          <a:xfrm rot="16200000" flipH="1">
            <a:off x="4037013" y="3221038"/>
            <a:ext cx="1219200" cy="8382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258" name="Arc 10">
            <a:extLst>
              <a:ext uri="{FF2B5EF4-FFF2-40B4-BE49-F238E27FC236}">
                <a16:creationId xmlns:a16="http://schemas.microsoft.com/office/drawing/2014/main" id="{2D24BE44-B425-4574-B9D9-01EEC7ED91F3}"/>
              </a:ext>
            </a:extLst>
          </p:cNvPr>
          <p:cNvSpPr>
            <a:spLocks/>
          </p:cNvSpPr>
          <p:nvPr/>
        </p:nvSpPr>
        <p:spPr bwMode="auto">
          <a:xfrm flipH="1">
            <a:off x="3846513" y="4021138"/>
            <a:ext cx="1219200" cy="838200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259" name="Arc 11">
            <a:extLst>
              <a:ext uri="{FF2B5EF4-FFF2-40B4-BE49-F238E27FC236}">
                <a16:creationId xmlns:a16="http://schemas.microsoft.com/office/drawing/2014/main" id="{8F9C17A0-13AE-4E87-862A-9AED0A56024A}"/>
              </a:ext>
            </a:extLst>
          </p:cNvPr>
          <p:cNvSpPr>
            <a:spLocks/>
          </p:cNvSpPr>
          <p:nvPr/>
        </p:nvSpPr>
        <p:spPr bwMode="auto">
          <a:xfrm flipH="1">
            <a:off x="2855913" y="4021138"/>
            <a:ext cx="1828800" cy="854075"/>
          </a:xfrm>
          <a:custGeom>
            <a:avLst/>
            <a:gdLst>
              <a:gd name="T0" fmla="*/ 2147483646 w 43200"/>
              <a:gd name="T1" fmla="*/ 2147483646 h 22024"/>
              <a:gd name="T2" fmla="*/ 2147483646 w 43200"/>
              <a:gd name="T3" fmla="*/ 2147483646 h 22024"/>
              <a:gd name="T4" fmla="*/ 2147483646 w 43200"/>
              <a:gd name="T5" fmla="*/ 2147483646 h 22024"/>
              <a:gd name="T6" fmla="*/ 0 60000 65536"/>
              <a:gd name="T7" fmla="*/ 0 60000 65536"/>
              <a:gd name="T8" fmla="*/ 0 60000 65536"/>
              <a:gd name="T9" fmla="*/ 0 w 43200"/>
              <a:gd name="T10" fmla="*/ 0 h 22024"/>
              <a:gd name="T11" fmla="*/ 43200 w 43200"/>
              <a:gd name="T12" fmla="*/ 22024 h 220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2024" fill="none" extrusionOk="0">
                <a:moveTo>
                  <a:pt x="4" y="22023"/>
                </a:moveTo>
                <a:cubicBezTo>
                  <a:pt x="1" y="21882"/>
                  <a:pt x="0" y="2174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</a:path>
              <a:path w="43200" h="22024" stroke="0" extrusionOk="0">
                <a:moveTo>
                  <a:pt x="4" y="22023"/>
                </a:moveTo>
                <a:cubicBezTo>
                  <a:pt x="1" y="21882"/>
                  <a:pt x="0" y="2174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  <a:lnTo>
                  <a:pt x="21600" y="21600"/>
                </a:lnTo>
                <a:lnTo>
                  <a:pt x="4" y="22023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260" name="Arc 12">
            <a:extLst>
              <a:ext uri="{FF2B5EF4-FFF2-40B4-BE49-F238E27FC236}">
                <a16:creationId xmlns:a16="http://schemas.microsoft.com/office/drawing/2014/main" id="{6AB1466A-7200-4D0D-ABEB-FE2218B34620}"/>
              </a:ext>
            </a:extLst>
          </p:cNvPr>
          <p:cNvSpPr>
            <a:spLocks/>
          </p:cNvSpPr>
          <p:nvPr/>
        </p:nvSpPr>
        <p:spPr bwMode="auto">
          <a:xfrm flipH="1" flipV="1">
            <a:off x="2932113" y="3014663"/>
            <a:ext cx="1828800" cy="854075"/>
          </a:xfrm>
          <a:custGeom>
            <a:avLst/>
            <a:gdLst>
              <a:gd name="T0" fmla="*/ 2147483646 w 43200"/>
              <a:gd name="T1" fmla="*/ 2147483646 h 22024"/>
              <a:gd name="T2" fmla="*/ 2147483646 w 43200"/>
              <a:gd name="T3" fmla="*/ 2147483646 h 22024"/>
              <a:gd name="T4" fmla="*/ 2147483646 w 43200"/>
              <a:gd name="T5" fmla="*/ 2147483646 h 22024"/>
              <a:gd name="T6" fmla="*/ 0 60000 65536"/>
              <a:gd name="T7" fmla="*/ 0 60000 65536"/>
              <a:gd name="T8" fmla="*/ 0 60000 65536"/>
              <a:gd name="T9" fmla="*/ 0 w 43200"/>
              <a:gd name="T10" fmla="*/ 0 h 22024"/>
              <a:gd name="T11" fmla="*/ 43200 w 43200"/>
              <a:gd name="T12" fmla="*/ 22024 h 220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00" h="22024" fill="none" extrusionOk="0">
                <a:moveTo>
                  <a:pt x="4" y="22023"/>
                </a:moveTo>
                <a:cubicBezTo>
                  <a:pt x="1" y="21882"/>
                  <a:pt x="0" y="2174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</a:path>
              <a:path w="43200" h="22024" stroke="0" extrusionOk="0">
                <a:moveTo>
                  <a:pt x="4" y="22023"/>
                </a:moveTo>
                <a:cubicBezTo>
                  <a:pt x="1" y="21882"/>
                  <a:pt x="0" y="21741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33529" y="-1"/>
                  <a:pt x="43199" y="9670"/>
                  <a:pt x="43200" y="21599"/>
                </a:cubicBezTo>
                <a:lnTo>
                  <a:pt x="21600" y="21600"/>
                </a:lnTo>
                <a:lnTo>
                  <a:pt x="4" y="22023"/>
                </a:lnTo>
                <a:close/>
              </a:path>
            </a:pathLst>
          </a:cu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21262" name="Line 14">
            <a:extLst>
              <a:ext uri="{FF2B5EF4-FFF2-40B4-BE49-F238E27FC236}">
                <a16:creationId xmlns:a16="http://schemas.microsoft.com/office/drawing/2014/main" id="{19F6956C-2928-4604-B847-034E6279B6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875213" y="2552700"/>
            <a:ext cx="2592387" cy="796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63" name="Line 15">
            <a:extLst>
              <a:ext uri="{FF2B5EF4-FFF2-40B4-BE49-F238E27FC236}">
                <a16:creationId xmlns:a16="http://schemas.microsoft.com/office/drawing/2014/main" id="{71685526-80C4-4310-BED3-1A4C46D73E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60813" y="2555875"/>
            <a:ext cx="3506787" cy="1708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64" name="Line 16">
            <a:extLst>
              <a:ext uri="{FF2B5EF4-FFF2-40B4-BE49-F238E27FC236}">
                <a16:creationId xmlns:a16="http://schemas.microsoft.com/office/drawing/2014/main" id="{E2B53E19-8A4E-482C-A126-0E83690ECC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35375" y="2552700"/>
            <a:ext cx="3832225" cy="7302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65" name="AutoShape 17">
            <a:extLst>
              <a:ext uri="{FF2B5EF4-FFF2-40B4-BE49-F238E27FC236}">
                <a16:creationId xmlns:a16="http://schemas.microsoft.com/office/drawing/2014/main" id="{8BF73F68-E18D-4C77-BA2B-FBFBBA38CB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1613" y="3200400"/>
            <a:ext cx="457200" cy="304800"/>
          </a:xfrm>
          <a:prstGeom prst="leftRightArrow">
            <a:avLst>
              <a:gd name="adj1" fmla="val 50000"/>
              <a:gd name="adj2" fmla="val 30000"/>
            </a:avLst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1266" name="AutoShape 18">
            <a:extLst>
              <a:ext uri="{FF2B5EF4-FFF2-40B4-BE49-F238E27FC236}">
                <a16:creationId xmlns:a16="http://schemas.microsoft.com/office/drawing/2014/main" id="{2E71509B-879E-4946-9A83-2BE7A85608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8013" y="3352800"/>
            <a:ext cx="457200" cy="304800"/>
          </a:xfrm>
          <a:prstGeom prst="leftRightArrow">
            <a:avLst>
              <a:gd name="adj1" fmla="val 50000"/>
              <a:gd name="adj2" fmla="val 30000"/>
            </a:avLst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1267" name="AutoShape 19">
            <a:extLst>
              <a:ext uri="{FF2B5EF4-FFF2-40B4-BE49-F238E27FC236}">
                <a16:creationId xmlns:a16="http://schemas.microsoft.com/office/drawing/2014/main" id="{259459C6-742F-4512-8F57-D12D2AC8EC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413" y="4343400"/>
            <a:ext cx="457200" cy="304800"/>
          </a:xfrm>
          <a:prstGeom prst="leftRightArrow">
            <a:avLst>
              <a:gd name="adj1" fmla="val 50000"/>
              <a:gd name="adj2" fmla="val 30000"/>
            </a:avLst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1268" name="AutoShape 20">
            <a:extLst>
              <a:ext uri="{FF2B5EF4-FFF2-40B4-BE49-F238E27FC236}">
                <a16:creationId xmlns:a16="http://schemas.microsoft.com/office/drawing/2014/main" id="{F47F89E4-D976-4B80-AF6C-40A14A046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9413" y="4343400"/>
            <a:ext cx="457200" cy="304800"/>
          </a:xfrm>
          <a:prstGeom prst="leftRightArrow">
            <a:avLst>
              <a:gd name="adj1" fmla="val 50000"/>
              <a:gd name="adj2" fmla="val 30000"/>
            </a:avLst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1269" name="AutoShape 21">
            <a:extLst>
              <a:ext uri="{FF2B5EF4-FFF2-40B4-BE49-F238E27FC236}">
                <a16:creationId xmlns:a16="http://schemas.microsoft.com/office/drawing/2014/main" id="{D69F37C1-39BE-4021-ABC5-FE155F73C0C5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4494213" y="3886200"/>
            <a:ext cx="457200" cy="304800"/>
          </a:xfrm>
          <a:prstGeom prst="leftRightArrow">
            <a:avLst>
              <a:gd name="adj1" fmla="val 50000"/>
              <a:gd name="adj2" fmla="val 30000"/>
            </a:avLst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1270" name="AutoShape 22">
            <a:extLst>
              <a:ext uri="{FF2B5EF4-FFF2-40B4-BE49-F238E27FC236}">
                <a16:creationId xmlns:a16="http://schemas.microsoft.com/office/drawing/2014/main" id="{577D2008-2A8C-4B9A-80BD-B1734F65AADA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2284413" y="3962400"/>
            <a:ext cx="457200" cy="304800"/>
          </a:xfrm>
          <a:prstGeom prst="leftRightArrow">
            <a:avLst>
              <a:gd name="adj1" fmla="val 50000"/>
              <a:gd name="adj2" fmla="val 30000"/>
            </a:avLst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1271" name="AutoShape 23">
            <a:extLst>
              <a:ext uri="{FF2B5EF4-FFF2-40B4-BE49-F238E27FC236}">
                <a16:creationId xmlns:a16="http://schemas.microsoft.com/office/drawing/2014/main" id="{50795774-BA79-4554-889B-C72F749469F0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3503613" y="3810000"/>
            <a:ext cx="457200" cy="304800"/>
          </a:xfrm>
          <a:prstGeom prst="leftRightArrow">
            <a:avLst>
              <a:gd name="adj1" fmla="val 50000"/>
              <a:gd name="adj2" fmla="val 30000"/>
            </a:avLst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21272" name="Line 24">
            <a:extLst>
              <a:ext uri="{FF2B5EF4-FFF2-40B4-BE49-F238E27FC236}">
                <a16:creationId xmlns:a16="http://schemas.microsoft.com/office/drawing/2014/main" id="{664BAE70-529D-4913-8CC4-185D9330E20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894013" y="4572000"/>
            <a:ext cx="1233487" cy="5159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73" name="Line 25">
            <a:extLst>
              <a:ext uri="{FF2B5EF4-FFF2-40B4-BE49-F238E27FC236}">
                <a16:creationId xmlns:a16="http://schemas.microsoft.com/office/drawing/2014/main" id="{D72E9851-FE0B-4C0C-9853-96CEFF80F98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2213" y="3962400"/>
            <a:ext cx="395287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74" name="Line 26">
            <a:extLst>
              <a:ext uri="{FF2B5EF4-FFF2-40B4-BE49-F238E27FC236}">
                <a16:creationId xmlns:a16="http://schemas.microsoft.com/office/drawing/2014/main" id="{96346F09-CF3C-4B12-9BBD-09FA44C8064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65600" y="4495800"/>
            <a:ext cx="328613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75" name="Text Box 27">
            <a:extLst>
              <a:ext uri="{FF2B5EF4-FFF2-40B4-BE49-F238E27FC236}">
                <a16:creationId xmlns:a16="http://schemas.microsoft.com/office/drawing/2014/main" id="{214A4AE0-1E8C-4E74-870E-D19271F23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9788" y="5105400"/>
            <a:ext cx="1466850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>
                <a:latin typeface="Arial" panose="020B0604020202020204" pitchFamily="34" charset="0"/>
              </a:rPr>
              <a:t>relations</a:t>
            </a:r>
          </a:p>
        </p:txBody>
      </p:sp>
      <p:sp>
        <p:nvSpPr>
          <p:cNvPr id="821276" name="Text Box 28">
            <a:extLst>
              <a:ext uri="{FF2B5EF4-FFF2-40B4-BE49-F238E27FC236}">
                <a16:creationId xmlns:a16="http://schemas.microsoft.com/office/drawing/2014/main" id="{F0349601-858E-4039-865A-6F25EFFDF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400" y="4398963"/>
            <a:ext cx="3976688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>
                <a:latin typeface="Arial" panose="020B0604020202020204" pitchFamily="34" charset="0"/>
              </a:rPr>
              <a:t>Ex: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>
                <a:latin typeface="Arial" panose="020B0604020202020204" pitchFamily="34" charset="0"/>
              </a:rPr>
              <a:t>Charges </a:t>
            </a:r>
            <a:r>
              <a:rPr lang="en-US" altLang="en-US" sz="2000" i="0"/>
              <a:t>–</a:t>
            </a:r>
            <a:r>
              <a:rPr lang="en-US" altLang="en-US" sz="2000" i="0">
                <a:latin typeface="Arial" panose="020B0604020202020204" pitchFamily="34" charset="0"/>
              </a:rPr>
              <a:t> Attraction Force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2000" i="0">
                <a:latin typeface="Arial" panose="020B0604020202020204" pitchFamily="34" charset="0"/>
              </a:rPr>
              <a:t>Mass </a:t>
            </a:r>
            <a:r>
              <a:rPr lang="en-US" altLang="en-US" sz="2000" i="0"/>
              <a:t>–</a:t>
            </a:r>
            <a:r>
              <a:rPr lang="en-US" altLang="en-US" sz="2000" i="0">
                <a:latin typeface="Arial" panose="020B0604020202020204" pitchFamily="34" charset="0"/>
              </a:rPr>
              <a:t> Force </a:t>
            </a:r>
            <a:r>
              <a:rPr lang="en-US" altLang="en-US" sz="2000" i="0"/>
              <a:t>–</a:t>
            </a:r>
            <a:r>
              <a:rPr lang="en-US" altLang="en-US" sz="2000" i="0">
                <a:latin typeface="Arial" panose="020B0604020202020204" pitchFamily="34" charset="0"/>
              </a:rPr>
              <a:t> Laws of Newton</a:t>
            </a:r>
          </a:p>
        </p:txBody>
      </p:sp>
      <p:sp>
        <p:nvSpPr>
          <p:cNvPr id="21529" name="Text Box 29">
            <a:extLst>
              <a:ext uri="{FF2B5EF4-FFF2-40B4-BE49-F238E27FC236}">
                <a16:creationId xmlns:a16="http://schemas.microsoft.com/office/drawing/2014/main" id="{A36E6280-1F30-40D9-8FB3-71812BD65E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5" y="1106488"/>
            <a:ext cx="787266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latin typeface="Arial" panose="020B0604020202020204" pitchFamily="34" charset="0"/>
              </a:rPr>
              <a:t>The world is unified (and unique!)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i="0" dirty="0">
                <a:latin typeface="Arial" panose="020B0604020202020204" pitchFamily="34" charset="0"/>
              </a:rPr>
              <a:t>But, to understand it, </a:t>
            </a:r>
            <a:r>
              <a:rPr lang="en-US" altLang="en-US" i="0" dirty="0"/>
              <a:t>…</a:t>
            </a:r>
            <a:r>
              <a:rPr lang="en-US" altLang="en-US" i="0" dirty="0">
                <a:latin typeface="Arial" panose="020B0604020202020204" pitchFamily="34" charset="0"/>
              </a:rPr>
              <a:t> </a:t>
            </a:r>
            <a:r>
              <a:rPr lang="en-US" altLang="en-US" i="0" dirty="0">
                <a:solidFill>
                  <a:srgbClr val="FF0000"/>
                </a:solidFill>
                <a:latin typeface="Arial" panose="020B0604020202020204" pitchFamily="34" charset="0"/>
              </a:rPr>
              <a:t>humans</a:t>
            </a:r>
            <a:r>
              <a:rPr lang="en-US" altLang="en-US" i="0" dirty="0">
                <a:latin typeface="Arial" panose="020B0604020202020204" pitchFamily="34" charset="0"/>
              </a:rPr>
              <a:t> have to </a:t>
            </a:r>
            <a:r>
              <a:rPr lang="en-US" altLang="en-US" i="0" dirty="0"/>
              <a:t>«</a:t>
            </a:r>
            <a:r>
              <a:rPr lang="en-US" altLang="en-US" i="0" dirty="0">
                <a:solidFill>
                  <a:srgbClr val="FF0000"/>
                </a:solidFill>
                <a:latin typeface="Arial" panose="020B0604020202020204" pitchFamily="34" charset="0"/>
              </a:rPr>
              <a:t>analyze</a:t>
            </a:r>
            <a:r>
              <a:rPr lang="en-US" altLang="en-US" i="0" dirty="0">
                <a:latin typeface="Arial" panose="020B0604020202020204" pitchFamily="34" charset="0"/>
              </a:rPr>
              <a:t> it</a:t>
            </a:r>
            <a:r>
              <a:rPr lang="en-US" altLang="en-US" i="0" dirty="0"/>
              <a:t>»</a:t>
            </a:r>
            <a:endParaRPr lang="en-US" altLang="en-US" i="0" dirty="0">
              <a:latin typeface="Arial" panose="020B0604020202020204" pitchFamily="34" charset="0"/>
            </a:endParaRPr>
          </a:p>
        </p:txBody>
      </p:sp>
      <p:sp>
        <p:nvSpPr>
          <p:cNvPr id="821278" name="Text Box 30">
            <a:extLst>
              <a:ext uri="{FF2B5EF4-FFF2-40B4-BE49-F238E27FC236}">
                <a16:creationId xmlns:a16="http://schemas.microsoft.com/office/drawing/2014/main" id="{67CDF66B-D0FB-46DA-A048-6C20CC6489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3175" y="2108200"/>
            <a:ext cx="2233613" cy="430213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i="0"/>
              <a:t>Define concepts</a:t>
            </a:r>
          </a:p>
        </p:txBody>
      </p:sp>
      <p:sp>
        <p:nvSpPr>
          <p:cNvPr id="821279" name="Text Box 31">
            <a:extLst>
              <a:ext uri="{FF2B5EF4-FFF2-40B4-BE49-F238E27FC236}">
                <a16:creationId xmlns:a16="http://schemas.microsoft.com/office/drawing/2014/main" id="{49A3BE87-2E16-40C4-AE5E-72BE9B022B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6025" y="3259138"/>
            <a:ext cx="2454275" cy="758825"/>
          </a:xfrm>
          <a:prstGeom prst="rect">
            <a:avLst/>
          </a:prstGeom>
          <a:solidFill>
            <a:schemeClr val="bg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i="0"/>
              <a:t>Define relations 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i="0"/>
              <a:t>between concepts</a:t>
            </a:r>
          </a:p>
        </p:txBody>
      </p:sp>
      <p:sp>
        <p:nvSpPr>
          <p:cNvPr id="821280" name="AutoShape 32">
            <a:extLst>
              <a:ext uri="{FF2B5EF4-FFF2-40B4-BE49-F238E27FC236}">
                <a16:creationId xmlns:a16="http://schemas.microsoft.com/office/drawing/2014/main" id="{D10561AC-33A4-478A-B5BF-21BBF02A97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9800" y="2722563"/>
            <a:ext cx="485775" cy="457200"/>
          </a:xfrm>
          <a:prstGeom prst="downArrow">
            <a:avLst>
              <a:gd name="adj1" fmla="val 59481"/>
              <a:gd name="adj2" fmla="val 47222"/>
            </a:avLst>
          </a:prstGeom>
          <a:solidFill>
            <a:srgbClr val="CCCCFF"/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lIns="90488" tIns="44450" rIns="90488" bIns="44450" anchor="ctr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 Box 30">
            <a:extLst>
              <a:ext uri="{FF2B5EF4-FFF2-40B4-BE49-F238E27FC236}">
                <a16:creationId xmlns:a16="http://schemas.microsoft.com/office/drawing/2014/main" id="{0A33C446-E9AE-47B7-A919-0867E0D7B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5230" y="5702978"/>
            <a:ext cx="1659750" cy="754566"/>
          </a:xfrm>
          <a:prstGeom prst="rect">
            <a:avLst/>
          </a:prstGeom>
          <a:solidFill>
            <a:srgbClr val="FFFFCC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i="0" dirty="0"/>
              <a:t>A Principle</a:t>
            </a:r>
          </a:p>
          <a:p>
            <a:pPr algn="ctr">
              <a:spcBef>
                <a:spcPct val="0"/>
              </a:spcBef>
              <a:buSzTx/>
              <a:buFontTx/>
              <a:buNone/>
            </a:pPr>
            <a:r>
              <a:rPr lang="en-US" altLang="en-US" i="0" dirty="0"/>
              <a:t>(Law)</a:t>
            </a:r>
          </a:p>
        </p:txBody>
      </p:sp>
      <p:sp>
        <p:nvSpPr>
          <p:cNvPr id="34" name="Text Box 28">
            <a:extLst>
              <a:ext uri="{FF2B5EF4-FFF2-40B4-BE49-F238E27FC236}">
                <a16:creationId xmlns:a16="http://schemas.microsoft.com/office/drawing/2014/main" id="{3CC1953F-60F2-4CA6-A5B2-CF6820D402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1613" y="5737225"/>
            <a:ext cx="5941050" cy="707886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marL="342900" indent="-3429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en-US" sz="2000" i="0" dirty="0">
                <a:latin typeface="Arial" panose="020B0604020202020204" pitchFamily="34" charset="0"/>
              </a:rPr>
              <a:t>A fact proven by experience</a:t>
            </a:r>
          </a:p>
          <a:p>
            <a:pPr>
              <a:lnSpc>
                <a:spcPct val="100000"/>
              </a:lnSpc>
              <a:spcBef>
                <a:spcPct val="0"/>
              </a:spcBef>
              <a:buSzTx/>
            </a:pPr>
            <a:r>
              <a:rPr lang="en-US" altLang="en-US" sz="2000" i="0" dirty="0">
                <a:latin typeface="Arial" panose="020B0604020202020204" pitchFamily="34" charset="0"/>
              </a:rPr>
              <a:t>Other theorems are deduced from principles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212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12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821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821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821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821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21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821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8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21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21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21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21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21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21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21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21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21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7" dur="500"/>
                                        <p:tgtEl>
                                          <p:spTgt spid="82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1" dur="500"/>
                                        <p:tgtEl>
                                          <p:spTgt spid="821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21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21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21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2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2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82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212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212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82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2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2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82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212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8212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82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2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82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82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212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8212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82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8212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8212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/>
                                        <p:tgtEl>
                                          <p:spTgt spid="82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821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821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82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821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821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82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821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821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82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2" dur="80"/>
                                        <p:tgtEl>
                                          <p:spTgt spid="821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3" dur="80"/>
                                        <p:tgtEl>
                                          <p:spTgt spid="821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4" dur="80"/>
                                        <p:tgtEl>
                                          <p:spTgt spid="821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2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4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5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80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265" grpId="0" animBg="1"/>
      <p:bldP spid="821266" grpId="0" animBg="1"/>
      <p:bldP spid="821267" grpId="0" animBg="1"/>
      <p:bldP spid="821268" grpId="0" animBg="1"/>
      <p:bldP spid="821269" grpId="0" animBg="1"/>
      <p:bldP spid="821270" grpId="0" animBg="1"/>
      <p:bldP spid="821271" grpId="0" animBg="1"/>
      <p:bldP spid="821275" grpId="0" animBg="1"/>
      <p:bldP spid="821276" grpId="0"/>
      <p:bldP spid="821278" grpId="0" animBg="1"/>
      <p:bldP spid="821279" grpId="0" animBg="1"/>
      <p:bldP spid="821280" grpId="0" animBg="1"/>
      <p:bldP spid="33" grpId="0" animBg="1"/>
      <p:bldP spid="3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91A50-C9E9-4EC1-A4CE-DD65614B1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85416" y="276524"/>
            <a:ext cx="2131995" cy="588366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B882252-F9FF-43C9-8FBD-2839BF84AABC}"/>
              </a:ext>
            </a:extLst>
          </p:cNvPr>
          <p:cNvSpPr txBox="1"/>
          <p:nvPr/>
        </p:nvSpPr>
        <p:spPr>
          <a:xfrm>
            <a:off x="345825" y="1905000"/>
            <a:ext cx="3414717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The world is unified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0F5528-2AAF-4717-B01C-A0873B9BB017}"/>
              </a:ext>
            </a:extLst>
          </p:cNvPr>
          <p:cNvSpPr txBox="1"/>
          <p:nvPr/>
        </p:nvSpPr>
        <p:spPr>
          <a:xfrm>
            <a:off x="327390" y="4259410"/>
            <a:ext cx="4698722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The role of principles (Laws)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3FFEF0-4482-4ACA-926B-224CC1CF4AA0}"/>
              </a:ext>
            </a:extLst>
          </p:cNvPr>
          <p:cNvSpPr txBox="1"/>
          <p:nvPr/>
        </p:nvSpPr>
        <p:spPr>
          <a:xfrm>
            <a:off x="308955" y="3380873"/>
            <a:ext cx="5660524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Concepts and laws are inseparable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EFEF46-9E9D-4EE6-A432-70DA8225E079}"/>
              </a:ext>
            </a:extLst>
          </p:cNvPr>
          <p:cNvSpPr txBox="1"/>
          <p:nvPr/>
        </p:nvSpPr>
        <p:spPr>
          <a:xfrm>
            <a:off x="327390" y="2642936"/>
            <a:ext cx="6575839" cy="5778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lnSpc>
                <a:spcPct val="15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dirty="0"/>
              <a:t>Divided into concepts in human thoughts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6675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7|13.5|21.1|10.1|85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7|5.4|6.7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23363</TotalTime>
  <Words>107</Words>
  <Application>Microsoft Office PowerPoint</Application>
  <PresentationFormat>A4 Paper (210x297 mm)</PresentationFormat>
  <Paragraphs>26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Times New Roman</vt:lpstr>
      <vt:lpstr>Wingdings</vt:lpstr>
      <vt:lpstr>Default Design</vt:lpstr>
      <vt:lpstr>Thermodynamics</vt:lpstr>
      <vt:lpstr>Concepts and Laws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889</cp:revision>
  <dcterms:created xsi:type="dcterms:W3CDTF">2002-03-24T06:41:14Z</dcterms:created>
  <dcterms:modified xsi:type="dcterms:W3CDTF">2024-09-30T06:38:20Z</dcterms:modified>
</cp:coreProperties>
</file>