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7" r:id="rId2"/>
    <p:sldId id="384" r:id="rId3"/>
    <p:sldId id="385" r:id="rId4"/>
    <p:sldId id="386" r:id="rId5"/>
    <p:sldId id="387" r:id="rId6"/>
    <p:sldId id="400" r:id="rId7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72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E35569DE-8B9D-43C2-8496-4D9BD36D0AFC}"/>
    <pc:docChg chg="modSld">
      <pc:chgData name="Mohamed Nabil Sabry" userId="63bbbcbf96592b02" providerId="LiveId" clId="{E35569DE-8B9D-43C2-8496-4D9BD36D0AFC}" dt="2024-09-30T06:34:32.155" v="1"/>
      <pc:docMkLst>
        <pc:docMk/>
      </pc:docMkLst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0" sldId="317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0" sldId="317"/>
            <ac:picMk id="3" creationId="{80EEDFA1-09FF-4362-AAB1-7F948A879395}"/>
          </ac:picMkLst>
        </pc:picChg>
      </pc:sldChg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0" sldId="384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0" sldId="384"/>
            <ac:picMk id="10" creationId="{133A08EB-AA6D-405C-AC87-29759D5DCC2D}"/>
          </ac:picMkLst>
        </pc:picChg>
      </pc:sldChg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0" sldId="385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0" sldId="385"/>
            <ac:picMk id="5" creationId="{2F1B107D-BE81-4ECA-B945-7B0CD581D86E}"/>
          </ac:picMkLst>
        </pc:picChg>
      </pc:sldChg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0" sldId="386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0" sldId="386"/>
            <ac:picMk id="12" creationId="{0D4BD9FE-B623-4D5F-9731-EFCD5ED94106}"/>
          </ac:picMkLst>
        </pc:picChg>
      </pc:sldChg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0" sldId="387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0" sldId="387"/>
            <ac:picMk id="25" creationId="{32E03076-7F9D-4A86-A17B-AC16FE8A2C88}"/>
          </ac:picMkLst>
        </pc:picChg>
      </pc:sldChg>
      <pc:sldChg chg="delSp modTransition modAnim">
        <pc:chgData name="Mohamed Nabil Sabry" userId="63bbbcbf96592b02" providerId="LiveId" clId="{E35569DE-8B9D-43C2-8496-4D9BD36D0AFC}" dt="2024-09-30T06:34:32.155" v="1"/>
        <pc:sldMkLst>
          <pc:docMk/>
          <pc:sldMk cId="1126675697" sldId="400"/>
        </pc:sldMkLst>
        <pc:picChg chg="del">
          <ac:chgData name="Mohamed Nabil Sabry" userId="63bbbcbf96592b02" providerId="LiveId" clId="{E35569DE-8B9D-43C2-8496-4D9BD36D0AFC}" dt="2024-09-30T06:34:27.613" v="0"/>
          <ac:picMkLst>
            <pc:docMk/>
            <pc:sldMk cId="1126675697" sldId="400"/>
            <ac:picMk id="14" creationId="{92C2E05C-6FEF-4535-951C-43ECAE94D4F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0B46C7C-01B4-43A7-872C-9E12B9EA35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C0B10FB-DB68-4C00-A6A1-94F627D5E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00E3508-F6AB-4617-A3AD-3F17E13AA9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358291F-B5EF-4B66-99E8-448FC9199F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2107D61-A136-48AE-913C-5A1731382A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30EE79B-D268-4E9F-B72B-68B458B56D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1852004"/>
            <a:ext cx="5597687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State properties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5608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302" name="Oval 6">
            <a:extLst>
              <a:ext uri="{FF2B5EF4-FFF2-40B4-BE49-F238E27FC236}">
                <a16:creationId xmlns:a16="http://schemas.microsoft.com/office/drawing/2014/main" id="{4D1C2D35-F85A-4503-89B5-88D668CC1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130492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 algn="ctr">
            <a:noFill/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241D8AF-56B0-4F0F-8305-2DE8862D70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02125" y="279400"/>
            <a:ext cx="12985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12D4F5C4-949E-440A-A459-6C4E24B41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994" y="1488434"/>
            <a:ext cx="446147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The state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of a system: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Its nature and characteristics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US" altLang="en-US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a given instant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37BA5C53-4B37-462B-90CD-5BDC7A2F1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27" y="3131122"/>
            <a:ext cx="719299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State Properties 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Quantitative description of the state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IS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how did the system reach it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(the trajectory)</a:t>
            </a:r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4BE3B7B8-8829-45F8-8520-A38F10A70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258" y="5260902"/>
            <a:ext cx="5406929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ym typeface="Symbol" panose="05050102010706020507" pitchFamily="18" charset="2"/>
              </a:rPr>
              <a:t>State property </a:t>
            </a:r>
            <a:r>
              <a:rPr lang="en-US" altLang="en-US" dirty="0"/>
              <a:t> </a:t>
            </a:r>
            <a:r>
              <a:rPr lang="en-US" altLang="en-US" u="sng" dirty="0"/>
              <a:t>Property of the trajectory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9EE1B99D-3B2F-44A0-BBEE-5B34E4E382BC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390650"/>
            <a:ext cx="2041525" cy="1271588"/>
            <a:chOff x="4272" y="876"/>
            <a:chExt cx="1286" cy="801"/>
          </a:xfrm>
        </p:grpSpPr>
        <p:grpSp>
          <p:nvGrpSpPr>
            <p:cNvPr id="23576" name="Group 8">
              <a:extLst>
                <a:ext uri="{FF2B5EF4-FFF2-40B4-BE49-F238E27FC236}">
                  <a16:creationId xmlns:a16="http://schemas.microsoft.com/office/drawing/2014/main" id="{D5875108-E0F5-4D69-8CCA-281715BB0050}"/>
                </a:ext>
              </a:extLst>
            </p:cNvPr>
            <p:cNvGrpSpPr>
              <a:grpSpLocks/>
            </p:cNvGrpSpPr>
            <p:nvPr/>
          </p:nvGrpSpPr>
          <p:grpSpPr bwMode="auto">
            <a:xfrm rot="1041241">
              <a:off x="4332" y="1403"/>
              <a:ext cx="466" cy="233"/>
              <a:chOff x="2972" y="3126"/>
              <a:chExt cx="583" cy="292"/>
            </a:xfrm>
          </p:grpSpPr>
          <p:sp>
            <p:nvSpPr>
              <p:cNvPr id="23581" name="Freeform 9">
                <a:extLst>
                  <a:ext uri="{FF2B5EF4-FFF2-40B4-BE49-F238E27FC236}">
                    <a16:creationId xmlns:a16="http://schemas.microsoft.com/office/drawing/2014/main" id="{D7580717-3370-485A-8147-D102641DAF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2" y="3126"/>
                <a:ext cx="583" cy="292"/>
              </a:xfrm>
              <a:custGeom>
                <a:avLst/>
                <a:gdLst>
                  <a:gd name="T0" fmla="*/ 151 w 583"/>
                  <a:gd name="T1" fmla="*/ 0 h 292"/>
                  <a:gd name="T2" fmla="*/ 305 w 583"/>
                  <a:gd name="T3" fmla="*/ 22 h 292"/>
                  <a:gd name="T4" fmla="*/ 497 w 583"/>
                  <a:gd name="T5" fmla="*/ 45 h 292"/>
                  <a:gd name="T6" fmla="*/ 559 w 583"/>
                  <a:gd name="T7" fmla="*/ 77 h 292"/>
                  <a:gd name="T8" fmla="*/ 582 w 583"/>
                  <a:gd name="T9" fmla="*/ 136 h 292"/>
                  <a:gd name="T10" fmla="*/ 554 w 583"/>
                  <a:gd name="T11" fmla="*/ 216 h 292"/>
                  <a:gd name="T12" fmla="*/ 458 w 583"/>
                  <a:gd name="T13" fmla="*/ 243 h 292"/>
                  <a:gd name="T14" fmla="*/ 369 w 583"/>
                  <a:gd name="T15" fmla="*/ 258 h 292"/>
                  <a:gd name="T16" fmla="*/ 239 w 583"/>
                  <a:gd name="T17" fmla="*/ 275 h 292"/>
                  <a:gd name="T18" fmla="*/ 127 w 583"/>
                  <a:gd name="T19" fmla="*/ 287 h 292"/>
                  <a:gd name="T20" fmla="*/ 39 w 583"/>
                  <a:gd name="T21" fmla="*/ 243 h 292"/>
                  <a:gd name="T22" fmla="*/ 2 w 583"/>
                  <a:gd name="T23" fmla="*/ 152 h 292"/>
                  <a:gd name="T24" fmla="*/ 25 w 583"/>
                  <a:gd name="T25" fmla="*/ 64 h 292"/>
                  <a:gd name="T26" fmla="*/ 81 w 583"/>
                  <a:gd name="T27" fmla="*/ 13 h 292"/>
                  <a:gd name="T28" fmla="*/ 151 w 583"/>
                  <a:gd name="T29" fmla="*/ 0 h 29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83"/>
                  <a:gd name="T46" fmla="*/ 0 h 292"/>
                  <a:gd name="T47" fmla="*/ 583 w 583"/>
                  <a:gd name="T48" fmla="*/ 292 h 292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83" h="292">
                    <a:moveTo>
                      <a:pt x="151" y="0"/>
                    </a:moveTo>
                    <a:cubicBezTo>
                      <a:pt x="187" y="2"/>
                      <a:pt x="247" y="15"/>
                      <a:pt x="305" y="22"/>
                    </a:cubicBezTo>
                    <a:cubicBezTo>
                      <a:pt x="363" y="29"/>
                      <a:pt x="455" y="36"/>
                      <a:pt x="497" y="45"/>
                    </a:cubicBezTo>
                    <a:cubicBezTo>
                      <a:pt x="539" y="54"/>
                      <a:pt x="545" y="62"/>
                      <a:pt x="559" y="77"/>
                    </a:cubicBezTo>
                    <a:cubicBezTo>
                      <a:pt x="573" y="92"/>
                      <a:pt x="583" y="113"/>
                      <a:pt x="582" y="136"/>
                    </a:cubicBezTo>
                    <a:cubicBezTo>
                      <a:pt x="581" y="159"/>
                      <a:pt x="575" y="198"/>
                      <a:pt x="554" y="216"/>
                    </a:cubicBezTo>
                    <a:cubicBezTo>
                      <a:pt x="533" y="234"/>
                      <a:pt x="489" y="236"/>
                      <a:pt x="458" y="243"/>
                    </a:cubicBezTo>
                    <a:cubicBezTo>
                      <a:pt x="427" y="250"/>
                      <a:pt x="405" y="253"/>
                      <a:pt x="369" y="258"/>
                    </a:cubicBezTo>
                    <a:cubicBezTo>
                      <a:pt x="333" y="263"/>
                      <a:pt x="279" y="270"/>
                      <a:pt x="239" y="275"/>
                    </a:cubicBezTo>
                    <a:cubicBezTo>
                      <a:pt x="199" y="280"/>
                      <a:pt x="160" y="292"/>
                      <a:pt x="127" y="287"/>
                    </a:cubicBezTo>
                    <a:cubicBezTo>
                      <a:pt x="94" y="282"/>
                      <a:pt x="60" y="265"/>
                      <a:pt x="39" y="243"/>
                    </a:cubicBezTo>
                    <a:cubicBezTo>
                      <a:pt x="18" y="221"/>
                      <a:pt x="4" y="182"/>
                      <a:pt x="2" y="152"/>
                    </a:cubicBezTo>
                    <a:cubicBezTo>
                      <a:pt x="0" y="122"/>
                      <a:pt x="12" y="87"/>
                      <a:pt x="25" y="64"/>
                    </a:cubicBezTo>
                    <a:cubicBezTo>
                      <a:pt x="38" y="41"/>
                      <a:pt x="60" y="24"/>
                      <a:pt x="81" y="13"/>
                    </a:cubicBezTo>
                    <a:cubicBezTo>
                      <a:pt x="102" y="2"/>
                      <a:pt x="137" y="3"/>
                      <a:pt x="151" y="0"/>
                    </a:cubicBezTo>
                    <a:close/>
                  </a:path>
                </a:pathLst>
              </a:custGeom>
              <a:solidFill>
                <a:srgbClr val="FFFF66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 dirty="0"/>
              </a:p>
            </p:txBody>
          </p:sp>
          <p:sp>
            <p:nvSpPr>
              <p:cNvPr id="23582" name="Oval 10">
                <a:extLst>
                  <a:ext uri="{FF2B5EF4-FFF2-40B4-BE49-F238E27FC236}">
                    <a16:creationId xmlns:a16="http://schemas.microsoft.com/office/drawing/2014/main" id="{9A0CCFE7-6918-4B67-8A22-85BFBC8ED9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16" y="3172"/>
                <a:ext cx="196" cy="196"/>
              </a:xfrm>
              <a:prstGeom prst="ellipse">
                <a:avLst/>
              </a:prstGeom>
              <a:solidFill>
                <a:srgbClr val="FFCC66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577" name="AutoShape 11">
              <a:extLst>
                <a:ext uri="{FF2B5EF4-FFF2-40B4-BE49-F238E27FC236}">
                  <a16:creationId xmlns:a16="http://schemas.microsoft.com/office/drawing/2014/main" id="{A31C7827-FE45-4FD7-9F1A-ED2199993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0" y="1277"/>
              <a:ext cx="288" cy="288"/>
            </a:xfrm>
            <a:prstGeom prst="smileyFace">
              <a:avLst>
                <a:gd name="adj" fmla="val 46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78" name="AutoShape 12">
              <a:extLst>
                <a:ext uri="{FF2B5EF4-FFF2-40B4-BE49-F238E27FC236}">
                  <a16:creationId xmlns:a16="http://schemas.microsoft.com/office/drawing/2014/main" id="{C0E55935-5C78-45F4-AE47-91AFE88D4A7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687946">
              <a:off x="4836" y="876"/>
              <a:ext cx="384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81 w 21600"/>
                <a:gd name="T13" fmla="*/ 0 h 21600"/>
                <a:gd name="T14" fmla="*/ 21319 w 21600"/>
                <a:gd name="T15" fmla="*/ 96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6382" y="8526"/>
                  </a:moveTo>
                  <a:cubicBezTo>
                    <a:pt x="7234" y="6871"/>
                    <a:pt x="8939" y="5831"/>
                    <a:pt x="10800" y="5832"/>
                  </a:cubicBezTo>
                  <a:cubicBezTo>
                    <a:pt x="12660" y="5832"/>
                    <a:pt x="14365" y="6871"/>
                    <a:pt x="15217" y="8526"/>
                  </a:cubicBezTo>
                  <a:lnTo>
                    <a:pt x="20402" y="5857"/>
                  </a:lnTo>
                  <a:cubicBezTo>
                    <a:pt x="18551" y="2260"/>
                    <a:pt x="14845" y="-1"/>
                    <a:pt x="10799" y="0"/>
                  </a:cubicBezTo>
                  <a:cubicBezTo>
                    <a:pt x="6754" y="0"/>
                    <a:pt x="3048" y="2260"/>
                    <a:pt x="1197" y="5857"/>
                  </a:cubicBezTo>
                  <a:lnTo>
                    <a:pt x="6382" y="8526"/>
                  </a:lnTo>
                  <a:close/>
                </a:path>
              </a:pathLst>
            </a:custGeom>
            <a:solidFill>
              <a:srgbClr val="FF3300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79" name="Line 13">
              <a:extLst>
                <a:ext uri="{FF2B5EF4-FFF2-40B4-BE49-F238E27FC236}">
                  <a16:creationId xmlns:a16="http://schemas.microsoft.com/office/drawing/2014/main" id="{0A94264F-BB6C-42E8-9791-8658CBA862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2" y="1457"/>
              <a:ext cx="9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80" name="Line 14">
              <a:extLst>
                <a:ext uri="{FF2B5EF4-FFF2-40B4-BE49-F238E27FC236}">
                  <a16:creationId xmlns:a16="http://schemas.microsoft.com/office/drawing/2014/main" id="{3E41CC8A-1792-41A1-A4B5-2BE99A9349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78" y="957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1">
            <a:extLst>
              <a:ext uri="{FF2B5EF4-FFF2-40B4-BE49-F238E27FC236}">
                <a16:creationId xmlns:a16="http://schemas.microsoft.com/office/drawing/2014/main" id="{068D1218-E99B-42FA-B770-680081BC725E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2886075"/>
            <a:ext cx="4043363" cy="417513"/>
            <a:chOff x="3740" y="1818"/>
            <a:chExt cx="2547" cy="263"/>
          </a:xfrm>
        </p:grpSpPr>
        <p:sp>
          <p:nvSpPr>
            <p:cNvPr id="23574" name="Text Box 22">
              <a:extLst>
                <a:ext uri="{FF2B5EF4-FFF2-40B4-BE49-F238E27FC236}">
                  <a16:creationId xmlns:a16="http://schemas.microsoft.com/office/drawing/2014/main" id="{46D8372A-00C3-4478-AAC6-4FC8D86B0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0" y="1818"/>
              <a:ext cx="254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solidFill>
                    <a:srgbClr val="000099"/>
                  </a:solidFill>
                </a:rPr>
                <a:t>Distance along path (trajectory)</a:t>
              </a:r>
            </a:p>
          </p:txBody>
        </p:sp>
        <p:sp>
          <p:nvSpPr>
            <p:cNvPr id="23575" name="Line 23">
              <a:extLst>
                <a:ext uri="{FF2B5EF4-FFF2-40B4-BE49-F238E27FC236}">
                  <a16:creationId xmlns:a16="http://schemas.microsoft.com/office/drawing/2014/main" id="{1C948982-3BEA-4E5C-B1E8-C667EDB3C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35" y="1845"/>
              <a:ext cx="646" cy="0"/>
            </a:xfrm>
            <a:prstGeom prst="line">
              <a:avLst/>
            </a:prstGeom>
            <a:noFill/>
            <a:ln w="19050">
              <a:solidFill>
                <a:srgbClr val="3366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12068CD7-43FE-473E-B827-EBC87F5BC97C}"/>
              </a:ext>
            </a:extLst>
          </p:cNvPr>
          <p:cNvGrpSpPr>
            <a:grpSpLocks/>
          </p:cNvGrpSpPr>
          <p:nvPr/>
        </p:nvGrpSpPr>
        <p:grpSpPr bwMode="auto">
          <a:xfrm>
            <a:off x="6173788" y="3235325"/>
            <a:ext cx="3554412" cy="422275"/>
            <a:chOff x="3889" y="2038"/>
            <a:chExt cx="2239" cy="266"/>
          </a:xfrm>
        </p:grpSpPr>
        <p:sp>
          <p:nvSpPr>
            <p:cNvPr id="23572" name="Text Box 25">
              <a:extLst>
                <a:ext uri="{FF2B5EF4-FFF2-40B4-BE49-F238E27FC236}">
                  <a16:creationId xmlns:a16="http://schemas.microsoft.com/office/drawing/2014/main" id="{70847862-9CE3-4C6D-A7A5-A60A697AD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" y="2038"/>
              <a:ext cx="2239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/>
                <a:t>Distance from origin (state)</a:t>
              </a:r>
            </a:p>
          </p:txBody>
        </p:sp>
        <p:sp>
          <p:nvSpPr>
            <p:cNvPr id="23573" name="Line 26">
              <a:extLst>
                <a:ext uri="{FF2B5EF4-FFF2-40B4-BE49-F238E27FC236}">
                  <a16:creationId xmlns:a16="http://schemas.microsoft.com/office/drawing/2014/main" id="{3EF72436-B17B-4D35-AE9E-686B6CDF10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9" y="2304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23323" name="Oval 27">
            <a:extLst>
              <a:ext uri="{FF2B5EF4-FFF2-40B4-BE49-F238E27FC236}">
                <a16:creationId xmlns:a16="http://schemas.microsoft.com/office/drawing/2014/main" id="{1B3E4985-9EC3-4551-BDD4-C5D957A6B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013" y="2046288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 algn="ctr">
            <a:noFill/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5D3098-2FAA-4B1C-8921-4060EE785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3295" y="1245552"/>
            <a:ext cx="334963" cy="379413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488" tIns="44450" rIns="90488" bIns="44450" anchor="ctr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endParaRPr lang="en-US" altLang="en-US"/>
          </a:p>
        </p:txBody>
      </p:sp>
      <p:sp>
        <p:nvSpPr>
          <p:cNvPr id="29" name="Oval 27">
            <a:extLst>
              <a:ext uri="{FF2B5EF4-FFF2-40B4-BE49-F238E27FC236}">
                <a16:creationId xmlns:a16="http://schemas.microsoft.com/office/drawing/2014/main" id="{3149ACA8-6403-49D2-8D3E-D8E7F1589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1317625"/>
            <a:ext cx="304800" cy="304800"/>
          </a:xfrm>
          <a:prstGeom prst="ellipse">
            <a:avLst/>
          </a:prstGeom>
          <a:gradFill rotWithShape="1">
            <a:gsLst>
              <a:gs pos="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 algn="ctr">
            <a:noFill/>
            <a:round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3316" name="Line 20">
            <a:extLst>
              <a:ext uri="{FF2B5EF4-FFF2-40B4-BE49-F238E27FC236}">
                <a16:creationId xmlns:a16="http://schemas.microsoft.com/office/drawing/2014/main" id="{321855F7-2ECE-469A-ADB9-0A85C85557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40613" y="1444053"/>
            <a:ext cx="1314443" cy="86099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4" name="Group 15">
            <a:extLst>
              <a:ext uri="{FF2B5EF4-FFF2-40B4-BE49-F238E27FC236}">
                <a16:creationId xmlns:a16="http://schemas.microsoft.com/office/drawing/2014/main" id="{ABB2B89C-148F-46D7-8A91-AACFA03B4083}"/>
              </a:ext>
            </a:extLst>
          </p:cNvPr>
          <p:cNvGrpSpPr>
            <a:grpSpLocks/>
          </p:cNvGrpSpPr>
          <p:nvPr/>
        </p:nvGrpSpPr>
        <p:grpSpPr bwMode="auto">
          <a:xfrm>
            <a:off x="7435850" y="1476378"/>
            <a:ext cx="1319213" cy="839788"/>
            <a:chOff x="3542" y="2869"/>
            <a:chExt cx="831" cy="529"/>
          </a:xfrm>
        </p:grpSpPr>
        <p:sp>
          <p:nvSpPr>
            <p:cNvPr id="23568" name="Freeform 16">
              <a:extLst>
                <a:ext uri="{FF2B5EF4-FFF2-40B4-BE49-F238E27FC236}">
                  <a16:creationId xmlns:a16="http://schemas.microsoft.com/office/drawing/2014/main" id="{4C115CAB-F83F-4B56-B836-5A5E2B6E3E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0" y="2869"/>
              <a:ext cx="280" cy="109"/>
            </a:xfrm>
            <a:custGeom>
              <a:avLst/>
              <a:gdLst>
                <a:gd name="T0" fmla="*/ 0 w 280"/>
                <a:gd name="T1" fmla="*/ 109 h 109"/>
                <a:gd name="T2" fmla="*/ 48 w 280"/>
                <a:gd name="T3" fmla="*/ 35 h 109"/>
                <a:gd name="T4" fmla="*/ 124 w 280"/>
                <a:gd name="T5" fmla="*/ 4 h 109"/>
                <a:gd name="T6" fmla="*/ 201 w 280"/>
                <a:gd name="T7" fmla="*/ 11 h 109"/>
                <a:gd name="T8" fmla="*/ 280 w 280"/>
                <a:gd name="T9" fmla="*/ 57 h 1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0"/>
                <a:gd name="T16" fmla="*/ 0 h 109"/>
                <a:gd name="T17" fmla="*/ 280 w 280"/>
                <a:gd name="T18" fmla="*/ 109 h 10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0" h="109">
                  <a:moveTo>
                    <a:pt x="0" y="109"/>
                  </a:moveTo>
                  <a:cubicBezTo>
                    <a:pt x="8" y="97"/>
                    <a:pt x="27" y="53"/>
                    <a:pt x="48" y="35"/>
                  </a:cubicBezTo>
                  <a:cubicBezTo>
                    <a:pt x="69" y="17"/>
                    <a:pt x="99" y="8"/>
                    <a:pt x="124" y="4"/>
                  </a:cubicBezTo>
                  <a:cubicBezTo>
                    <a:pt x="149" y="0"/>
                    <a:pt x="175" y="2"/>
                    <a:pt x="201" y="11"/>
                  </a:cubicBezTo>
                  <a:cubicBezTo>
                    <a:pt x="227" y="20"/>
                    <a:pt x="264" y="47"/>
                    <a:pt x="280" y="57"/>
                  </a:cubicBezTo>
                </a:path>
              </a:pathLst>
            </a:custGeom>
            <a:noFill/>
            <a:ln w="19050">
              <a:solidFill>
                <a:srgbClr val="3366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69" name="Line 17">
              <a:extLst>
                <a:ext uri="{FF2B5EF4-FFF2-40B4-BE49-F238E27FC236}">
                  <a16:creationId xmlns:a16="http://schemas.microsoft.com/office/drawing/2014/main" id="{4E781B2A-8DB0-45D3-B899-4429B62DEF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2" y="2976"/>
              <a:ext cx="190" cy="422"/>
            </a:xfrm>
            <a:prstGeom prst="line">
              <a:avLst/>
            </a:prstGeom>
            <a:noFill/>
            <a:ln w="19050">
              <a:solidFill>
                <a:srgbClr val="3366CC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70" name="Line 18">
              <a:extLst>
                <a:ext uri="{FF2B5EF4-FFF2-40B4-BE49-F238E27FC236}">
                  <a16:creationId xmlns:a16="http://schemas.microsoft.com/office/drawing/2014/main" id="{FA561501-7033-4789-AFA5-5B3FB97095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8" y="2932"/>
              <a:ext cx="242" cy="281"/>
            </a:xfrm>
            <a:prstGeom prst="line">
              <a:avLst/>
            </a:prstGeom>
            <a:noFill/>
            <a:ln w="19050">
              <a:solidFill>
                <a:srgbClr val="3366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71" name="Line 19">
              <a:extLst>
                <a:ext uri="{FF2B5EF4-FFF2-40B4-BE49-F238E27FC236}">
                  <a16:creationId xmlns:a16="http://schemas.microsoft.com/office/drawing/2014/main" id="{6F7D5406-A515-445A-8C64-8E0F75CA13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8" y="2869"/>
              <a:ext cx="125" cy="342"/>
            </a:xfrm>
            <a:prstGeom prst="line">
              <a:avLst/>
            </a:prstGeom>
            <a:noFill/>
            <a:ln w="19050">
              <a:solidFill>
                <a:srgbClr val="3366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823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077 0.13819 C -0.12772 0.12801 -0.1173 0.09213 -0.11266 0.07662 C -0.10801 0.06111 -0.10577 0.05255 -0.10256 0.04444 C -0.09936 0.03634 -0.09727 0.03218 -0.09343 0.02824 C -0.08958 0.02431 -0.08365 0.02222 -0.07964 0.02153 C -0.07564 0.02083 -0.07291 0.02245 -0.06923 0.02431 C -0.06554 0.02616 -0.06138 0.0287 -0.05769 0.03333 C -0.054 0.03796 -0.05336 0.04167 -0.04727 0.05162 C -0.04118 0.06157 -0.02692 0.09213 -0.02083 0.09329 C -0.01474 0.09444 -0.01458 0.07431 -0.01105 0.0588 C -0.00753 0.04329 -0.00224 0.01227 -2.82051E-6 2.77556E-17 " pathEditMode="relative" rAng="0" ptsTypes="AAAAAAAAAAA">
                                      <p:cBhvr>
                                        <p:cTn id="23" dur="2000" fill="hold"/>
                                        <p:tgtEl>
                                          <p:spTgt spid="823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38" y="-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302" grpId="0" animBg="1"/>
      <p:bldP spid="23557" grpId="0"/>
      <p:bldP spid="23558" grpId="0"/>
      <p:bldP spid="823323" grpId="0" animBg="1"/>
      <p:bldP spid="823323" grpId="1" animBg="1"/>
      <p:bldP spid="3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694EFDD-76A3-48AA-A12E-7BC2AB040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54425" y="279400"/>
            <a:ext cx="2593975" cy="582613"/>
          </a:xfrm>
        </p:spPr>
        <p:txBody>
          <a:bodyPr/>
          <a:lstStyle/>
          <a:p>
            <a:r>
              <a:rPr lang="en-US" altLang="en-US"/>
              <a:t>Equilibrium</a:t>
            </a:r>
          </a:p>
        </p:txBody>
      </p:sp>
      <p:sp>
        <p:nvSpPr>
          <p:cNvPr id="25603" name="Text Box 3">
            <a:extLst>
              <a:ext uri="{FF2B5EF4-FFF2-40B4-BE49-F238E27FC236}">
                <a16:creationId xmlns:a16="http://schemas.microsoft.com/office/drawing/2014/main" id="{AD0B489A-B972-496A-9A79-78C630C2E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76400"/>
            <a:ext cx="51752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Equilibrium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Inability to perform a </a:t>
            </a: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spontaneous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change of state</a:t>
            </a:r>
          </a:p>
        </p:txBody>
      </p:sp>
      <p:sp>
        <p:nvSpPr>
          <p:cNvPr id="825348" name="Text Box 4">
            <a:extLst>
              <a:ext uri="{FF2B5EF4-FFF2-40B4-BE49-F238E27FC236}">
                <a16:creationId xmlns:a16="http://schemas.microsoft.com/office/drawing/2014/main" id="{C85BD947-634D-4142-8255-7C9E12A41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438" y="3352800"/>
            <a:ext cx="63611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State properties of a system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 be defined </a:t>
            </a:r>
            <a:r>
              <a:rPr lang="en-US" altLang="en-US" i="0" u="sng">
                <a:latin typeface="Arial" panose="020B0604020202020204" pitchFamily="34" charset="0"/>
                <a:cs typeface="Arial" panose="020B0604020202020204" pitchFamily="34" charset="0"/>
              </a:rPr>
              <a:t>outside EQUILIBRIUM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DED1969F-628A-43EF-9025-415B08E24AA4}"/>
              </a:ext>
            </a:extLst>
          </p:cNvPr>
          <p:cNvGrpSpPr>
            <a:grpSpLocks/>
          </p:cNvGrpSpPr>
          <p:nvPr/>
        </p:nvGrpSpPr>
        <p:grpSpPr bwMode="auto">
          <a:xfrm>
            <a:off x="2297113" y="5449888"/>
            <a:ext cx="6302375" cy="417512"/>
            <a:chOff x="1447" y="3433"/>
            <a:chExt cx="3970" cy="263"/>
          </a:xfrm>
        </p:grpSpPr>
        <p:sp>
          <p:nvSpPr>
            <p:cNvPr id="25607" name="Text Box 6">
              <a:extLst>
                <a:ext uri="{FF2B5EF4-FFF2-40B4-BE49-F238E27FC236}">
                  <a16:creationId xmlns:a16="http://schemas.microsoft.com/office/drawing/2014/main" id="{9827946D-C283-4041-8F38-C0DF37692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" y="3433"/>
              <a:ext cx="168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solidFill>
                    <a:srgbClr val="000099"/>
                  </a:solidFill>
                </a:rPr>
                <a:t>Pressure of a system</a:t>
              </a:r>
            </a:p>
          </p:txBody>
        </p:sp>
        <p:sp>
          <p:nvSpPr>
            <p:cNvPr id="25608" name="Text Box 7">
              <a:extLst>
                <a:ext uri="{FF2B5EF4-FFF2-40B4-BE49-F238E27FC236}">
                  <a16:creationId xmlns:a16="http://schemas.microsoft.com/office/drawing/2014/main" id="{FD1A197D-8521-495D-8359-317E4E6C4D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" y="3433"/>
              <a:ext cx="147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 dirty="0">
                  <a:solidFill>
                    <a:srgbClr val="000099"/>
                  </a:solidFill>
                </a:rPr>
                <a:t>Uniform Pressure</a:t>
              </a:r>
            </a:p>
          </p:txBody>
        </p:sp>
        <p:sp>
          <p:nvSpPr>
            <p:cNvPr id="25609" name="AutoShape 8">
              <a:extLst>
                <a:ext uri="{FF2B5EF4-FFF2-40B4-BE49-F238E27FC236}">
                  <a16:creationId xmlns:a16="http://schemas.microsoft.com/office/drawing/2014/main" id="{D9453DF1-6FFE-4CC9-B36B-806F5B6BD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7" y="3456"/>
              <a:ext cx="669" cy="240"/>
            </a:xfrm>
            <a:prstGeom prst="leftRightArrow">
              <a:avLst>
                <a:gd name="adj1" fmla="val 50000"/>
                <a:gd name="adj2" fmla="val 55750"/>
              </a:avLst>
            </a:prstGeom>
            <a:solidFill>
              <a:srgbClr val="CCC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25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25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34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A4D3553-15C9-4B23-91EA-E54702D42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71925" y="279400"/>
            <a:ext cx="1958975" cy="582613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348CA5D-6E1D-4855-A949-20D4AD27C563}"/>
              </a:ext>
            </a:extLst>
          </p:cNvPr>
          <p:cNvGrpSpPr>
            <a:grpSpLocks/>
          </p:cNvGrpSpPr>
          <p:nvPr/>
        </p:nvGrpSpPr>
        <p:grpSpPr bwMode="auto">
          <a:xfrm>
            <a:off x="3067050" y="2362200"/>
            <a:ext cx="3276600" cy="1371600"/>
            <a:chOff x="864" y="2736"/>
            <a:chExt cx="2064" cy="864"/>
          </a:xfrm>
        </p:grpSpPr>
        <p:grpSp>
          <p:nvGrpSpPr>
            <p:cNvPr id="26686" name="Group 4">
              <a:extLst>
                <a:ext uri="{FF2B5EF4-FFF2-40B4-BE49-F238E27FC236}">
                  <a16:creationId xmlns:a16="http://schemas.microsoft.com/office/drawing/2014/main" id="{E5C0D72D-5613-4A52-93D4-E20AB9A962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2736"/>
              <a:ext cx="2064" cy="864"/>
              <a:chOff x="3312" y="1728"/>
              <a:chExt cx="2064" cy="864"/>
            </a:xfrm>
          </p:grpSpPr>
          <p:sp>
            <p:nvSpPr>
              <p:cNvPr id="26705" name="Rectangle 5" descr="Light upward diagonal">
                <a:extLst>
                  <a:ext uri="{FF2B5EF4-FFF2-40B4-BE49-F238E27FC236}">
                    <a16:creationId xmlns:a16="http://schemas.microsoft.com/office/drawing/2014/main" id="{00827AF9-F644-40CA-BA2F-0D0E9D5D1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2064" cy="864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6374" name="Rectangle 6">
                <a:extLst>
                  <a:ext uri="{FF2B5EF4-FFF2-40B4-BE49-F238E27FC236}">
                    <a16:creationId xmlns:a16="http://schemas.microsoft.com/office/drawing/2014/main" id="{FC2D451D-D4D6-4593-9EB6-42AECE73C9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1920" cy="672"/>
              </a:xfrm>
              <a:prstGeom prst="rect">
                <a:avLst/>
              </a:prstGeom>
              <a:gradFill rotWithShape="0">
                <a:gsLst>
                  <a:gs pos="0">
                    <a:schemeClr val="folHlink">
                      <a:gamma/>
                      <a:shade val="46275"/>
                      <a:invGamma/>
                    </a:schemeClr>
                  </a:gs>
                  <a:gs pos="50000">
                    <a:schemeClr val="folHlink"/>
                  </a:gs>
                  <a:gs pos="100000">
                    <a:schemeClr val="fol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826375" name="Rectangle 7">
                <a:extLst>
                  <a:ext uri="{FF2B5EF4-FFF2-40B4-BE49-F238E27FC236}">
                    <a16:creationId xmlns:a16="http://schemas.microsoft.com/office/drawing/2014/main" id="{2F883F8D-592D-4BD5-AD5F-EE4749B0DA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8" y="1824"/>
                <a:ext cx="240" cy="672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826376" name="Rectangle 8">
                <a:extLst>
                  <a:ext uri="{FF2B5EF4-FFF2-40B4-BE49-F238E27FC236}">
                    <a16:creationId xmlns:a16="http://schemas.microsoft.com/office/drawing/2014/main" id="{217D72E4-DDC3-42D1-89B5-70DB6EB81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88" y="2112"/>
                <a:ext cx="192" cy="96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6687" name="Oval 9">
              <a:extLst>
                <a:ext uri="{FF2B5EF4-FFF2-40B4-BE49-F238E27FC236}">
                  <a16:creationId xmlns:a16="http://schemas.microsoft.com/office/drawing/2014/main" id="{44CEA717-30EC-470B-9C20-835B5FF06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8" name="Oval 10">
              <a:extLst>
                <a:ext uri="{FF2B5EF4-FFF2-40B4-BE49-F238E27FC236}">
                  <a16:creationId xmlns:a16="http://schemas.microsoft.com/office/drawing/2014/main" id="{79606D6C-4AF4-4FFF-8B66-4949FCFD2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9" name="Oval 11">
              <a:extLst>
                <a:ext uri="{FF2B5EF4-FFF2-40B4-BE49-F238E27FC236}">
                  <a16:creationId xmlns:a16="http://schemas.microsoft.com/office/drawing/2014/main" id="{C152FB7B-66AC-4038-9382-C50DEC518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0" name="Oval 12">
              <a:extLst>
                <a:ext uri="{FF2B5EF4-FFF2-40B4-BE49-F238E27FC236}">
                  <a16:creationId xmlns:a16="http://schemas.microsoft.com/office/drawing/2014/main" id="{CB85C6B5-6120-4922-9648-AA446D4C5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1" name="Oval 13">
              <a:extLst>
                <a:ext uri="{FF2B5EF4-FFF2-40B4-BE49-F238E27FC236}">
                  <a16:creationId xmlns:a16="http://schemas.microsoft.com/office/drawing/2014/main" id="{8B26980D-7421-4E84-8562-CC9A1012D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2" name="Oval 14">
              <a:extLst>
                <a:ext uri="{FF2B5EF4-FFF2-40B4-BE49-F238E27FC236}">
                  <a16:creationId xmlns:a16="http://schemas.microsoft.com/office/drawing/2014/main" id="{4440AA69-2F8C-4862-9CAF-45BC30D0A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07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3" name="Oval 15">
              <a:extLst>
                <a:ext uri="{FF2B5EF4-FFF2-40B4-BE49-F238E27FC236}">
                  <a16:creationId xmlns:a16="http://schemas.microsoft.com/office/drawing/2014/main" id="{E1CC6A45-66A6-4AA3-A95A-EC767A64D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07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4" name="Oval 16">
              <a:extLst>
                <a:ext uri="{FF2B5EF4-FFF2-40B4-BE49-F238E27FC236}">
                  <a16:creationId xmlns:a16="http://schemas.microsoft.com/office/drawing/2014/main" id="{0224FBA7-1B01-4D0F-966E-562CC7106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07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5" name="Oval 17">
              <a:extLst>
                <a:ext uri="{FF2B5EF4-FFF2-40B4-BE49-F238E27FC236}">
                  <a16:creationId xmlns:a16="http://schemas.microsoft.com/office/drawing/2014/main" id="{8DDD481B-CA96-4662-A331-68646598D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07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6" name="Oval 18">
              <a:extLst>
                <a:ext uri="{FF2B5EF4-FFF2-40B4-BE49-F238E27FC236}">
                  <a16:creationId xmlns:a16="http://schemas.microsoft.com/office/drawing/2014/main" id="{7457551F-ECF9-490B-A837-A39FBABFE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7" name="Oval 19">
              <a:extLst>
                <a:ext uri="{FF2B5EF4-FFF2-40B4-BE49-F238E27FC236}">
                  <a16:creationId xmlns:a16="http://schemas.microsoft.com/office/drawing/2014/main" id="{2C46E320-A597-40C5-9670-4380796DD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8" name="Oval 20">
              <a:extLst>
                <a:ext uri="{FF2B5EF4-FFF2-40B4-BE49-F238E27FC236}">
                  <a16:creationId xmlns:a16="http://schemas.microsoft.com/office/drawing/2014/main" id="{B89CBCAF-07E2-4F07-A4AF-D0B7B572F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99" name="Oval 21">
              <a:extLst>
                <a:ext uri="{FF2B5EF4-FFF2-40B4-BE49-F238E27FC236}">
                  <a16:creationId xmlns:a16="http://schemas.microsoft.com/office/drawing/2014/main" id="{77CF2E68-670A-4153-A71A-9BBF1BAAE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00" name="Oval 22">
              <a:extLst>
                <a:ext uri="{FF2B5EF4-FFF2-40B4-BE49-F238E27FC236}">
                  <a16:creationId xmlns:a16="http://schemas.microsoft.com/office/drawing/2014/main" id="{3E88964E-1C96-4F12-B38A-0992871F9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01" name="Oval 23">
              <a:extLst>
                <a:ext uri="{FF2B5EF4-FFF2-40B4-BE49-F238E27FC236}">
                  <a16:creationId xmlns:a16="http://schemas.microsoft.com/office/drawing/2014/main" id="{0D86E407-236B-4E16-AFBB-5D9BEBD96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3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02" name="Oval 24">
              <a:extLst>
                <a:ext uri="{FF2B5EF4-FFF2-40B4-BE49-F238E27FC236}">
                  <a16:creationId xmlns:a16="http://schemas.microsoft.com/office/drawing/2014/main" id="{44372674-DBB2-40A6-9426-8914D9CC9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3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03" name="Oval 25">
              <a:extLst>
                <a:ext uri="{FF2B5EF4-FFF2-40B4-BE49-F238E27FC236}">
                  <a16:creationId xmlns:a16="http://schemas.microsoft.com/office/drawing/2014/main" id="{32FF3FDF-ACE8-4A35-AD3E-2CD7FA3AC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3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04" name="Oval 26">
              <a:extLst>
                <a:ext uri="{FF2B5EF4-FFF2-40B4-BE49-F238E27FC236}">
                  <a16:creationId xmlns:a16="http://schemas.microsoft.com/office/drawing/2014/main" id="{347A223A-F194-41CF-800E-38590B0FA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3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26395" name="Text Box 27">
            <a:extLst>
              <a:ext uri="{FF2B5EF4-FFF2-40B4-BE49-F238E27FC236}">
                <a16:creationId xmlns:a16="http://schemas.microsoft.com/office/drawing/2014/main" id="{7B703E48-A1FA-4C58-AC07-B2E1A6098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41413"/>
            <a:ext cx="808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u="sng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 : continuous transition from state A to state B</a:t>
            </a:r>
          </a:p>
        </p:txBody>
      </p:sp>
      <p:sp>
        <p:nvSpPr>
          <p:cNvPr id="826396" name="Text Box 28">
            <a:extLst>
              <a:ext uri="{FF2B5EF4-FFF2-40B4-BE49-F238E27FC236}">
                <a16:creationId xmlns:a16="http://schemas.microsoft.com/office/drawing/2014/main" id="{F210AE00-F3A5-4D59-9A43-09A8273C8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1751013"/>
            <a:ext cx="4430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A process in “equilibrium”?!!</a:t>
            </a:r>
          </a:p>
        </p:txBody>
      </p:sp>
      <p:grpSp>
        <p:nvGrpSpPr>
          <p:cNvPr id="4" name="Group 29">
            <a:extLst>
              <a:ext uri="{FF2B5EF4-FFF2-40B4-BE49-F238E27FC236}">
                <a16:creationId xmlns:a16="http://schemas.microsoft.com/office/drawing/2014/main" id="{CA8E67D9-8595-4D57-834C-885A8AD19EC3}"/>
              </a:ext>
            </a:extLst>
          </p:cNvPr>
          <p:cNvGrpSpPr>
            <a:grpSpLocks/>
          </p:cNvGrpSpPr>
          <p:nvPr/>
        </p:nvGrpSpPr>
        <p:grpSpPr bwMode="auto">
          <a:xfrm>
            <a:off x="3086100" y="2357439"/>
            <a:ext cx="3276600" cy="1371600"/>
            <a:chOff x="3312" y="2736"/>
            <a:chExt cx="2064" cy="864"/>
          </a:xfrm>
        </p:grpSpPr>
        <p:sp>
          <p:nvSpPr>
            <p:cNvPr id="26660" name="Rectangle 30" descr="Light upward diagonal">
              <a:extLst>
                <a:ext uri="{FF2B5EF4-FFF2-40B4-BE49-F238E27FC236}">
                  <a16:creationId xmlns:a16="http://schemas.microsoft.com/office/drawing/2014/main" id="{F72996F2-396E-476F-8DCD-66116D699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2736"/>
              <a:ext cx="2064" cy="86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6399" name="Rectangle 31">
              <a:extLst>
                <a:ext uri="{FF2B5EF4-FFF2-40B4-BE49-F238E27FC236}">
                  <a16:creationId xmlns:a16="http://schemas.microsoft.com/office/drawing/2014/main" id="{80BEF173-CC61-4F87-8478-F1DB9BD91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832"/>
              <a:ext cx="1920" cy="67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6400" name="Rectangle 32">
              <a:extLst>
                <a:ext uri="{FF2B5EF4-FFF2-40B4-BE49-F238E27FC236}">
                  <a16:creationId xmlns:a16="http://schemas.microsoft.com/office/drawing/2014/main" id="{0027E5DE-2F96-45AB-A5DA-F6E684E4E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2832"/>
              <a:ext cx="240" cy="672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6401" name="Rectangle 33">
              <a:extLst>
                <a:ext uri="{FF2B5EF4-FFF2-40B4-BE49-F238E27FC236}">
                  <a16:creationId xmlns:a16="http://schemas.microsoft.com/office/drawing/2014/main" id="{3F462EFC-BBDC-49E2-9366-F5FD70ECD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3120"/>
              <a:ext cx="192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6664" name="Line 34">
              <a:extLst>
                <a:ext uri="{FF2B5EF4-FFF2-40B4-BE49-F238E27FC236}">
                  <a16:creationId xmlns:a16="http://schemas.microsoft.com/office/drawing/2014/main" id="{0A5A23F6-70BF-497B-A96F-28D58D5403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3024"/>
              <a:ext cx="4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Oval 35">
              <a:extLst>
                <a:ext uri="{FF2B5EF4-FFF2-40B4-BE49-F238E27FC236}">
                  <a16:creationId xmlns:a16="http://schemas.microsoft.com/office/drawing/2014/main" id="{A9F5B744-0F3A-4718-B51D-0418C0EA4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66" name="Oval 36">
              <a:extLst>
                <a:ext uri="{FF2B5EF4-FFF2-40B4-BE49-F238E27FC236}">
                  <a16:creationId xmlns:a16="http://schemas.microsoft.com/office/drawing/2014/main" id="{086F058B-1308-4FE9-A12B-EAE9B9C70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67" name="Oval 37">
              <a:extLst>
                <a:ext uri="{FF2B5EF4-FFF2-40B4-BE49-F238E27FC236}">
                  <a16:creationId xmlns:a16="http://schemas.microsoft.com/office/drawing/2014/main" id="{6D60C7B3-1696-4760-932F-01F392D65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7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68" name="Oval 38">
              <a:extLst>
                <a:ext uri="{FF2B5EF4-FFF2-40B4-BE49-F238E27FC236}">
                  <a16:creationId xmlns:a16="http://schemas.microsoft.com/office/drawing/2014/main" id="{AF633671-7C15-4BFC-8C38-F65BA7C44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02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69" name="Oval 39">
              <a:extLst>
                <a:ext uri="{FF2B5EF4-FFF2-40B4-BE49-F238E27FC236}">
                  <a16:creationId xmlns:a16="http://schemas.microsoft.com/office/drawing/2014/main" id="{6B62C161-E64C-4641-B401-72A1E6EDA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07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1800" i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0" name="Oval 40">
              <a:extLst>
                <a:ext uri="{FF2B5EF4-FFF2-40B4-BE49-F238E27FC236}">
                  <a16:creationId xmlns:a16="http://schemas.microsoft.com/office/drawing/2014/main" id="{E46A5983-50C4-4748-96D5-75A918181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1" name="Oval 41">
              <a:extLst>
                <a:ext uri="{FF2B5EF4-FFF2-40B4-BE49-F238E27FC236}">
                  <a16:creationId xmlns:a16="http://schemas.microsoft.com/office/drawing/2014/main" id="{E78DA061-55C7-493B-A386-CE4256905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16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2" name="Oval 42">
              <a:extLst>
                <a:ext uri="{FF2B5EF4-FFF2-40B4-BE49-F238E27FC236}">
                  <a16:creationId xmlns:a16="http://schemas.microsoft.com/office/drawing/2014/main" id="{57F7D1CA-9CE0-4979-8E86-50B29DD5A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3" name="Oval 43">
              <a:extLst>
                <a:ext uri="{FF2B5EF4-FFF2-40B4-BE49-F238E27FC236}">
                  <a16:creationId xmlns:a16="http://schemas.microsoft.com/office/drawing/2014/main" id="{CDC9BA82-0D65-4E8A-99BD-25A499D34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2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4" name="Oval 44">
              <a:extLst>
                <a:ext uri="{FF2B5EF4-FFF2-40B4-BE49-F238E27FC236}">
                  <a16:creationId xmlns:a16="http://schemas.microsoft.com/office/drawing/2014/main" id="{CD50CEC5-C38E-42E2-A3DC-56B4F3937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3312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5" name="Oval 45">
              <a:extLst>
                <a:ext uri="{FF2B5EF4-FFF2-40B4-BE49-F238E27FC236}">
                  <a16:creationId xmlns:a16="http://schemas.microsoft.com/office/drawing/2014/main" id="{883E8782-C129-4667-9BDC-E2B0DA0BBE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36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6" name="Oval 46">
              <a:extLst>
                <a:ext uri="{FF2B5EF4-FFF2-40B4-BE49-F238E27FC236}">
                  <a16:creationId xmlns:a16="http://schemas.microsoft.com/office/drawing/2014/main" id="{98D1995E-AC06-4785-90CB-11E0E570FA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7" name="Oval 47">
              <a:extLst>
                <a:ext uri="{FF2B5EF4-FFF2-40B4-BE49-F238E27FC236}">
                  <a16:creationId xmlns:a16="http://schemas.microsoft.com/office/drawing/2014/main" id="{61BC66FD-072D-4149-A386-A72C9EFA2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02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8" name="Oval 48">
              <a:extLst>
                <a:ext uri="{FF2B5EF4-FFF2-40B4-BE49-F238E27FC236}">
                  <a16:creationId xmlns:a16="http://schemas.microsoft.com/office/drawing/2014/main" id="{24278E1E-61EC-4F7A-93F4-53E6F1C88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79" name="Oval 49">
              <a:extLst>
                <a:ext uri="{FF2B5EF4-FFF2-40B4-BE49-F238E27FC236}">
                  <a16:creationId xmlns:a16="http://schemas.microsoft.com/office/drawing/2014/main" id="{81B7E664-FD8F-441B-A3D7-C074CC73C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02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0" name="Oval 50">
              <a:extLst>
                <a:ext uri="{FF2B5EF4-FFF2-40B4-BE49-F238E27FC236}">
                  <a16:creationId xmlns:a16="http://schemas.microsoft.com/office/drawing/2014/main" id="{3E469B77-CF17-498F-A8B2-AADC0E7DD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92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1" name="Oval 51">
              <a:extLst>
                <a:ext uri="{FF2B5EF4-FFF2-40B4-BE49-F238E27FC236}">
                  <a16:creationId xmlns:a16="http://schemas.microsoft.com/office/drawing/2014/main" id="{15A69A4A-5153-4C90-83BB-D4EA1B8BE3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16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2" name="Oval 52">
              <a:extLst>
                <a:ext uri="{FF2B5EF4-FFF2-40B4-BE49-F238E27FC236}">
                  <a16:creationId xmlns:a16="http://schemas.microsoft.com/office/drawing/2014/main" id="{A9EFB3C2-6189-4A91-946A-42C5EAE56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2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3" name="Oval 53">
              <a:extLst>
                <a:ext uri="{FF2B5EF4-FFF2-40B4-BE49-F238E27FC236}">
                  <a16:creationId xmlns:a16="http://schemas.microsoft.com/office/drawing/2014/main" id="{DA4030A0-1003-4476-9234-FB8CBE199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316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4" name="Oval 54">
              <a:extLst>
                <a:ext uri="{FF2B5EF4-FFF2-40B4-BE49-F238E27FC236}">
                  <a16:creationId xmlns:a16="http://schemas.microsoft.com/office/drawing/2014/main" id="{32F3F259-E74A-43E1-B200-24E06602A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264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85" name="Oval 55">
              <a:extLst>
                <a:ext uri="{FF2B5EF4-FFF2-40B4-BE49-F238E27FC236}">
                  <a16:creationId xmlns:a16="http://schemas.microsoft.com/office/drawing/2014/main" id="{0C7244FE-541C-47D4-B80B-0D984E9F7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3168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26424" name="Line 56">
            <a:extLst>
              <a:ext uri="{FF2B5EF4-FFF2-40B4-BE49-F238E27FC236}">
                <a16:creationId xmlns:a16="http://schemas.microsoft.com/office/drawing/2014/main" id="{CC483F25-1773-43DE-9B05-2CD624480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52850" y="29718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425" name="Line 57">
            <a:extLst>
              <a:ext uri="{FF2B5EF4-FFF2-40B4-BE49-F238E27FC236}">
                <a16:creationId xmlns:a16="http://schemas.microsoft.com/office/drawing/2014/main" id="{5FF014F7-9A96-4BCA-AFF1-482F3B798B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52850" y="31242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6426" name="Text Box 58">
            <a:extLst>
              <a:ext uri="{FF2B5EF4-FFF2-40B4-BE49-F238E27FC236}">
                <a16:creationId xmlns:a16="http://schemas.microsoft.com/office/drawing/2014/main" id="{AEBE9022-A9E9-4D6F-B4BD-26D49FDD7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10000"/>
            <a:ext cx="5022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A process in “quasi- equilibrium”</a:t>
            </a:r>
          </a:p>
        </p:txBody>
      </p:sp>
      <p:sp>
        <p:nvSpPr>
          <p:cNvPr id="826427" name="Text Box 59">
            <a:extLst>
              <a:ext uri="{FF2B5EF4-FFF2-40B4-BE49-F238E27FC236}">
                <a16:creationId xmlns:a16="http://schemas.microsoft.com/office/drawing/2014/main" id="{44310977-7336-4692-809D-DD3F615FC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5486400"/>
            <a:ext cx="663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>
                <a:latin typeface="Arial" panose="020B0604020202020204" pitchFamily="34" charset="0"/>
                <a:cs typeface="Arial" panose="020B0604020202020204" pitchFamily="34" charset="0"/>
              </a:rPr>
              <a:t>Cycle</a:t>
            </a: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A set of processes ending by the initial state</a:t>
            </a:r>
          </a:p>
        </p:txBody>
      </p:sp>
      <p:grpSp>
        <p:nvGrpSpPr>
          <p:cNvPr id="5" name="Group 60">
            <a:extLst>
              <a:ext uri="{FF2B5EF4-FFF2-40B4-BE49-F238E27FC236}">
                <a16:creationId xmlns:a16="http://schemas.microsoft.com/office/drawing/2014/main" id="{E2DE0EF0-59C5-49C7-A9C6-180FAAA8F6B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67200"/>
            <a:ext cx="3276600" cy="1371600"/>
            <a:chOff x="1968" y="2688"/>
            <a:chExt cx="2064" cy="864"/>
          </a:xfrm>
        </p:grpSpPr>
        <p:sp>
          <p:nvSpPr>
            <p:cNvPr id="26637" name="Rectangle 61" descr="Light upward diagonal">
              <a:extLst>
                <a:ext uri="{FF2B5EF4-FFF2-40B4-BE49-F238E27FC236}">
                  <a16:creationId xmlns:a16="http://schemas.microsoft.com/office/drawing/2014/main" id="{FF706801-43A2-4BD2-9D48-CE866936C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688"/>
              <a:ext cx="2064" cy="86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6430" name="Rectangle 62">
              <a:extLst>
                <a:ext uri="{FF2B5EF4-FFF2-40B4-BE49-F238E27FC236}">
                  <a16:creationId xmlns:a16="http://schemas.microsoft.com/office/drawing/2014/main" id="{80416EDB-D578-447B-A602-8E3193FB4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784"/>
              <a:ext cx="1920" cy="67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6431" name="Rectangle 63">
              <a:extLst>
                <a:ext uri="{FF2B5EF4-FFF2-40B4-BE49-F238E27FC236}">
                  <a16:creationId xmlns:a16="http://schemas.microsoft.com/office/drawing/2014/main" id="{01BA800B-8620-4184-B1CD-D99402D0E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2784"/>
              <a:ext cx="240" cy="672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26432" name="Rectangle 64">
              <a:extLst>
                <a:ext uri="{FF2B5EF4-FFF2-40B4-BE49-F238E27FC236}">
                  <a16:creationId xmlns:a16="http://schemas.microsoft.com/office/drawing/2014/main" id="{7F55FB10-E8D5-41DE-A399-617C6F334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072"/>
              <a:ext cx="192" cy="9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6642" name="Oval 66">
              <a:extLst>
                <a:ext uri="{FF2B5EF4-FFF2-40B4-BE49-F238E27FC236}">
                  <a16:creationId xmlns:a16="http://schemas.microsoft.com/office/drawing/2014/main" id="{08BED35D-D71C-47CA-99CF-892885047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3" name="Oval 67">
              <a:extLst>
                <a:ext uri="{FF2B5EF4-FFF2-40B4-BE49-F238E27FC236}">
                  <a16:creationId xmlns:a16="http://schemas.microsoft.com/office/drawing/2014/main" id="{980D9D92-3449-4A68-BDAB-7E27139D8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97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4" name="Oval 68">
              <a:extLst>
                <a:ext uri="{FF2B5EF4-FFF2-40B4-BE49-F238E27FC236}">
                  <a16:creationId xmlns:a16="http://schemas.microsoft.com/office/drawing/2014/main" id="{9A410037-39E5-496E-970D-86257DF71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5" name="Oval 69">
              <a:extLst>
                <a:ext uri="{FF2B5EF4-FFF2-40B4-BE49-F238E27FC236}">
                  <a16:creationId xmlns:a16="http://schemas.microsoft.com/office/drawing/2014/main" id="{47CD797D-CFA7-4988-887F-3DC82ADEE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97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6" name="Oval 70">
              <a:extLst>
                <a:ext uri="{FF2B5EF4-FFF2-40B4-BE49-F238E27FC236}">
                  <a16:creationId xmlns:a16="http://schemas.microsoft.com/office/drawing/2014/main" id="{0844EBEB-7F19-4AEC-94B9-FA39CB46E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7" name="Oval 71">
              <a:extLst>
                <a:ext uri="{FF2B5EF4-FFF2-40B4-BE49-F238E27FC236}">
                  <a16:creationId xmlns:a16="http://schemas.microsoft.com/office/drawing/2014/main" id="{87598ADC-96AD-4FD1-923B-B7B07884C6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8" name="Oval 72">
              <a:extLst>
                <a:ext uri="{FF2B5EF4-FFF2-40B4-BE49-F238E27FC236}">
                  <a16:creationId xmlns:a16="http://schemas.microsoft.com/office/drawing/2014/main" id="{9766DF9D-9195-42DB-A27A-0EAE46800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49" name="Oval 73">
              <a:extLst>
                <a:ext uri="{FF2B5EF4-FFF2-40B4-BE49-F238E27FC236}">
                  <a16:creationId xmlns:a16="http://schemas.microsoft.com/office/drawing/2014/main" id="{17DA16ED-F59D-42A6-A39E-D25B8917D3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0" name="Oval 74">
              <a:extLst>
                <a:ext uri="{FF2B5EF4-FFF2-40B4-BE49-F238E27FC236}">
                  <a16:creationId xmlns:a16="http://schemas.microsoft.com/office/drawing/2014/main" id="{E46FA8A4-28D4-4DBB-A2BC-56B12AEF88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1" name="Oval 75">
              <a:extLst>
                <a:ext uri="{FF2B5EF4-FFF2-40B4-BE49-F238E27FC236}">
                  <a16:creationId xmlns:a16="http://schemas.microsoft.com/office/drawing/2014/main" id="{06991AF5-485A-4770-B5B6-398EF29BF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2" name="Oval 76">
              <a:extLst>
                <a:ext uri="{FF2B5EF4-FFF2-40B4-BE49-F238E27FC236}">
                  <a16:creationId xmlns:a16="http://schemas.microsoft.com/office/drawing/2014/main" id="{E89AB7F9-7AB5-4905-A15D-BB70BD6BC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3" name="Oval 77">
              <a:extLst>
                <a:ext uri="{FF2B5EF4-FFF2-40B4-BE49-F238E27FC236}">
                  <a16:creationId xmlns:a16="http://schemas.microsoft.com/office/drawing/2014/main" id="{EA56F563-04E1-40F4-BB1A-E54A0715B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97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4" name="Oval 78">
              <a:extLst>
                <a:ext uri="{FF2B5EF4-FFF2-40B4-BE49-F238E27FC236}">
                  <a16:creationId xmlns:a16="http://schemas.microsoft.com/office/drawing/2014/main" id="{7F2B0EAF-418E-4732-9288-3A9D8334E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5" name="Oval 79">
              <a:extLst>
                <a:ext uri="{FF2B5EF4-FFF2-40B4-BE49-F238E27FC236}">
                  <a16:creationId xmlns:a16="http://schemas.microsoft.com/office/drawing/2014/main" id="{4E42D808-C871-497B-9836-FAA6E2B72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6" name="Oval 80">
              <a:extLst>
                <a:ext uri="{FF2B5EF4-FFF2-40B4-BE49-F238E27FC236}">
                  <a16:creationId xmlns:a16="http://schemas.microsoft.com/office/drawing/2014/main" id="{D3032D94-3D31-4366-AE3E-CCDEB3FCD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88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7" name="Oval 81">
              <a:extLst>
                <a:ext uri="{FF2B5EF4-FFF2-40B4-BE49-F238E27FC236}">
                  <a16:creationId xmlns:a16="http://schemas.microsoft.com/office/drawing/2014/main" id="{338421F9-1E18-4EF3-A626-048ED8947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97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8" name="Oval 82">
              <a:extLst>
                <a:ext uri="{FF2B5EF4-FFF2-40B4-BE49-F238E27FC236}">
                  <a16:creationId xmlns:a16="http://schemas.microsoft.com/office/drawing/2014/main" id="{69D6E61C-5E1E-4ACC-953E-3A13404BB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20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59" name="Oval 83">
              <a:extLst>
                <a:ext uri="{FF2B5EF4-FFF2-40B4-BE49-F238E27FC236}">
                  <a16:creationId xmlns:a16="http://schemas.microsoft.com/office/drawing/2014/main" id="{996BAF36-E5AB-42B3-8739-D87E2191B6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216"/>
              <a:ext cx="96" cy="96"/>
            </a:xfrm>
            <a:prstGeom prst="ellipse">
              <a:avLst/>
            </a:prstGeom>
            <a:gradFill rotWithShape="0">
              <a:gsLst>
                <a:gs pos="0">
                  <a:srgbClr val="000099"/>
                </a:gs>
                <a:gs pos="100000">
                  <a:srgbClr val="000047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7F15FEC-10C4-4B6C-A5B8-02B584DE77EC}"/>
              </a:ext>
            </a:extLst>
          </p:cNvPr>
          <p:cNvGrpSpPr/>
          <p:nvPr/>
        </p:nvGrpSpPr>
        <p:grpSpPr>
          <a:xfrm>
            <a:off x="5440680" y="2029460"/>
            <a:ext cx="410109" cy="570370"/>
            <a:chOff x="7296150" y="1866443"/>
            <a:chExt cx="410109" cy="57037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D3CD338-D578-4C8F-92D1-FFF2060D269B}"/>
                </a:ext>
              </a:extLst>
            </p:cNvPr>
            <p:cNvCxnSpPr/>
            <p:nvPr/>
          </p:nvCxnSpPr>
          <p:spPr bwMode="auto">
            <a:xfrm>
              <a:off x="7696200" y="2055813"/>
              <a:ext cx="0" cy="38100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361E21F6-8760-4F19-8FA9-9460C8ED4C28}"/>
                </a:ext>
              </a:extLst>
            </p:cNvPr>
            <p:cNvCxnSpPr/>
            <p:nvPr/>
          </p:nvCxnSpPr>
          <p:spPr bwMode="auto">
            <a:xfrm>
              <a:off x="7296150" y="2055813"/>
              <a:ext cx="0" cy="38100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43CD41F8-0037-4FC5-8E6F-DBF12CD9B46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300570" y="2246313"/>
              <a:ext cx="405689" cy="0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000E1D-3E0E-40D9-B8BD-5CCB0635B3F7}"/>
                </a:ext>
              </a:extLst>
            </p:cNvPr>
            <p:cNvSpPr txBox="1"/>
            <p:nvPr/>
          </p:nvSpPr>
          <p:spPr>
            <a:xfrm>
              <a:off x="7348190" y="1866443"/>
              <a:ext cx="2984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0" dirty="0">
                  <a:latin typeface="Symbol" panose="05050102010706020507" pitchFamily="18" charset="2"/>
                </a:rPr>
                <a:t>d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26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" fill="hold"/>
                                        <p:tgtEl>
                                          <p:spTgt spid="82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" fill="hold"/>
                                        <p:tgtEl>
                                          <p:spTgt spid="826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6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6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6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6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6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6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6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26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6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95" grpId="0" build="p" autoUpdateAnimBg="0"/>
      <p:bldP spid="826396" grpId="0" build="p" autoUpdateAnimBg="0"/>
      <p:bldP spid="826426" grpId="0" autoUpdateAnimBg="0"/>
      <p:bldP spid="8264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A11EACD-2CB2-4BE3-838A-0C5063B395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92475" y="279400"/>
            <a:ext cx="3317875" cy="582613"/>
          </a:xfrm>
        </p:spPr>
        <p:txBody>
          <a:bodyPr/>
          <a:lstStyle/>
          <a:p>
            <a:r>
              <a:rPr lang="en-US" altLang="en-US"/>
              <a:t>State Properties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87548B7-12A3-4468-8164-F0C6A5779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14400"/>
            <a:ext cx="7897813" cy="260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marL="285750" indent="-28575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858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000099"/>
                </a:solidFill>
                <a:latin typeface="Arial" panose="020B0604020202020204" pitchFamily="34" charset="0"/>
              </a:rPr>
              <a:t>Extensive</a:t>
            </a:r>
            <a:r>
              <a:rPr lang="en-US" altLang="en-US" i="0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99"/>
                </a:solidFill>
              </a:rPr>
              <a:t>Property :</a:t>
            </a:r>
          </a:p>
          <a:p>
            <a:pPr lvl="1">
              <a:buFontTx/>
              <a:buChar char="•"/>
            </a:pPr>
            <a:r>
              <a:rPr lang="en-US" altLang="en-US" sz="2400" i="0" dirty="0"/>
              <a:t>Proportional to size: Mass, volume, energy, charge, …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i="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000099"/>
                </a:solidFill>
                <a:latin typeface="Arial" panose="020B0604020202020204" pitchFamily="34" charset="0"/>
              </a:rPr>
              <a:t>Intensive</a:t>
            </a:r>
            <a:r>
              <a:rPr lang="en-US" altLang="en-US" i="0" dirty="0">
                <a:latin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99"/>
                </a:solidFill>
              </a:rPr>
              <a:t>Property :</a:t>
            </a:r>
          </a:p>
          <a:p>
            <a:pPr lvl="1">
              <a:buFontTx/>
              <a:buChar char="•"/>
            </a:pPr>
            <a:r>
              <a:rPr lang="en-US" altLang="en-US" sz="2400" i="0" dirty="0"/>
              <a:t>Independent of size (same value at each portion):</a:t>
            </a:r>
          </a:p>
          <a:p>
            <a:pPr lvl="1">
              <a:buFontTx/>
              <a:buNone/>
            </a:pPr>
            <a:r>
              <a:rPr lang="en-US" altLang="en-US" sz="2400" i="0" dirty="0"/>
              <a:t>	Temperature, pressure, electric potential, …</a:t>
            </a:r>
          </a:p>
        </p:txBody>
      </p:sp>
      <p:sp>
        <p:nvSpPr>
          <p:cNvPr id="828420" name="Rectangle 4">
            <a:extLst>
              <a:ext uri="{FF2B5EF4-FFF2-40B4-BE49-F238E27FC236}">
                <a16:creationId xmlns:a16="http://schemas.microsoft.com/office/drawing/2014/main" id="{B52E0ADE-C06D-4660-9567-BAF2DECE7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954463"/>
            <a:ext cx="9067800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000099"/>
                </a:solidFill>
                <a:latin typeface="+mj-lt"/>
                <a:cs typeface="+mn-cs"/>
              </a:rPr>
              <a:t>Specific</a:t>
            </a:r>
            <a:r>
              <a:rPr lang="en-US" altLang="en-US" i="0" dirty="0">
                <a:latin typeface="+mj-lt"/>
                <a:cs typeface="+mn-cs"/>
              </a:rPr>
              <a:t> </a:t>
            </a:r>
            <a:r>
              <a:rPr lang="en-US" altLang="en-US" dirty="0">
                <a:solidFill>
                  <a:srgbClr val="000099"/>
                </a:solidFill>
                <a:latin typeface="+mj-lt"/>
                <a:cs typeface="+mn-cs"/>
              </a:rPr>
              <a:t>Property :</a:t>
            </a:r>
          </a:p>
          <a:p>
            <a:pPr lvl="1">
              <a:spcBef>
                <a:spcPct val="0"/>
              </a:spcBef>
              <a:buSzTx/>
              <a:buFontTx/>
              <a:buChar char="•"/>
            </a:pPr>
            <a:r>
              <a:rPr lang="en-US" altLang="en-US" sz="2400" i="0" dirty="0">
                <a:latin typeface="+mj-lt"/>
                <a:cs typeface="+mn-cs"/>
              </a:rPr>
              <a:t> Ratio of two Extensive Properties: </a:t>
            </a:r>
          </a:p>
          <a:p>
            <a:pPr lvl="1">
              <a:spcBef>
                <a:spcPct val="0"/>
              </a:spcBef>
              <a:buSzTx/>
              <a:buFontTx/>
              <a:buNone/>
            </a:pPr>
            <a:r>
              <a:rPr lang="en-US" altLang="en-US" sz="2400" i="0" dirty="0">
                <a:latin typeface="+mj-lt"/>
                <a:cs typeface="+mn-cs"/>
              </a:rPr>
              <a:t> specific volume (=1/Density), specific energy, …</a:t>
            </a:r>
          </a:p>
        </p:txBody>
      </p:sp>
      <p:sp>
        <p:nvSpPr>
          <p:cNvPr id="828421" name="Rectangle 5">
            <a:extLst>
              <a:ext uri="{FF2B5EF4-FFF2-40B4-BE49-F238E27FC236}">
                <a16:creationId xmlns:a16="http://schemas.microsoft.com/office/drawing/2014/main" id="{3DD1B106-F5FD-4156-B57D-76CD86144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649913"/>
            <a:ext cx="8007350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vs external</a:t>
            </a:r>
            <a:r>
              <a:rPr lang="en-US" altLang="en-US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 :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(Temperature vs speed)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9FDC22D-FA7C-4D4F-8E83-DC95BC0BA3B1}"/>
              </a:ext>
            </a:extLst>
          </p:cNvPr>
          <p:cNvGrpSpPr/>
          <p:nvPr/>
        </p:nvGrpSpPr>
        <p:grpSpPr>
          <a:xfrm>
            <a:off x="8891249" y="1371600"/>
            <a:ext cx="429303" cy="594360"/>
            <a:chOff x="8891249" y="1371600"/>
            <a:chExt cx="429303" cy="5943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ECD92C8-AEEA-4AC5-BA3D-90C095DE0FF0}"/>
                </a:ext>
              </a:extLst>
            </p:cNvPr>
            <p:cNvSpPr/>
            <p:nvPr/>
          </p:nvSpPr>
          <p:spPr bwMode="auto">
            <a:xfrm rot="19675166" flipH="1">
              <a:off x="9229112" y="1596557"/>
              <a:ext cx="91440" cy="36576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1D4A3FD-AA2D-480D-88C4-DEB2C767B41B}"/>
                </a:ext>
              </a:extLst>
            </p:cNvPr>
            <p:cNvSpPr/>
            <p:nvPr/>
          </p:nvSpPr>
          <p:spPr bwMode="auto">
            <a:xfrm>
              <a:off x="8991600" y="1371600"/>
              <a:ext cx="228600" cy="228600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50258E2-8886-41DC-A2D1-61BF7AB323A4}"/>
                </a:ext>
              </a:extLst>
            </p:cNvPr>
            <p:cNvSpPr/>
            <p:nvPr/>
          </p:nvSpPr>
          <p:spPr bwMode="auto">
            <a:xfrm rot="1924834">
              <a:off x="8891249" y="1596558"/>
              <a:ext cx="91440" cy="36576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7DE42D4-64C1-4848-9181-3D0883DE84C1}"/>
                </a:ext>
              </a:extLst>
            </p:cNvPr>
            <p:cNvSpPr/>
            <p:nvPr/>
          </p:nvSpPr>
          <p:spPr bwMode="auto">
            <a:xfrm>
              <a:off x="8991600" y="1600200"/>
              <a:ext cx="228600" cy="36576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29C71C3-34A2-43C1-BB98-2AF9DF719A79}"/>
              </a:ext>
            </a:extLst>
          </p:cNvPr>
          <p:cNvSpPr/>
          <p:nvPr/>
        </p:nvSpPr>
        <p:spPr bwMode="auto">
          <a:xfrm>
            <a:off x="8816339" y="1965960"/>
            <a:ext cx="594361" cy="560070"/>
          </a:xfrm>
          <a:custGeom>
            <a:avLst/>
            <a:gdLst>
              <a:gd name="connsiteX0" fmla="*/ 175260 w 579120"/>
              <a:gd name="connsiteY0" fmla="*/ 0 h 560070"/>
              <a:gd name="connsiteX1" fmla="*/ 392430 w 579120"/>
              <a:gd name="connsiteY1" fmla="*/ 3810 h 560070"/>
              <a:gd name="connsiteX2" fmla="*/ 579120 w 579120"/>
              <a:gd name="connsiteY2" fmla="*/ 521970 h 560070"/>
              <a:gd name="connsiteX3" fmla="*/ 438150 w 579120"/>
              <a:gd name="connsiteY3" fmla="*/ 548640 h 560070"/>
              <a:gd name="connsiteX4" fmla="*/ 278130 w 579120"/>
              <a:gd name="connsiteY4" fmla="*/ 106680 h 560070"/>
              <a:gd name="connsiteX5" fmla="*/ 110490 w 579120"/>
              <a:gd name="connsiteY5" fmla="*/ 560070 h 560070"/>
              <a:gd name="connsiteX6" fmla="*/ 0 w 579120"/>
              <a:gd name="connsiteY6" fmla="*/ 518160 h 560070"/>
              <a:gd name="connsiteX7" fmla="*/ 175260 w 579120"/>
              <a:gd name="connsiteY7" fmla="*/ 0 h 560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9120" h="560070">
                <a:moveTo>
                  <a:pt x="175260" y="0"/>
                </a:moveTo>
                <a:lnTo>
                  <a:pt x="392430" y="3810"/>
                </a:lnTo>
                <a:lnTo>
                  <a:pt x="579120" y="521970"/>
                </a:lnTo>
                <a:lnTo>
                  <a:pt x="438150" y="548640"/>
                </a:lnTo>
                <a:lnTo>
                  <a:pt x="278130" y="106680"/>
                </a:lnTo>
                <a:lnTo>
                  <a:pt x="110490" y="560070"/>
                </a:lnTo>
                <a:lnTo>
                  <a:pt x="0" y="518160"/>
                </a:lnTo>
                <a:lnTo>
                  <a:pt x="175260" y="0"/>
                </a:lnTo>
                <a:close/>
              </a:path>
            </a:pathLst>
          </a:cu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438410F-DD69-4AF8-A4AE-1956665DA33B}"/>
              </a:ext>
            </a:extLst>
          </p:cNvPr>
          <p:cNvGrpSpPr/>
          <p:nvPr/>
        </p:nvGrpSpPr>
        <p:grpSpPr>
          <a:xfrm>
            <a:off x="8686800" y="2507315"/>
            <a:ext cx="914400" cy="509806"/>
            <a:chOff x="8686800" y="2507315"/>
            <a:chExt cx="914400" cy="5098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6F8926E-3FC6-469A-BCA6-36EE9BAA8243}"/>
                </a:ext>
              </a:extLst>
            </p:cNvPr>
            <p:cNvSpPr/>
            <p:nvPr/>
          </p:nvSpPr>
          <p:spPr bwMode="auto">
            <a:xfrm>
              <a:off x="8686800" y="2514600"/>
              <a:ext cx="914400" cy="1524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119A1C7-C568-4104-94A0-1273D5229A33}"/>
                </a:ext>
              </a:extLst>
            </p:cNvPr>
            <p:cNvSpPr/>
            <p:nvPr/>
          </p:nvSpPr>
          <p:spPr bwMode="auto">
            <a:xfrm>
              <a:off x="9037319" y="2507315"/>
              <a:ext cx="152400" cy="152400"/>
            </a:xfrm>
            <a:prstGeom prst="ellips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A9B8C90-FC0F-499C-9D80-E1451C2D85F4}"/>
                </a:ext>
              </a:extLst>
            </p:cNvPr>
            <p:cNvCxnSpPr/>
            <p:nvPr/>
          </p:nvCxnSpPr>
          <p:spPr bwMode="auto">
            <a:xfrm flipV="1">
              <a:off x="9044939" y="2514600"/>
              <a:ext cx="137160" cy="13716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09BF1E8-5335-421C-9A78-E0B56D046914}"/>
                </a:ext>
              </a:extLst>
            </p:cNvPr>
            <p:cNvSpPr txBox="1"/>
            <p:nvPr/>
          </p:nvSpPr>
          <p:spPr>
            <a:xfrm>
              <a:off x="8783737" y="2647789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60kg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21F280D-714A-47EA-9FAC-E2E7C6A532F3}"/>
              </a:ext>
            </a:extLst>
          </p:cNvPr>
          <p:cNvGrpSpPr/>
          <p:nvPr/>
        </p:nvGrpSpPr>
        <p:grpSpPr>
          <a:xfrm>
            <a:off x="8625866" y="874178"/>
            <a:ext cx="764953" cy="691896"/>
            <a:chOff x="8625866" y="874178"/>
            <a:chExt cx="764953" cy="691896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4340B93-5303-4F55-99B8-F0A37D099C26}"/>
                </a:ext>
              </a:extLst>
            </p:cNvPr>
            <p:cNvGrpSpPr>
              <a:grpSpLocks noChangeAspect="1"/>
            </p:cNvGrpSpPr>
            <p:nvPr/>
          </p:nvGrpSpPr>
          <p:grpSpPr>
            <a:xfrm rot="1854641">
              <a:off x="9184027" y="1048511"/>
              <a:ext cx="102870" cy="517563"/>
              <a:chOff x="9090660" y="4821237"/>
              <a:chExt cx="182881" cy="920116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EC5A7D82-7C4A-43E9-89CF-BD152B0E42EF}"/>
                  </a:ext>
                </a:extLst>
              </p:cNvPr>
              <p:cNvSpPr/>
              <p:nvPr/>
            </p:nvSpPr>
            <p:spPr bwMode="auto">
              <a:xfrm>
                <a:off x="9090660" y="5558472"/>
                <a:ext cx="182881" cy="182881"/>
              </a:xfrm>
              <a:prstGeom prst="ellipse">
                <a:avLst/>
              </a:prstGeom>
              <a:solidFill>
                <a:srgbClr val="FF0000"/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6D97F212-60FC-49FF-9212-4413BDDFD607}"/>
                  </a:ext>
                </a:extLst>
              </p:cNvPr>
              <p:cNvSpPr/>
              <p:nvPr/>
            </p:nvSpPr>
            <p:spPr bwMode="auto">
              <a:xfrm>
                <a:off x="9138963" y="4821237"/>
                <a:ext cx="81237" cy="828676"/>
              </a:xfrm>
              <a:prstGeom prst="roundRect">
                <a:avLst>
                  <a:gd name="adj" fmla="val 50000"/>
                </a:avLst>
              </a:prstGeom>
              <a:solidFill>
                <a:srgbClr val="FF0000"/>
              </a:solidFill>
              <a:ln w="127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A704CD4-6E8F-49A9-BA03-0F6AEFBEB551}"/>
                </a:ext>
              </a:extLst>
            </p:cNvPr>
            <p:cNvSpPr txBox="1"/>
            <p:nvPr/>
          </p:nvSpPr>
          <p:spPr>
            <a:xfrm>
              <a:off x="8625866" y="874178"/>
              <a:ext cx="7649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37</a:t>
              </a:r>
              <a:r>
                <a:rPr lang="en-US" dirty="0">
                  <a:sym typeface="Symbol" panose="05050102010706020507" pitchFamily="18" charset="2"/>
                </a:rPr>
                <a:t> </a:t>
              </a:r>
              <a:r>
                <a:rPr lang="en-US" dirty="0"/>
                <a:t>C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47D708E-CF5A-467E-BDCE-727CDE3A71D5}"/>
              </a:ext>
            </a:extLst>
          </p:cNvPr>
          <p:cNvGrpSpPr/>
          <p:nvPr/>
        </p:nvGrpSpPr>
        <p:grpSpPr>
          <a:xfrm>
            <a:off x="8701391" y="2180852"/>
            <a:ext cx="914400" cy="1051161"/>
            <a:chOff x="8686800" y="1965960"/>
            <a:chExt cx="914400" cy="1051161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AC4BF5D-2B98-4A93-8193-499E89BB8F30}"/>
                </a:ext>
              </a:extLst>
            </p:cNvPr>
            <p:cNvSpPr/>
            <p:nvPr/>
          </p:nvSpPr>
          <p:spPr bwMode="auto">
            <a:xfrm>
              <a:off x="8816339" y="1965960"/>
              <a:ext cx="594361" cy="560070"/>
            </a:xfrm>
            <a:custGeom>
              <a:avLst/>
              <a:gdLst>
                <a:gd name="connsiteX0" fmla="*/ 175260 w 579120"/>
                <a:gd name="connsiteY0" fmla="*/ 0 h 560070"/>
                <a:gd name="connsiteX1" fmla="*/ 392430 w 579120"/>
                <a:gd name="connsiteY1" fmla="*/ 3810 h 560070"/>
                <a:gd name="connsiteX2" fmla="*/ 579120 w 579120"/>
                <a:gd name="connsiteY2" fmla="*/ 521970 h 560070"/>
                <a:gd name="connsiteX3" fmla="*/ 438150 w 579120"/>
                <a:gd name="connsiteY3" fmla="*/ 548640 h 560070"/>
                <a:gd name="connsiteX4" fmla="*/ 278130 w 579120"/>
                <a:gd name="connsiteY4" fmla="*/ 106680 h 560070"/>
                <a:gd name="connsiteX5" fmla="*/ 110490 w 579120"/>
                <a:gd name="connsiteY5" fmla="*/ 560070 h 560070"/>
                <a:gd name="connsiteX6" fmla="*/ 0 w 579120"/>
                <a:gd name="connsiteY6" fmla="*/ 518160 h 560070"/>
                <a:gd name="connsiteX7" fmla="*/ 175260 w 579120"/>
                <a:gd name="connsiteY7" fmla="*/ 0 h 5600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9120" h="560070">
                  <a:moveTo>
                    <a:pt x="175260" y="0"/>
                  </a:moveTo>
                  <a:lnTo>
                    <a:pt x="392430" y="3810"/>
                  </a:lnTo>
                  <a:lnTo>
                    <a:pt x="579120" y="521970"/>
                  </a:lnTo>
                  <a:lnTo>
                    <a:pt x="438150" y="548640"/>
                  </a:lnTo>
                  <a:lnTo>
                    <a:pt x="278130" y="106680"/>
                  </a:lnTo>
                  <a:lnTo>
                    <a:pt x="110490" y="560070"/>
                  </a:lnTo>
                  <a:lnTo>
                    <a:pt x="0" y="518160"/>
                  </a:lnTo>
                  <a:lnTo>
                    <a:pt x="175260" y="0"/>
                  </a:lnTo>
                  <a:close/>
                </a:path>
              </a:pathLst>
            </a:cu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C743EF1-0BE8-493D-A916-D18919610FAD}"/>
                </a:ext>
              </a:extLst>
            </p:cNvPr>
            <p:cNvGrpSpPr/>
            <p:nvPr/>
          </p:nvGrpSpPr>
          <p:grpSpPr>
            <a:xfrm>
              <a:off x="8686800" y="2507315"/>
              <a:ext cx="914400" cy="509806"/>
              <a:chOff x="8686800" y="2507315"/>
              <a:chExt cx="914400" cy="509806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EF3A9A0C-A260-49FA-A2A7-DBFFFE984DCA}"/>
                  </a:ext>
                </a:extLst>
              </p:cNvPr>
              <p:cNvSpPr/>
              <p:nvPr/>
            </p:nvSpPr>
            <p:spPr bwMode="auto">
              <a:xfrm>
                <a:off x="8686800" y="2514600"/>
                <a:ext cx="914400" cy="152400"/>
              </a:xfrm>
              <a:prstGeom prst="rect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0DFDD8E9-6856-471B-8CD0-1AD37329969D}"/>
                  </a:ext>
                </a:extLst>
              </p:cNvPr>
              <p:cNvSpPr/>
              <p:nvPr/>
            </p:nvSpPr>
            <p:spPr bwMode="auto">
              <a:xfrm>
                <a:off x="9037319" y="2507315"/>
                <a:ext cx="152400" cy="152400"/>
              </a:xfrm>
              <a:prstGeom prst="ellips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985FABCA-A77F-47CF-96F3-0E75CFECE3E2}"/>
                  </a:ext>
                </a:extLst>
              </p:cNvPr>
              <p:cNvCxnSpPr/>
              <p:nvPr/>
            </p:nvCxnSpPr>
            <p:spPr bwMode="auto">
              <a:xfrm flipV="1">
                <a:off x="9044939" y="2514600"/>
                <a:ext cx="137160" cy="137160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1DF7F73-99D3-49DF-BB5B-5AF570950DC6}"/>
                  </a:ext>
                </a:extLst>
              </p:cNvPr>
              <p:cNvSpPr txBox="1"/>
              <p:nvPr/>
            </p:nvSpPr>
            <p:spPr>
              <a:xfrm>
                <a:off x="8783737" y="2647789"/>
                <a:ext cx="7104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30kg</a:t>
                </a:r>
              </a:p>
            </p:txBody>
          </p:sp>
        </p:grp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2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8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8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8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8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2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0" grpId="0"/>
      <p:bldP spid="828421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3730508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State &amp; state property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27390" y="4259410"/>
            <a:ext cx="330090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Specific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08955" y="3380873"/>
            <a:ext cx="621035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Extensive vs Intensive state properties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7E5C-EA6F-4384-9AB8-FD5D965275A4}"/>
              </a:ext>
            </a:extLst>
          </p:cNvPr>
          <p:cNvSpPr txBox="1"/>
          <p:nvPr/>
        </p:nvSpPr>
        <p:spPr>
          <a:xfrm>
            <a:off x="345825" y="5128219"/>
            <a:ext cx="5731056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ym typeface="Symbol" panose="05050102010706020507" pitchFamily="18" charset="2"/>
              </a:rPr>
              <a:t>Internal vs external state properties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27390" y="2642936"/>
            <a:ext cx="542007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Process; quasi equilibrium; cycle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6.5|4.4|10.9|5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8|12.5|13.5|8.6|37|24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5|3.6|11.6|24.7|38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17.3|23.9|6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23044</TotalTime>
  <Words>234</Words>
  <Application>Microsoft Office PowerPoint</Application>
  <PresentationFormat>A4 Paper (210x297 mm)</PresentationFormat>
  <Paragraphs>50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Default Design</vt:lpstr>
      <vt:lpstr>Thermodynamics</vt:lpstr>
      <vt:lpstr>State</vt:lpstr>
      <vt:lpstr>Equilibrium</vt:lpstr>
      <vt:lpstr>Process</vt:lpstr>
      <vt:lpstr>State Properties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887</cp:revision>
  <dcterms:created xsi:type="dcterms:W3CDTF">2002-03-24T06:41:14Z</dcterms:created>
  <dcterms:modified xsi:type="dcterms:W3CDTF">2024-09-30T06:34:35Z</dcterms:modified>
</cp:coreProperties>
</file>