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17" r:id="rId2"/>
    <p:sldId id="382" r:id="rId3"/>
    <p:sldId id="381" r:id="rId4"/>
    <p:sldId id="400" r:id="rId5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DDDDDD"/>
    <a:srgbClr val="B2B2B2"/>
    <a:srgbClr val="CCCCFF"/>
    <a:srgbClr val="FFCC66"/>
    <a:srgbClr val="FF99CC"/>
    <a:srgbClr val="FF00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5105" autoAdjust="0"/>
  </p:normalViewPr>
  <p:slideViewPr>
    <p:cSldViewPr showGuides="1">
      <p:cViewPr varScale="1">
        <p:scale>
          <a:sx n="79" d="100"/>
          <a:sy n="79" d="100"/>
        </p:scale>
        <p:origin x="1109" y="72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5D947DCD-7DA9-4D3C-ABF1-19438A0DE363}"/>
    <pc:docChg chg="custSel modSld">
      <pc:chgData name="Mohamed Nabil Sabry" userId="63bbbcbf96592b02" providerId="LiveId" clId="{5D947DCD-7DA9-4D3C-ABF1-19438A0DE363}" dt="2024-09-30T06:30:33.561" v="3" actId="478"/>
      <pc:docMkLst>
        <pc:docMk/>
      </pc:docMkLst>
      <pc:sldChg chg="delSp mod modTransition delAnim">
        <pc:chgData name="Mohamed Nabil Sabry" userId="63bbbcbf96592b02" providerId="LiveId" clId="{5D947DCD-7DA9-4D3C-ABF1-19438A0DE363}" dt="2024-09-30T06:29:38.455" v="2" actId="478"/>
        <pc:sldMkLst>
          <pc:docMk/>
          <pc:sldMk cId="0" sldId="317"/>
        </pc:sldMkLst>
        <pc:picChg chg="del">
          <ac:chgData name="Mohamed Nabil Sabry" userId="63bbbcbf96592b02" providerId="LiveId" clId="{5D947DCD-7DA9-4D3C-ABF1-19438A0DE363}" dt="2024-09-30T06:29:38.455" v="2" actId="478"/>
          <ac:picMkLst>
            <pc:docMk/>
            <pc:sldMk cId="0" sldId="317"/>
            <ac:picMk id="5" creationId="{69CCF6E6-F76D-4E3C-8979-4618EE25F35C}"/>
          </ac:picMkLst>
        </pc:picChg>
      </pc:sldChg>
      <pc:sldChg chg="delSp modTransition modAnim">
        <pc:chgData name="Mohamed Nabil Sabry" userId="63bbbcbf96592b02" providerId="LiveId" clId="{5D947DCD-7DA9-4D3C-ABF1-19438A0DE363}" dt="2024-09-30T06:29:26.488" v="1"/>
        <pc:sldMkLst>
          <pc:docMk/>
          <pc:sldMk cId="0" sldId="381"/>
        </pc:sldMkLst>
        <pc:picChg chg="del">
          <ac:chgData name="Mohamed Nabil Sabry" userId="63bbbcbf96592b02" providerId="LiveId" clId="{5D947DCD-7DA9-4D3C-ABF1-19438A0DE363}" dt="2024-09-30T06:29:22.141" v="0"/>
          <ac:picMkLst>
            <pc:docMk/>
            <pc:sldMk cId="0" sldId="381"/>
            <ac:picMk id="6" creationId="{2698F216-F615-450B-93EC-269FAAAF56E7}"/>
          </ac:picMkLst>
        </pc:picChg>
      </pc:sldChg>
      <pc:sldChg chg="delSp modTransition modAnim">
        <pc:chgData name="Mohamed Nabil Sabry" userId="63bbbcbf96592b02" providerId="LiveId" clId="{5D947DCD-7DA9-4D3C-ABF1-19438A0DE363}" dt="2024-09-30T06:29:26.488" v="1"/>
        <pc:sldMkLst>
          <pc:docMk/>
          <pc:sldMk cId="0" sldId="382"/>
        </pc:sldMkLst>
        <pc:picChg chg="del">
          <ac:chgData name="Mohamed Nabil Sabry" userId="63bbbcbf96592b02" providerId="LiveId" clId="{5D947DCD-7DA9-4D3C-ABF1-19438A0DE363}" dt="2024-09-30T06:29:22.141" v="0"/>
          <ac:picMkLst>
            <pc:docMk/>
            <pc:sldMk cId="0" sldId="382"/>
            <ac:picMk id="11" creationId="{9740000F-A835-428B-9C6B-2815309EA348}"/>
          </ac:picMkLst>
        </pc:picChg>
      </pc:sldChg>
      <pc:sldChg chg="delSp mod modTransition delAnim">
        <pc:chgData name="Mohamed Nabil Sabry" userId="63bbbcbf96592b02" providerId="LiveId" clId="{5D947DCD-7DA9-4D3C-ABF1-19438A0DE363}" dt="2024-09-30T06:30:33.561" v="3" actId="478"/>
        <pc:sldMkLst>
          <pc:docMk/>
          <pc:sldMk cId="1126675697" sldId="400"/>
        </pc:sldMkLst>
        <pc:picChg chg="del">
          <ac:chgData name="Mohamed Nabil Sabry" userId="63bbbcbf96592b02" providerId="LiveId" clId="{5D947DCD-7DA9-4D3C-ABF1-19438A0DE363}" dt="2024-09-30T06:30:33.561" v="3" actId="478"/>
          <ac:picMkLst>
            <pc:docMk/>
            <pc:sldMk cId="1126675697" sldId="400"/>
            <ac:picMk id="12" creationId="{B25EE2C9-0D7C-426A-AA30-24D82085CE05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FA78C38-5DA9-4F49-B2A7-EB9D75D47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202E22C2-D3DA-4EDA-991B-F34B4FE76393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8491108-BAEE-4A13-825D-5221ECFB5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50E76F54-B16D-439C-A0A7-BA4FD5EF95F9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260FF54-868C-4119-897D-C55B67AA1C5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AE13137-DFE6-4CF5-A0D0-F0E07A74B7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558B16A-047E-431E-9752-9D72F38366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99FD731-5748-459A-9687-D40A30E625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8B8E56E-1514-48CF-B578-8D8382CEB6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6DB932E3-5625-4E21-876B-157E1EF665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14A6E7A5-476F-4F58-AB97-0633699AF1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C52175C6-7168-4B8D-AFDA-C172918D3F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8129CC-1BE5-46F8-89F1-8276BB5C63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270384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391ECB-E88E-4265-B35D-6D2CC3ECF05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55541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90FB5F-78B3-4646-86B8-EB3F3DB275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958536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00001D5-31DD-4902-AC03-379052356A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522502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65C3AA-2264-4BA6-BC25-A176175D8C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17533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383899-460B-4192-AFDB-B1B69118AA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86160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6F4A0A-7EC6-441A-B3AE-D5A0CCF90F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2341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1F623-A9BD-4FAB-8E9E-20F51C1031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665501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9803A27-3629-4C9F-9D4A-0B70E23701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12570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00E0F6-F7AF-42C4-810E-6F68812C52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44595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6574184-0EE1-46BF-8F4D-27835F1E1C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61358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1DE73-09A0-4A82-BC53-64803AECCC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34103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20FA9-9147-40BC-AAA9-692FAF847C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47058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0832822-040A-484F-8CBA-B87EA35367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1D21133-F3F1-4AA3-9620-0279FC0E8F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F062A546-2F1D-4A6E-8C05-F47DDD752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505575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15330F0C-F6B6-4298-8194-BDACD541C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353B2A6-D275-45F7-A1A2-871834305496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8A6211A-C2A3-4793-8DDF-CD810AFD471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93899" y="609600"/>
            <a:ext cx="5549900" cy="838200"/>
          </a:xfrm>
        </p:spPr>
        <p:txBody>
          <a:bodyPr/>
          <a:lstStyle/>
          <a:p>
            <a:r>
              <a:rPr lang="en-US" altLang="en-US" sz="5400" i="1" dirty="0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FF3E92A-7FAD-4EA7-95A3-4D5415CAFCA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54156" y="1752600"/>
            <a:ext cx="5597687" cy="1382430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Ch 2 : Basic Concepts</a:t>
            </a:r>
          </a:p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1. Systems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6C7023-BE04-473A-954D-1227A9CFFE29}"/>
              </a:ext>
            </a:extLst>
          </p:cNvPr>
          <p:cNvSpPr txBox="1"/>
          <p:nvPr/>
        </p:nvSpPr>
        <p:spPr>
          <a:xfrm>
            <a:off x="3514143" y="6400800"/>
            <a:ext cx="287771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+mn-lt"/>
              </a:rPr>
              <a:t>Prof. Mohamed Nabil Sabry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67BD7F1-372B-445A-B204-698F07C77B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08225" y="279400"/>
            <a:ext cx="5286375" cy="582613"/>
          </a:xfrm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Terminology: “System”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381831A-B021-4984-BB16-B669EEF0E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0600" y="1371600"/>
            <a:ext cx="2743200" cy="1828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41925163-9B43-44D3-A3D5-5401594E6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" y="760413"/>
            <a:ext cx="157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“All”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Universe!</a:t>
            </a:r>
          </a:p>
        </p:txBody>
      </p:sp>
      <p:sp>
        <p:nvSpPr>
          <p:cNvPr id="19461" name="Line 5">
            <a:extLst>
              <a:ext uri="{FF2B5EF4-FFF2-40B4-BE49-F238E27FC236}">
                <a16:creationId xmlns:a16="http://schemas.microsoft.com/office/drawing/2014/main" id="{B331B5F4-778D-4CD5-8DF3-7AFDF73CD4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1290638"/>
            <a:ext cx="4572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2033E625-B15A-4FB4-9990-6C11578CBE91}"/>
              </a:ext>
            </a:extLst>
          </p:cNvPr>
          <p:cNvGrpSpPr>
            <a:grpSpLocks/>
          </p:cNvGrpSpPr>
          <p:nvPr/>
        </p:nvGrpSpPr>
        <p:grpSpPr bwMode="auto">
          <a:xfrm>
            <a:off x="2873375" y="1411288"/>
            <a:ext cx="5408613" cy="1255712"/>
            <a:chOff x="1824" y="889"/>
            <a:chExt cx="3407" cy="791"/>
          </a:xfrm>
        </p:grpSpPr>
        <p:sp>
          <p:nvSpPr>
            <p:cNvPr id="19487" name="Text Box 11">
              <a:extLst>
                <a:ext uri="{FF2B5EF4-FFF2-40B4-BE49-F238E27FC236}">
                  <a16:creationId xmlns:a16="http://schemas.microsoft.com/office/drawing/2014/main" id="{B26B6666-1DD8-4773-B684-5EF56103BC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1" y="1248"/>
              <a:ext cx="971" cy="288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A system</a:t>
              </a:r>
            </a:p>
          </p:txBody>
        </p:sp>
        <p:grpSp>
          <p:nvGrpSpPr>
            <p:cNvPr id="19488" name="Group 12">
              <a:extLst>
                <a:ext uri="{FF2B5EF4-FFF2-40B4-BE49-F238E27FC236}">
                  <a16:creationId xmlns:a16="http://schemas.microsoft.com/office/drawing/2014/main" id="{A79219C2-AEAA-4A84-895B-B2AF6A0F2F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4" y="889"/>
              <a:ext cx="3407" cy="791"/>
              <a:chOff x="1904" y="889"/>
              <a:chExt cx="3407" cy="791"/>
            </a:xfrm>
          </p:grpSpPr>
          <p:sp>
            <p:nvSpPr>
              <p:cNvPr id="19489" name="Oval 13">
                <a:extLst>
                  <a:ext uri="{FF2B5EF4-FFF2-40B4-BE49-F238E27FC236}">
                    <a16:creationId xmlns:a16="http://schemas.microsoft.com/office/drawing/2014/main" id="{BC7C4058-6EF2-4E18-89D3-F76921FAC6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04" y="1152"/>
                <a:ext cx="960" cy="52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490" name="Line 14">
                <a:extLst>
                  <a:ext uri="{FF2B5EF4-FFF2-40B4-BE49-F238E27FC236}">
                    <a16:creationId xmlns:a16="http://schemas.microsoft.com/office/drawing/2014/main" id="{73F020A9-900C-40DF-A865-1089B55CC5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92" y="1104"/>
                <a:ext cx="1344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1" name="Text Box 15">
                <a:extLst>
                  <a:ext uri="{FF2B5EF4-FFF2-40B4-BE49-F238E27FC236}">
                    <a16:creationId xmlns:a16="http://schemas.microsoft.com/office/drawing/2014/main" id="{61536961-051F-42DF-B6E3-8C08F2A072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48" y="889"/>
                <a:ext cx="166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i="0">
                    <a:latin typeface="Arial" panose="020B0604020202020204" pitchFamily="34" charset="0"/>
                    <a:cs typeface="Arial" panose="020B0604020202020204" pitchFamily="34" charset="0"/>
                  </a:rPr>
                  <a:t>“Part” of interest</a:t>
                </a:r>
              </a:p>
            </p:txBody>
          </p:sp>
        </p:grpSp>
      </p:grpSp>
      <p:grpSp>
        <p:nvGrpSpPr>
          <p:cNvPr id="4" name="Group 16">
            <a:extLst>
              <a:ext uri="{FF2B5EF4-FFF2-40B4-BE49-F238E27FC236}">
                <a16:creationId xmlns:a16="http://schemas.microsoft.com/office/drawing/2014/main" id="{752F80BF-FB6B-4B03-B7AC-538BBDB8DE6D}"/>
              </a:ext>
            </a:extLst>
          </p:cNvPr>
          <p:cNvGrpSpPr>
            <a:grpSpLocks/>
          </p:cNvGrpSpPr>
          <p:nvPr/>
        </p:nvGrpSpPr>
        <p:grpSpPr bwMode="auto">
          <a:xfrm>
            <a:off x="495300" y="1905000"/>
            <a:ext cx="2263775" cy="1027113"/>
            <a:chOff x="322" y="1200"/>
            <a:chExt cx="1426" cy="647"/>
          </a:xfrm>
        </p:grpSpPr>
        <p:sp>
          <p:nvSpPr>
            <p:cNvPr id="19484" name="Text Box 17">
              <a:extLst>
                <a:ext uri="{FF2B5EF4-FFF2-40B4-BE49-F238E27FC236}">
                  <a16:creationId xmlns:a16="http://schemas.microsoft.com/office/drawing/2014/main" id="{37B9FE6F-4099-477A-89A5-C548097C0E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" y="1559"/>
              <a:ext cx="1426" cy="288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Neighborhood</a:t>
              </a:r>
            </a:p>
          </p:txBody>
        </p:sp>
        <p:sp>
          <p:nvSpPr>
            <p:cNvPr id="19485" name="Line 18">
              <a:extLst>
                <a:ext uri="{FF2B5EF4-FFF2-40B4-BE49-F238E27FC236}">
                  <a16:creationId xmlns:a16="http://schemas.microsoft.com/office/drawing/2014/main" id="{488332B1-C722-465A-B657-C3E1F7F4F3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28" y="1319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6" name="Text Box 19">
              <a:extLst>
                <a:ext uri="{FF2B5EF4-FFF2-40B4-BE49-F238E27FC236}">
                  <a16:creationId xmlns:a16="http://schemas.microsoft.com/office/drawing/2014/main" id="{F034EE6F-45FE-4703-AE1E-C32A6C165C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1200"/>
              <a:ext cx="11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Remaining!</a:t>
              </a:r>
            </a:p>
          </p:txBody>
        </p:sp>
      </p:grpSp>
      <p:grpSp>
        <p:nvGrpSpPr>
          <p:cNvPr id="5" name="Group 20">
            <a:extLst>
              <a:ext uri="{FF2B5EF4-FFF2-40B4-BE49-F238E27FC236}">
                <a16:creationId xmlns:a16="http://schemas.microsoft.com/office/drawing/2014/main" id="{9E5C3474-1D2B-4381-A105-523A6615C6C6}"/>
              </a:ext>
            </a:extLst>
          </p:cNvPr>
          <p:cNvGrpSpPr>
            <a:grpSpLocks/>
          </p:cNvGrpSpPr>
          <p:nvPr/>
        </p:nvGrpSpPr>
        <p:grpSpPr bwMode="auto">
          <a:xfrm>
            <a:off x="3797300" y="2590800"/>
            <a:ext cx="5715000" cy="2622550"/>
            <a:chOff x="2392" y="1632"/>
            <a:chExt cx="3600" cy="1652"/>
          </a:xfrm>
        </p:grpSpPr>
        <p:sp>
          <p:nvSpPr>
            <p:cNvPr id="19475" name="Text Box 21">
              <a:extLst>
                <a:ext uri="{FF2B5EF4-FFF2-40B4-BE49-F238E27FC236}">
                  <a16:creationId xmlns:a16="http://schemas.microsoft.com/office/drawing/2014/main" id="{BE041C80-AE7B-48DB-92DC-569E2841C7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2" y="2986"/>
              <a:ext cx="1290" cy="288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open system</a:t>
              </a:r>
            </a:p>
          </p:txBody>
        </p:sp>
        <p:sp>
          <p:nvSpPr>
            <p:cNvPr id="19476" name="Text Box 22">
              <a:extLst>
                <a:ext uri="{FF2B5EF4-FFF2-40B4-BE49-F238E27FC236}">
                  <a16:creationId xmlns:a16="http://schemas.microsoft.com/office/drawing/2014/main" id="{5C290202-4FBA-49EF-B8AB-38A6F80C63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4" y="2996"/>
              <a:ext cx="1440" cy="288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closed system</a:t>
              </a:r>
            </a:p>
          </p:txBody>
        </p:sp>
        <p:grpSp>
          <p:nvGrpSpPr>
            <p:cNvPr id="19477" name="Group 23">
              <a:extLst>
                <a:ext uri="{FF2B5EF4-FFF2-40B4-BE49-F238E27FC236}">
                  <a16:creationId xmlns:a16="http://schemas.microsoft.com/office/drawing/2014/main" id="{C9E6CE0F-1A0C-410F-B7D4-D2576BAD318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92" y="1632"/>
              <a:ext cx="3600" cy="1314"/>
              <a:chOff x="2392" y="1632"/>
              <a:chExt cx="3600" cy="1314"/>
            </a:xfrm>
          </p:grpSpPr>
          <p:sp>
            <p:nvSpPr>
              <p:cNvPr id="19478" name="Text Box 24">
                <a:extLst>
                  <a:ext uri="{FF2B5EF4-FFF2-40B4-BE49-F238E27FC236}">
                    <a16:creationId xmlns:a16="http://schemas.microsoft.com/office/drawing/2014/main" id="{95A96F4D-1301-41C6-B800-A88F6DCE02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93" y="2640"/>
                <a:ext cx="1499" cy="2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i="0">
                    <a:latin typeface="Arial" panose="020B0604020202020204" pitchFamily="34" charset="0"/>
                    <a:cs typeface="Arial" panose="020B0604020202020204" pitchFamily="34" charset="0"/>
                  </a:rPr>
                  <a:t>control volume</a:t>
                </a:r>
              </a:p>
            </p:txBody>
          </p:sp>
          <p:sp>
            <p:nvSpPr>
              <p:cNvPr id="19479" name="Text Box 25">
                <a:extLst>
                  <a:ext uri="{FF2B5EF4-FFF2-40B4-BE49-F238E27FC236}">
                    <a16:creationId xmlns:a16="http://schemas.microsoft.com/office/drawing/2014/main" id="{3C4AFC20-10DA-4ACD-9CBD-6E73071A08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64" y="1968"/>
                <a:ext cx="1268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i="0">
                    <a:latin typeface="Arial" panose="020B0604020202020204" pitchFamily="34" charset="0"/>
                    <a:cs typeface="Arial" panose="020B0604020202020204" pitchFamily="34" charset="0"/>
                  </a:rPr>
                  <a:t>Part = 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i="0">
                    <a:latin typeface="Arial" panose="020B0604020202020204" pitchFamily="34" charset="0"/>
                    <a:cs typeface="Arial" panose="020B0604020202020204" pitchFamily="34" charset="0"/>
                  </a:rPr>
                  <a:t>space zone?</a:t>
                </a:r>
              </a:p>
            </p:txBody>
          </p:sp>
          <p:sp>
            <p:nvSpPr>
              <p:cNvPr id="19480" name="Text Box 26">
                <a:extLst>
                  <a:ext uri="{FF2B5EF4-FFF2-40B4-BE49-F238E27FC236}">
                    <a16:creationId xmlns:a16="http://schemas.microsoft.com/office/drawing/2014/main" id="{35DA23A6-7406-4F86-BD52-E997A07DA3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24" y="2650"/>
                <a:ext cx="1319" cy="2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i="0">
                    <a:latin typeface="Arial" panose="020B0604020202020204" pitchFamily="34" charset="0"/>
                    <a:cs typeface="Arial" panose="020B0604020202020204" pitchFamily="34" charset="0"/>
                  </a:rPr>
                  <a:t>control mass</a:t>
                </a:r>
              </a:p>
            </p:txBody>
          </p:sp>
          <p:sp>
            <p:nvSpPr>
              <p:cNvPr id="19481" name="Text Box 27">
                <a:extLst>
                  <a:ext uri="{FF2B5EF4-FFF2-40B4-BE49-F238E27FC236}">
                    <a16:creationId xmlns:a16="http://schemas.microsoft.com/office/drawing/2014/main" id="{C2174F7E-EBB0-4E23-B2D7-2E44052C4A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2" y="2112"/>
                <a:ext cx="1683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i="0">
                    <a:latin typeface="Arial" panose="020B0604020202020204" pitchFamily="34" charset="0"/>
                    <a:cs typeface="Arial" panose="020B0604020202020204" pitchFamily="34" charset="0"/>
                  </a:rPr>
                  <a:t>Part = 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i="0">
                    <a:latin typeface="Arial" panose="020B0604020202020204" pitchFamily="34" charset="0"/>
                    <a:cs typeface="Arial" panose="020B0604020202020204" pitchFamily="34" charset="0"/>
                  </a:rPr>
                  <a:t>materiel portion?</a:t>
                </a:r>
              </a:p>
            </p:txBody>
          </p:sp>
          <p:sp>
            <p:nvSpPr>
              <p:cNvPr id="19482" name="Line 28">
                <a:extLst>
                  <a:ext uri="{FF2B5EF4-FFF2-40B4-BE49-F238E27FC236}">
                    <a16:creationId xmlns:a16="http://schemas.microsoft.com/office/drawing/2014/main" id="{29E6B8BF-8D2B-47D4-8F55-7E94009820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2" y="1632"/>
                <a:ext cx="240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3" name="Line 29">
                <a:extLst>
                  <a:ext uri="{FF2B5EF4-FFF2-40B4-BE49-F238E27FC236}">
                    <a16:creationId xmlns:a16="http://schemas.microsoft.com/office/drawing/2014/main" id="{A798788F-62FC-45D8-A03C-B0B121852E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40" y="1632"/>
                <a:ext cx="912" cy="4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" name="Group 30">
            <a:extLst>
              <a:ext uri="{FF2B5EF4-FFF2-40B4-BE49-F238E27FC236}">
                <a16:creationId xmlns:a16="http://schemas.microsoft.com/office/drawing/2014/main" id="{DC52C9C4-F4C0-4D95-B49B-5197AB9DE88B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800600"/>
            <a:ext cx="8686800" cy="1408113"/>
            <a:chOff x="96" y="3024"/>
            <a:chExt cx="5472" cy="887"/>
          </a:xfrm>
        </p:grpSpPr>
        <p:sp>
          <p:nvSpPr>
            <p:cNvPr id="19470" name="Text Box 31">
              <a:extLst>
                <a:ext uri="{FF2B5EF4-FFF2-40B4-BE49-F238E27FC236}">
                  <a16:creationId xmlns:a16="http://schemas.microsoft.com/office/drawing/2014/main" id="{6262E46D-DECE-4FCA-8123-5864D72B3A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3385"/>
              <a:ext cx="5459" cy="5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Energy	no		       crosses			crosses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Matter	no			no			crosses</a:t>
              </a:r>
            </a:p>
          </p:txBody>
        </p:sp>
        <p:sp>
          <p:nvSpPr>
            <p:cNvPr id="19471" name="Text Box 32">
              <a:extLst>
                <a:ext uri="{FF2B5EF4-FFF2-40B4-BE49-F238E27FC236}">
                  <a16:creationId xmlns:a16="http://schemas.microsoft.com/office/drawing/2014/main" id="{E36B0E00-CC5C-4550-B18D-AC1CECE07C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" y="3024"/>
              <a:ext cx="1557" cy="288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isolated system</a:t>
              </a:r>
            </a:p>
          </p:txBody>
        </p:sp>
        <p:sp>
          <p:nvSpPr>
            <p:cNvPr id="19472" name="Line 33">
              <a:extLst>
                <a:ext uri="{FF2B5EF4-FFF2-40B4-BE49-F238E27FC236}">
                  <a16:creationId xmlns:a16="http://schemas.microsoft.com/office/drawing/2014/main" id="{66B0FD78-A53B-45CC-9B8D-1E436E12FA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" y="3648"/>
              <a:ext cx="54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3" name="Line 34">
              <a:extLst>
                <a:ext uri="{FF2B5EF4-FFF2-40B4-BE49-F238E27FC236}">
                  <a16:creationId xmlns:a16="http://schemas.microsoft.com/office/drawing/2014/main" id="{4028C278-67DA-4F26-9C73-D8AC50085A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3264"/>
              <a:ext cx="0" cy="6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4" name="Line 35">
              <a:extLst>
                <a:ext uri="{FF2B5EF4-FFF2-40B4-BE49-F238E27FC236}">
                  <a16:creationId xmlns:a16="http://schemas.microsoft.com/office/drawing/2014/main" id="{3F768132-2781-478E-AFB6-1555A69C2B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3264"/>
              <a:ext cx="0" cy="6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6">
            <a:extLst>
              <a:ext uri="{FF2B5EF4-FFF2-40B4-BE49-F238E27FC236}">
                <a16:creationId xmlns:a16="http://schemas.microsoft.com/office/drawing/2014/main" id="{AE5F3A78-7180-4F85-A255-4AA2BABFA78F}"/>
              </a:ext>
            </a:extLst>
          </p:cNvPr>
          <p:cNvGrpSpPr>
            <a:grpSpLocks/>
          </p:cNvGrpSpPr>
          <p:nvPr/>
        </p:nvGrpSpPr>
        <p:grpSpPr bwMode="auto">
          <a:xfrm>
            <a:off x="1144588" y="2590800"/>
            <a:ext cx="2182812" cy="1143000"/>
            <a:chOff x="721" y="1632"/>
            <a:chExt cx="1375" cy="720"/>
          </a:xfrm>
        </p:grpSpPr>
        <p:sp>
          <p:nvSpPr>
            <p:cNvPr id="19468" name="Text Box 7">
              <a:extLst>
                <a:ext uri="{FF2B5EF4-FFF2-40B4-BE49-F238E27FC236}">
                  <a16:creationId xmlns:a16="http://schemas.microsoft.com/office/drawing/2014/main" id="{357BA6DA-2800-43D7-8925-12898726E8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1" y="2064"/>
              <a:ext cx="1172" cy="288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Boundaries</a:t>
              </a:r>
            </a:p>
          </p:txBody>
        </p:sp>
        <p:sp>
          <p:nvSpPr>
            <p:cNvPr id="19469" name="Line 8">
              <a:extLst>
                <a:ext uri="{FF2B5EF4-FFF2-40B4-BE49-F238E27FC236}">
                  <a16:creationId xmlns:a16="http://schemas.microsoft.com/office/drawing/2014/main" id="{AB69104B-C298-4C6E-B2B0-EADEBEF577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76" y="1632"/>
              <a:ext cx="32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E0D4093B-84AA-44A2-8B0E-06B7CA1D01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71825" y="279400"/>
            <a:ext cx="3559175" cy="582613"/>
          </a:xfrm>
        </p:spPr>
        <p:txBody>
          <a:bodyPr/>
          <a:lstStyle/>
          <a:p>
            <a:r>
              <a:rPr lang="en-US" altLang="en-US"/>
              <a:t>Macro or Micro?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AA29EEBC-140F-4F03-9AE6-F138A99ACA52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990600"/>
            <a:ext cx="3048000" cy="2438400"/>
            <a:chOff x="3888" y="624"/>
            <a:chExt cx="1920" cy="1536"/>
          </a:xfrm>
        </p:grpSpPr>
        <p:sp>
          <p:nvSpPr>
            <p:cNvPr id="23578" name="Rectangle 4">
              <a:extLst>
                <a:ext uri="{FF2B5EF4-FFF2-40B4-BE49-F238E27FC236}">
                  <a16:creationId xmlns:a16="http://schemas.microsoft.com/office/drawing/2014/main" id="{C2D82523-C270-4007-B370-29EA0C5B58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912"/>
              <a:ext cx="1920" cy="124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579" name="Text Box 5">
              <a:extLst>
                <a:ext uri="{FF2B5EF4-FFF2-40B4-BE49-F238E27FC236}">
                  <a16:creationId xmlns:a16="http://schemas.microsoft.com/office/drawing/2014/main" id="{81475F30-2A7D-478D-AC1A-5A2503C8C3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624"/>
              <a:ext cx="175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</a:rPr>
                <a:t>Macroscopic view</a:t>
              </a:r>
            </a:p>
          </p:txBody>
        </p:sp>
        <p:sp>
          <p:nvSpPr>
            <p:cNvPr id="23580" name="Text Box 6">
              <a:extLst>
                <a:ext uri="{FF2B5EF4-FFF2-40B4-BE49-F238E27FC236}">
                  <a16:creationId xmlns:a16="http://schemas.microsoft.com/office/drawing/2014/main" id="{412AA898-0976-4752-8B96-2424C3274E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0" y="1008"/>
              <a:ext cx="7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system</a:t>
              </a:r>
            </a:p>
          </p:txBody>
        </p:sp>
      </p:grpSp>
      <p:grpSp>
        <p:nvGrpSpPr>
          <p:cNvPr id="3" name="Group 7">
            <a:extLst>
              <a:ext uri="{FF2B5EF4-FFF2-40B4-BE49-F238E27FC236}">
                <a16:creationId xmlns:a16="http://schemas.microsoft.com/office/drawing/2014/main" id="{F51C7C32-469D-4613-AD57-A20245059EF6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1825625"/>
            <a:ext cx="3062288" cy="3965575"/>
            <a:chOff x="4480" y="960"/>
            <a:chExt cx="1929" cy="2498"/>
          </a:xfrm>
        </p:grpSpPr>
        <p:grpSp>
          <p:nvGrpSpPr>
            <p:cNvPr id="23564" name="Group 8">
              <a:extLst>
                <a:ext uri="{FF2B5EF4-FFF2-40B4-BE49-F238E27FC236}">
                  <a16:creationId xmlns:a16="http://schemas.microsoft.com/office/drawing/2014/main" id="{55786020-9550-4BE4-946A-14F32EAB2B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80" y="960"/>
              <a:ext cx="1280" cy="2352"/>
              <a:chOff x="4480" y="960"/>
              <a:chExt cx="1280" cy="2352"/>
            </a:xfrm>
          </p:grpSpPr>
          <p:pic>
            <p:nvPicPr>
              <p:cNvPr id="23566" name="Picture 9" descr="hm00363_">
                <a:extLst>
                  <a:ext uri="{FF2B5EF4-FFF2-40B4-BE49-F238E27FC236}">
                    <a16:creationId xmlns:a16="http://schemas.microsoft.com/office/drawing/2014/main" id="{7788B981-D118-452A-B794-2DE0B394960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80" y="960"/>
                <a:ext cx="1088" cy="10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3567" name="Oval 10">
                <a:extLst>
                  <a:ext uri="{FF2B5EF4-FFF2-40B4-BE49-F238E27FC236}">
                    <a16:creationId xmlns:a16="http://schemas.microsoft.com/office/drawing/2014/main" id="{899D42BB-32B6-4B7C-B3FA-5F2350A5B4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8" y="1536"/>
                <a:ext cx="288" cy="24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568" name="Line 11">
                <a:extLst>
                  <a:ext uri="{FF2B5EF4-FFF2-40B4-BE49-F238E27FC236}">
                    <a16:creationId xmlns:a16="http://schemas.microsoft.com/office/drawing/2014/main" id="{F3FD918B-50D1-4E84-A201-9833875582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44" y="1776"/>
                <a:ext cx="192" cy="6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9" name="Oval 12">
                <a:extLst>
                  <a:ext uri="{FF2B5EF4-FFF2-40B4-BE49-F238E27FC236}">
                    <a16:creationId xmlns:a16="http://schemas.microsoft.com/office/drawing/2014/main" id="{E51E4F7F-2D30-409A-894A-D2AF5EE747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0" y="2400"/>
                <a:ext cx="1200" cy="91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7165" name="Oval 13">
                <a:extLst>
                  <a:ext uri="{FF2B5EF4-FFF2-40B4-BE49-F238E27FC236}">
                    <a16:creationId xmlns:a16="http://schemas.microsoft.com/office/drawing/2014/main" id="{C0B0EBD0-7178-4441-88FA-9E29B4EF9B6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4848" y="2794"/>
                <a:ext cx="134" cy="134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817166" name="Oval 14">
                <a:extLst>
                  <a:ext uri="{FF2B5EF4-FFF2-40B4-BE49-F238E27FC236}">
                    <a16:creationId xmlns:a16="http://schemas.microsoft.com/office/drawing/2014/main" id="{774B3033-A3C4-4F17-8AEF-3DA4A72E1B0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146" y="2986"/>
                <a:ext cx="134" cy="134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817167" name="Oval 15">
                <a:extLst>
                  <a:ext uri="{FF2B5EF4-FFF2-40B4-BE49-F238E27FC236}">
                    <a16:creationId xmlns:a16="http://schemas.microsoft.com/office/drawing/2014/main" id="{E392D1E9-0127-480C-A1FC-1AFD362F609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184" y="2592"/>
                <a:ext cx="134" cy="134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817168" name="Oval 16">
                <a:extLst>
                  <a:ext uri="{FF2B5EF4-FFF2-40B4-BE49-F238E27FC236}">
                    <a16:creationId xmlns:a16="http://schemas.microsoft.com/office/drawing/2014/main" id="{D8AAC738-162C-4AF7-AD67-6F671700A94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482" y="2986"/>
                <a:ext cx="134" cy="134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3574" name="Line 17">
                <a:extLst>
                  <a:ext uri="{FF2B5EF4-FFF2-40B4-BE49-F238E27FC236}">
                    <a16:creationId xmlns:a16="http://schemas.microsoft.com/office/drawing/2014/main" id="{9A6EFD67-30C1-45F0-8FA4-D101E95645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92" y="278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5" name="Line 18">
                <a:extLst>
                  <a:ext uri="{FF2B5EF4-FFF2-40B4-BE49-F238E27FC236}">
                    <a16:creationId xmlns:a16="http://schemas.microsoft.com/office/drawing/2014/main" id="{7039808F-908C-4953-A6BB-9403F29739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32" y="2880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6" name="Line 19">
                <a:extLst>
                  <a:ext uri="{FF2B5EF4-FFF2-40B4-BE49-F238E27FC236}">
                    <a16:creationId xmlns:a16="http://schemas.microsoft.com/office/drawing/2014/main" id="{3FB04E4A-6684-4F7C-B1E0-678264895C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5184" y="2496"/>
                <a:ext cx="48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7" name="Line 20">
                <a:extLst>
                  <a:ext uri="{FF2B5EF4-FFF2-40B4-BE49-F238E27FC236}">
                    <a16:creationId xmlns:a16="http://schemas.microsoft.com/office/drawing/2014/main" id="{BAA6E301-5D81-4A6D-9CDF-3D7ABFBCA9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68" y="2832"/>
                <a:ext cx="48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65" name="Text Box 21">
              <a:extLst>
                <a:ext uri="{FF2B5EF4-FFF2-40B4-BE49-F238E27FC236}">
                  <a16:creationId xmlns:a16="http://schemas.microsoft.com/office/drawing/2014/main" id="{FB481E8B-6F82-43E8-8537-E6C585C57A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3170"/>
              <a:ext cx="17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</a:rPr>
                <a:t>Microscopic view</a:t>
              </a:r>
            </a:p>
          </p:txBody>
        </p:sp>
      </p:grpSp>
      <p:sp>
        <p:nvSpPr>
          <p:cNvPr id="23557" name="Text Box 22">
            <a:extLst>
              <a:ext uri="{FF2B5EF4-FFF2-40B4-BE49-F238E27FC236}">
                <a16:creationId xmlns:a16="http://schemas.microsoft.com/office/drawing/2014/main" id="{B7EF9552-F0D6-4D2B-85CB-B61D3A817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75" y="1828800"/>
            <a:ext cx="3937000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i="0"/>
              <a:t>Classical Thermodynamics</a:t>
            </a:r>
          </a:p>
        </p:txBody>
      </p:sp>
      <p:sp>
        <p:nvSpPr>
          <p:cNvPr id="23558" name="Text Box 23">
            <a:extLst>
              <a:ext uri="{FF2B5EF4-FFF2-40B4-BE49-F238E27FC236}">
                <a16:creationId xmlns:a16="http://schemas.microsoft.com/office/drawing/2014/main" id="{39C1E8BF-05FF-4586-90F8-BB12FB3C1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3525" y="2281238"/>
            <a:ext cx="3478213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Low">
              <a:spcBef>
                <a:spcPct val="0"/>
              </a:spcBef>
              <a:buSzTx/>
              <a:buFontTx/>
              <a:buNone/>
            </a:pPr>
            <a:r>
              <a:rPr lang="en-US" altLang="en-US" b="0" i="0"/>
              <a:t>Matter is a continuum</a:t>
            </a:r>
          </a:p>
          <a:p>
            <a:pPr algn="justLow">
              <a:spcBef>
                <a:spcPct val="0"/>
              </a:spcBef>
              <a:buSzTx/>
              <a:buFontTx/>
              <a:buNone/>
            </a:pPr>
            <a:r>
              <a:rPr lang="en-US" altLang="en-US" b="0" i="0"/>
              <a:t>Essential part of the course</a:t>
            </a:r>
          </a:p>
        </p:txBody>
      </p:sp>
      <p:grpSp>
        <p:nvGrpSpPr>
          <p:cNvPr id="5" name="Group 24">
            <a:extLst>
              <a:ext uri="{FF2B5EF4-FFF2-40B4-BE49-F238E27FC236}">
                <a16:creationId xmlns:a16="http://schemas.microsoft.com/office/drawing/2014/main" id="{DEEF401E-2409-49B6-BF15-CD99086C50D2}"/>
              </a:ext>
            </a:extLst>
          </p:cNvPr>
          <p:cNvGrpSpPr>
            <a:grpSpLocks/>
          </p:cNvGrpSpPr>
          <p:nvPr/>
        </p:nvGrpSpPr>
        <p:grpSpPr bwMode="auto">
          <a:xfrm>
            <a:off x="836613" y="4267200"/>
            <a:ext cx="4071937" cy="1219200"/>
            <a:chOff x="527" y="2688"/>
            <a:chExt cx="2565" cy="768"/>
          </a:xfrm>
        </p:grpSpPr>
        <p:sp>
          <p:nvSpPr>
            <p:cNvPr id="23562" name="Text Box 25">
              <a:extLst>
                <a:ext uri="{FF2B5EF4-FFF2-40B4-BE49-F238E27FC236}">
                  <a16:creationId xmlns:a16="http://schemas.microsoft.com/office/drawing/2014/main" id="{C0299E61-D54F-41F4-BEEA-0833DE79E7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7" y="2688"/>
              <a:ext cx="2565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>
                  <a:schemeClr val="hlink"/>
                </a:buClr>
                <a:buSzTx/>
                <a:buFont typeface="Wingdings" panose="05000000000000000000" pitchFamily="2" charset="2"/>
                <a:buChar char="Ø"/>
              </a:pPr>
              <a:r>
                <a:rPr lang="en-US" altLang="en-US" i="0"/>
                <a:t>Statistical Thermodynamics</a:t>
              </a:r>
            </a:p>
          </p:txBody>
        </p:sp>
        <p:sp>
          <p:nvSpPr>
            <p:cNvPr id="23563" name="Text Box 26">
              <a:extLst>
                <a:ext uri="{FF2B5EF4-FFF2-40B4-BE49-F238E27FC236}">
                  <a16:creationId xmlns:a16="http://schemas.microsoft.com/office/drawing/2014/main" id="{499DB867-258E-4717-AC5F-99E67B6EBD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986"/>
              <a:ext cx="1701" cy="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justLow"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/>
                <a:t>Matter is discrete</a:t>
              </a:r>
            </a:p>
            <a:p>
              <a:pPr algn="justLow"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/>
                <a:t>To better understand</a:t>
              </a:r>
            </a:p>
          </p:txBody>
        </p:sp>
      </p:grpSp>
      <p:sp>
        <p:nvSpPr>
          <p:cNvPr id="817179" name="AutoShape 27">
            <a:extLst>
              <a:ext uri="{FF2B5EF4-FFF2-40B4-BE49-F238E27FC236}">
                <a16:creationId xmlns:a16="http://schemas.microsoft.com/office/drawing/2014/main" id="{ED9BDFEA-2D09-44CB-B462-D884D4959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200400"/>
            <a:ext cx="457200" cy="914400"/>
          </a:xfrm>
          <a:prstGeom prst="upDownArrow">
            <a:avLst>
              <a:gd name="adj1" fmla="val 50000"/>
              <a:gd name="adj2" fmla="val 40000"/>
            </a:avLst>
          </a:prstGeom>
          <a:solidFill>
            <a:srgbClr val="CCCC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1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717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882252-F9FF-43C9-8FBD-2839BF84AABC}"/>
              </a:ext>
            </a:extLst>
          </p:cNvPr>
          <p:cNvSpPr txBox="1"/>
          <p:nvPr/>
        </p:nvSpPr>
        <p:spPr>
          <a:xfrm>
            <a:off x="345825" y="1905000"/>
            <a:ext cx="6001964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System; Neighborhood; Boundaries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0F5528-2AAF-4717-B01C-A0873B9BB017}"/>
              </a:ext>
            </a:extLst>
          </p:cNvPr>
          <p:cNvSpPr txBox="1"/>
          <p:nvPr/>
        </p:nvSpPr>
        <p:spPr>
          <a:xfrm>
            <a:off x="327390" y="4259410"/>
            <a:ext cx="4958409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Control volume (open system)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3FFEF0-4482-4ACA-926B-224CC1CF4AA0}"/>
              </a:ext>
            </a:extLst>
          </p:cNvPr>
          <p:cNvSpPr txBox="1"/>
          <p:nvPr/>
        </p:nvSpPr>
        <p:spPr>
          <a:xfrm>
            <a:off x="308955" y="3380873"/>
            <a:ext cx="4995278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Control mass (closed system)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427E5C-EA6F-4384-9AB8-FD5D965275A4}"/>
              </a:ext>
            </a:extLst>
          </p:cNvPr>
          <p:cNvSpPr txBox="1"/>
          <p:nvPr/>
        </p:nvSpPr>
        <p:spPr>
          <a:xfrm>
            <a:off x="345825" y="5128219"/>
            <a:ext cx="7523213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sym typeface="Symbol" panose="05050102010706020507" pitchFamily="18" charset="2"/>
              </a:rPr>
              <a:t>Macroscopic versus microscopic point of views</a:t>
            </a:r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EFEF46-9E9D-4EE6-A432-70DA8225E079}"/>
              </a:ext>
            </a:extLst>
          </p:cNvPr>
          <p:cNvSpPr txBox="1"/>
          <p:nvPr/>
        </p:nvSpPr>
        <p:spPr>
          <a:xfrm>
            <a:off x="327390" y="2642936"/>
            <a:ext cx="2840842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Isolated system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667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3|9.2|62.9|132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|24.2|30.9|39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5.8|4.4|3.9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23665</TotalTime>
  <Words>131</Words>
  <Application>Microsoft Office PowerPoint</Application>
  <PresentationFormat>A4 Paper (210x297 mm)</PresentationFormat>
  <Paragraphs>39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Symbol</vt:lpstr>
      <vt:lpstr>Times New Roman</vt:lpstr>
      <vt:lpstr>Wingdings</vt:lpstr>
      <vt:lpstr>Default Design</vt:lpstr>
      <vt:lpstr>Thermodynamics</vt:lpstr>
      <vt:lpstr>Terminology: “System”</vt:lpstr>
      <vt:lpstr>Macro or Micro?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885</cp:revision>
  <dcterms:created xsi:type="dcterms:W3CDTF">2002-03-24T06:41:14Z</dcterms:created>
  <dcterms:modified xsi:type="dcterms:W3CDTF">2024-09-30T06:30:41Z</dcterms:modified>
</cp:coreProperties>
</file>