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17" r:id="rId2"/>
    <p:sldId id="396" r:id="rId3"/>
    <p:sldId id="397" r:id="rId4"/>
    <p:sldId id="399" r:id="rId5"/>
    <p:sldId id="400" r:id="rId6"/>
  </p:sldIdLst>
  <p:sldSz cx="9906000" cy="6858000" type="A4"/>
  <p:notesSz cx="7188200" cy="9499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i="1" kern="1200">
        <a:solidFill>
          <a:srgbClr val="000099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B2B2B2"/>
    <a:srgbClr val="CCCCFF"/>
    <a:srgbClr val="FFCC66"/>
    <a:srgbClr val="FF99CC"/>
    <a:srgbClr val="FF0066"/>
    <a:srgbClr val="EAEAE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5105" autoAdjust="0"/>
  </p:normalViewPr>
  <p:slideViewPr>
    <p:cSldViewPr>
      <p:cViewPr varScale="1">
        <p:scale>
          <a:sx n="79" d="100"/>
          <a:sy n="79" d="100"/>
        </p:scale>
        <p:origin x="1310" y="77"/>
      </p:cViewPr>
      <p:guideLst>
        <p:guide orient="horz" pos="249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ed Nabil Sabry" userId="63bbbcbf96592b02" providerId="LiveId" clId="{A7419D07-4B25-4C35-A33D-3C823FB39E5C}"/>
    <pc:docChg chg="custSel modSld">
      <pc:chgData name="Mohamed Nabil Sabry" userId="63bbbcbf96592b02" providerId="LiveId" clId="{A7419D07-4B25-4C35-A33D-3C823FB39E5C}" dt="2020-10-19T06:32:36.890" v="4" actId="478"/>
      <pc:docMkLst>
        <pc:docMk/>
      </pc:docMkLst>
      <pc:sldChg chg="delSp mod delAnim">
        <pc:chgData name="Mohamed Nabil Sabry" userId="63bbbcbf96592b02" providerId="LiveId" clId="{A7419D07-4B25-4C35-A33D-3C823FB39E5C}" dt="2020-10-19T06:32:19.402" v="0" actId="478"/>
        <pc:sldMkLst>
          <pc:docMk/>
          <pc:sldMk cId="0" sldId="317"/>
        </pc:sldMkLst>
        <pc:picChg chg="del">
          <ac:chgData name="Mohamed Nabil Sabry" userId="63bbbcbf96592b02" providerId="LiveId" clId="{A7419D07-4B25-4C35-A33D-3C823FB39E5C}" dt="2020-10-19T06:32:19.402" v="0" actId="478"/>
          <ac:picMkLst>
            <pc:docMk/>
            <pc:sldMk cId="0" sldId="317"/>
            <ac:picMk id="5" creationId="{526B7390-1590-4B96-92F6-093CD439037D}"/>
          </ac:picMkLst>
        </pc:picChg>
      </pc:sldChg>
      <pc:sldChg chg="delSp mod delAnim">
        <pc:chgData name="Mohamed Nabil Sabry" userId="63bbbcbf96592b02" providerId="LiveId" clId="{A7419D07-4B25-4C35-A33D-3C823FB39E5C}" dt="2020-10-19T06:32:24.775" v="1" actId="478"/>
        <pc:sldMkLst>
          <pc:docMk/>
          <pc:sldMk cId="0" sldId="396"/>
        </pc:sldMkLst>
        <pc:picChg chg="del">
          <ac:chgData name="Mohamed Nabil Sabry" userId="63bbbcbf96592b02" providerId="LiveId" clId="{A7419D07-4B25-4C35-A33D-3C823FB39E5C}" dt="2020-10-19T06:32:24.775" v="1" actId="478"/>
          <ac:picMkLst>
            <pc:docMk/>
            <pc:sldMk cId="0" sldId="396"/>
            <ac:picMk id="7" creationId="{EC2865A4-3A61-4526-B6F2-1E9B4F06429A}"/>
          </ac:picMkLst>
        </pc:picChg>
      </pc:sldChg>
      <pc:sldChg chg="delSp mod delAnim">
        <pc:chgData name="Mohamed Nabil Sabry" userId="63bbbcbf96592b02" providerId="LiveId" clId="{A7419D07-4B25-4C35-A33D-3C823FB39E5C}" dt="2020-10-19T06:32:28.901" v="2" actId="478"/>
        <pc:sldMkLst>
          <pc:docMk/>
          <pc:sldMk cId="0" sldId="397"/>
        </pc:sldMkLst>
        <pc:picChg chg="del">
          <ac:chgData name="Mohamed Nabil Sabry" userId="63bbbcbf96592b02" providerId="LiveId" clId="{A7419D07-4B25-4C35-A33D-3C823FB39E5C}" dt="2020-10-19T06:32:28.901" v="2" actId="478"/>
          <ac:picMkLst>
            <pc:docMk/>
            <pc:sldMk cId="0" sldId="397"/>
            <ac:picMk id="2" creationId="{0377473D-6435-4A3C-8A80-22D6F341F2E6}"/>
          </ac:picMkLst>
        </pc:picChg>
      </pc:sldChg>
      <pc:sldChg chg="delSp mod delAnim">
        <pc:chgData name="Mohamed Nabil Sabry" userId="63bbbcbf96592b02" providerId="LiveId" clId="{A7419D07-4B25-4C35-A33D-3C823FB39E5C}" dt="2020-10-19T06:32:33.090" v="3" actId="478"/>
        <pc:sldMkLst>
          <pc:docMk/>
          <pc:sldMk cId="0" sldId="399"/>
        </pc:sldMkLst>
        <pc:picChg chg="del">
          <ac:chgData name="Mohamed Nabil Sabry" userId="63bbbcbf96592b02" providerId="LiveId" clId="{A7419D07-4B25-4C35-A33D-3C823FB39E5C}" dt="2020-10-19T06:32:33.090" v="3" actId="478"/>
          <ac:picMkLst>
            <pc:docMk/>
            <pc:sldMk cId="0" sldId="399"/>
            <ac:picMk id="12" creationId="{4AFB24A7-5F01-4457-A041-2C1466D77353}"/>
          </ac:picMkLst>
        </pc:picChg>
      </pc:sldChg>
      <pc:sldChg chg="delSp mod delAnim">
        <pc:chgData name="Mohamed Nabil Sabry" userId="63bbbcbf96592b02" providerId="LiveId" clId="{A7419D07-4B25-4C35-A33D-3C823FB39E5C}" dt="2020-10-19T06:32:36.890" v="4" actId="478"/>
        <pc:sldMkLst>
          <pc:docMk/>
          <pc:sldMk cId="1126675697" sldId="400"/>
        </pc:sldMkLst>
        <pc:picChg chg="del">
          <ac:chgData name="Mohamed Nabil Sabry" userId="63bbbcbf96592b02" providerId="LiveId" clId="{A7419D07-4B25-4C35-A33D-3C823FB39E5C}" dt="2020-10-19T06:32:36.890" v="4" actId="478"/>
          <ac:picMkLst>
            <pc:docMk/>
            <pc:sldMk cId="1126675697" sldId="400"/>
            <ac:picMk id="8" creationId="{78B79644-FBCB-4724-BEFA-F55CB4C3D897}"/>
          </ac:picMkLst>
        </pc:picChg>
      </pc:sldChg>
    </pc:docChg>
  </pc:docChgLst>
  <pc:docChgLst>
    <pc:chgData name="Mohamed Nabil Sabry" userId="63bbbcbf96592b02" providerId="LiveId" clId="{69AC11A2-45BD-449C-BF18-1D1B7A6F66EB}"/>
    <pc:docChg chg="modSld">
      <pc:chgData name="Mohamed Nabil Sabry" userId="63bbbcbf96592b02" providerId="LiveId" clId="{69AC11A2-45BD-449C-BF18-1D1B7A6F66EB}" dt="2020-10-20T00:35:34.278" v="0"/>
      <pc:docMkLst>
        <pc:docMk/>
      </pc:docMkLst>
      <pc:sldChg chg="modTransition">
        <pc:chgData name="Mohamed Nabil Sabry" userId="63bbbcbf96592b02" providerId="LiveId" clId="{69AC11A2-45BD-449C-BF18-1D1B7A6F66EB}" dt="2020-10-20T00:35:34.278" v="0"/>
        <pc:sldMkLst>
          <pc:docMk/>
          <pc:sldMk cId="0" sldId="317"/>
        </pc:sldMkLst>
      </pc:sldChg>
      <pc:sldChg chg="modTransition">
        <pc:chgData name="Mohamed Nabil Sabry" userId="63bbbcbf96592b02" providerId="LiveId" clId="{69AC11A2-45BD-449C-BF18-1D1B7A6F66EB}" dt="2020-10-20T00:35:34.278" v="0"/>
        <pc:sldMkLst>
          <pc:docMk/>
          <pc:sldMk cId="0" sldId="396"/>
        </pc:sldMkLst>
      </pc:sldChg>
      <pc:sldChg chg="modTransition">
        <pc:chgData name="Mohamed Nabil Sabry" userId="63bbbcbf96592b02" providerId="LiveId" clId="{69AC11A2-45BD-449C-BF18-1D1B7A6F66EB}" dt="2020-10-20T00:35:34.278" v="0"/>
        <pc:sldMkLst>
          <pc:docMk/>
          <pc:sldMk cId="0" sldId="397"/>
        </pc:sldMkLst>
      </pc:sldChg>
      <pc:sldChg chg="modTransition">
        <pc:chgData name="Mohamed Nabil Sabry" userId="63bbbcbf96592b02" providerId="LiveId" clId="{69AC11A2-45BD-449C-BF18-1D1B7A6F66EB}" dt="2020-10-20T00:35:34.278" v="0"/>
        <pc:sldMkLst>
          <pc:docMk/>
          <pc:sldMk cId="0" sldId="399"/>
        </pc:sldMkLst>
      </pc:sldChg>
      <pc:sldChg chg="modTransition">
        <pc:chgData name="Mohamed Nabil Sabry" userId="63bbbcbf96592b02" providerId="LiveId" clId="{69AC11A2-45BD-449C-BF18-1D1B7A6F66EB}" dt="2020-10-20T00:35:34.278" v="0"/>
        <pc:sldMkLst>
          <pc:docMk/>
          <pc:sldMk cId="1126675697" sldId="4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995B746-8A6F-4237-82A8-101618E0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9051925"/>
            <a:ext cx="7937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3" tIns="44450" rIns="87313" bIns="44450">
            <a:spAutoFit/>
          </a:bodyPr>
          <a:lstStyle>
            <a:lvl1pPr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200" b="0" i="0">
                <a:solidFill>
                  <a:schemeClr val="tx1"/>
                </a:solidFill>
                <a:cs typeface="Times New Roman" panose="02020603050405020304" pitchFamily="18" charset="0"/>
              </a:rPr>
              <a:t>Page </a:t>
            </a:r>
            <a:fld id="{4E1B9CD2-4854-46D7-B362-F0F1D0AEB9B8}" type="slidenum">
              <a:rPr lang="en-US" altLang="en-US" sz="1200" b="0" i="0">
                <a:solidFill>
                  <a:schemeClr val="tx1"/>
                </a:solidFill>
                <a:cs typeface="Times New Roman" panose="02020603050405020304" pitchFamily="18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altLang="en-US" sz="1200" b="0" i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8B539BA-E562-4B56-8020-CCA814497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9051925"/>
            <a:ext cx="7937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3" tIns="44450" rIns="87313" bIns="44450">
            <a:spAutoFit/>
          </a:bodyPr>
          <a:lstStyle>
            <a:lvl1pPr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68363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200" b="0" i="0">
                <a:solidFill>
                  <a:schemeClr val="tx1"/>
                </a:solidFill>
                <a:cs typeface="Times New Roman" panose="02020603050405020304" pitchFamily="18" charset="0"/>
              </a:rPr>
              <a:t>Page </a:t>
            </a:r>
            <a:fld id="{D814A447-124F-4420-923F-DDCF25777B7C}" type="slidenum">
              <a:rPr lang="en-US" altLang="en-US" sz="1200" b="0" i="0">
                <a:solidFill>
                  <a:schemeClr val="tx1"/>
                </a:solidFill>
                <a:cs typeface="Times New Roman" panose="02020603050405020304" pitchFamily="18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altLang="en-US" sz="1200" b="0" i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D9D2090-748F-449C-8351-32049B923C2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835025"/>
            <a:ext cx="4789488" cy="3316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17E0E41-9C26-4945-A6AC-78B72E206BA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8850" y="4516438"/>
            <a:ext cx="5270500" cy="3998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Corps du texte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EC26316-CD3C-49E8-A959-AEA30E9E8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B4BCBF5-AC5A-4B70-8C78-698FB434C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A161539-BA4F-44A6-A8BA-A8F43A7CD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DD29AF8-9F36-41BB-8EC2-BD9BD15C0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6ADBC50-0DC6-47B6-AC39-23368C560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63C4E76-001A-4ACA-B9E5-801EE745E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AB3F22F-E0C1-4D78-8472-EC6B53AB6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F19A36E-D303-43D2-8293-2FA3C2508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89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388" y="1982788"/>
            <a:ext cx="3600346" cy="189949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557C7-A8F5-4FB5-948B-52943ABC7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44438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45150" y="279400"/>
            <a:ext cx="1524000" cy="3292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388" y="279400"/>
            <a:ext cx="4424362" cy="3292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40A437-A5BA-48E4-AC5D-58F9167E4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199841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733675" y="279400"/>
            <a:ext cx="4435475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8388" y="1982788"/>
            <a:ext cx="1701800" cy="71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22588" y="1982788"/>
            <a:ext cx="1703387" cy="71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8388" y="2852738"/>
            <a:ext cx="1701800" cy="719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2588" y="2852738"/>
            <a:ext cx="1703387" cy="719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3BBA79-1F88-4FD8-A589-D05591E8F0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238601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Thermodynamics Mans</a:t>
            </a:r>
            <a:r>
              <a:rPr lang="fr-FR" altLang="ar-SA"/>
              <a:t> ver1.0</a:t>
            </a:r>
          </a:p>
        </p:txBody>
      </p:sp>
    </p:spTree>
    <p:extLst>
      <p:ext uri="{BB962C8B-B14F-4D97-AF65-F5344CB8AC3E}">
        <p14:creationId xmlns:p14="http://schemas.microsoft.com/office/powerpoint/2010/main" val="386869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675" y="279400"/>
            <a:ext cx="4435475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8388" y="1982788"/>
            <a:ext cx="1701800" cy="1589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22588" y="1982788"/>
            <a:ext cx="1703387" cy="71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22588" y="2852738"/>
            <a:ext cx="1703387" cy="719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C007-C311-4D7F-AB19-9F1AD8DC0D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238601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Thermodynamics Mans</a:t>
            </a:r>
            <a:r>
              <a:rPr lang="fr-FR" altLang="ar-SA"/>
              <a:t> ver1.0</a:t>
            </a:r>
          </a:p>
        </p:txBody>
      </p:sp>
    </p:spTree>
    <p:extLst>
      <p:ext uri="{BB962C8B-B14F-4D97-AF65-F5344CB8AC3E}">
        <p14:creationId xmlns:p14="http://schemas.microsoft.com/office/powerpoint/2010/main" val="103169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675" y="279400"/>
            <a:ext cx="4435475" cy="582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705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33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388" y="1982788"/>
            <a:ext cx="3600346" cy="18994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35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388" y="1982788"/>
            <a:ext cx="1701800" cy="15890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2588" y="1982788"/>
            <a:ext cx="1703387" cy="15890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1F9E-29D3-4FF2-8C45-594F7DF1F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238601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Thermodynamics Mans</a:t>
            </a:r>
            <a:r>
              <a:rPr lang="fr-FR" altLang="ar-SA"/>
              <a:t> ver1.0</a:t>
            </a:r>
          </a:p>
        </p:txBody>
      </p:sp>
    </p:spTree>
    <p:extLst>
      <p:ext uri="{BB962C8B-B14F-4D97-AF65-F5344CB8AC3E}">
        <p14:creationId xmlns:p14="http://schemas.microsoft.com/office/powerpoint/2010/main" val="112633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70E95B-D288-499A-A722-1B4C7E82C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423108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C254E-0605-43FB-BE49-1B0B5AAD4F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29771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1C3C6-A326-4001-B33C-F678DE8F99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102581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95E45-3B68-4AC0-8D17-847B0801AF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301466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AUC – 364 </a:t>
            </a:r>
            <a:r>
              <a:rPr lang="fr-FR" altLang="ar-SA"/>
              <a:t>Thermo Fluids ver1.0</a:t>
            </a:r>
          </a:p>
        </p:txBody>
      </p:sp>
    </p:spTree>
    <p:extLst>
      <p:ext uri="{BB962C8B-B14F-4D97-AF65-F5344CB8AC3E}">
        <p14:creationId xmlns:p14="http://schemas.microsoft.com/office/powerpoint/2010/main" val="73863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70CB-382F-4B92-9B47-A714004AA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477000"/>
            <a:ext cx="2386013" cy="3079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ar-SA"/>
              <a:t>Thermodynamics Mans</a:t>
            </a:r>
            <a:r>
              <a:rPr lang="fr-FR" altLang="ar-SA"/>
              <a:t> ver1.0</a:t>
            </a:r>
          </a:p>
        </p:txBody>
      </p:sp>
    </p:spTree>
    <p:extLst>
      <p:ext uri="{BB962C8B-B14F-4D97-AF65-F5344CB8AC3E}">
        <p14:creationId xmlns:p14="http://schemas.microsoft.com/office/powerpoint/2010/main" val="304122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13A23547-8FDA-4C34-A6D5-A5347A694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33675" y="279400"/>
            <a:ext cx="44354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err="1"/>
              <a:t>Titre</a:t>
            </a:r>
            <a:r>
              <a:rPr lang="en-US" altLang="en-US" dirty="0"/>
              <a:t> de la diapositive</a:t>
            </a:r>
          </a:p>
        </p:txBody>
      </p:sp>
      <p:sp>
        <p:nvSpPr>
          <p:cNvPr id="1028" name="Text Box 6">
            <a:extLst>
              <a:ext uri="{FF2B5EF4-FFF2-40B4-BE49-F238E27FC236}">
                <a16:creationId xmlns:a16="http://schemas.microsoft.com/office/drawing/2014/main" id="{7ED4473D-1FF8-4242-827D-4DCEF9BD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702" y="6477000"/>
            <a:ext cx="1441420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altLang="en-US" sz="14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itchFamily="26" charset="0"/>
              </a:rPr>
              <a:t>Thermodynamics</a:t>
            </a:r>
          </a:p>
        </p:txBody>
      </p:sp>
      <p:sp>
        <p:nvSpPr>
          <p:cNvPr id="1031" name="Text Box 7">
            <a:extLst>
              <a:ext uri="{FF2B5EF4-FFF2-40B4-BE49-F238E27FC236}">
                <a16:creationId xmlns:a16="http://schemas.microsoft.com/office/drawing/2014/main" id="{3657E8D7-2C83-4885-94B6-9B70E18F4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7700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476BC6-F93B-42E8-B4B1-A544170EF593}" type="slidenum">
              <a:rPr lang="en-US" altLang="en-US" sz="1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 (Arabic)" pitchFamily="26" charset="0"/>
              </a:rPr>
              <a:pPr/>
              <a:t>‹#›</a:t>
            </a:fld>
            <a:endParaRPr lang="en-US" altLang="en-US" sz="1400" b="0" i="0">
              <a:solidFill>
                <a:schemeClr val="tx1"/>
              </a:solidFill>
              <a:latin typeface="Times New Roman" panose="02020603050405020304" pitchFamily="18" charset="0"/>
              <a:cs typeface="Times New Roman (Arabic)" pitchFamily="2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3" r:id="rId2"/>
    <p:sldLayoutId id="2147484122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  <a:cs typeface="+mn-cs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cs typeface="+mn-cs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cs typeface="+mn-cs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cs typeface="+mn-cs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cs typeface="+mn-cs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cs typeface="+mn-cs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46CD381-ADD1-4B25-8EA0-A93DD3A1D1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84400" y="693738"/>
            <a:ext cx="5549900" cy="838200"/>
          </a:xfrm>
        </p:spPr>
        <p:txBody>
          <a:bodyPr/>
          <a:lstStyle/>
          <a:p>
            <a:r>
              <a:rPr lang="en-US" altLang="en-US" sz="5400" i="1"/>
              <a:t>Thermodynamics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6F50AC0-54EB-4D33-A9EB-DABC535C29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46643" y="1676400"/>
            <a:ext cx="5025416" cy="643766"/>
          </a:xfrm>
        </p:spPr>
        <p:txBody>
          <a:bodyPr/>
          <a:lstStyle/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Ch. 1 : Introduction </a:t>
            </a:r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548DC434-51BD-49CC-B4D0-88274674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803" y="6248400"/>
            <a:ext cx="52774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dirty="0">
                <a:solidFill>
                  <a:schemeClr val="bg1">
                    <a:lumMod val="95000"/>
                  </a:schemeClr>
                </a:solidFill>
              </a:rPr>
              <a:t>Prof Mohamed Nabil Sabry 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2C0465-242C-4EC3-ABE7-8ED2517B5B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0525" y="279400"/>
            <a:ext cx="4940300" cy="588963"/>
          </a:xfrm>
        </p:spPr>
        <p:txBody>
          <a:bodyPr/>
          <a:lstStyle/>
          <a:p>
            <a:r>
              <a:rPr lang="en-US" altLang="en-US"/>
              <a:t>Why Thermodynamics?</a:t>
            </a:r>
          </a:p>
        </p:txBody>
      </p:sp>
      <p:grpSp>
        <p:nvGrpSpPr>
          <p:cNvPr id="17411" name="Group 36">
            <a:extLst>
              <a:ext uri="{FF2B5EF4-FFF2-40B4-BE49-F238E27FC236}">
                <a16:creationId xmlns:a16="http://schemas.microsoft.com/office/drawing/2014/main" id="{54460AE0-8A0B-4882-98AB-1DE00712D86F}"/>
              </a:ext>
            </a:extLst>
          </p:cNvPr>
          <p:cNvGrpSpPr>
            <a:grpSpLocks/>
          </p:cNvGrpSpPr>
          <p:nvPr/>
        </p:nvGrpSpPr>
        <p:grpSpPr bwMode="auto">
          <a:xfrm>
            <a:off x="628650" y="1358900"/>
            <a:ext cx="8245475" cy="1592263"/>
            <a:chOff x="396" y="856"/>
            <a:chExt cx="5194" cy="1003"/>
          </a:xfrm>
        </p:grpSpPr>
        <p:sp>
          <p:nvSpPr>
            <p:cNvPr id="17424" name="Text Box 6">
              <a:extLst>
                <a:ext uri="{FF2B5EF4-FFF2-40B4-BE49-F238E27FC236}">
                  <a16:creationId xmlns:a16="http://schemas.microsoft.com/office/drawing/2014/main" id="{CBFAF332-D689-44E2-BA73-985D5868E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" y="856"/>
              <a:ext cx="47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i="0">
                  <a:latin typeface="Arial" panose="020B0604020202020204" pitchFamily="34" charset="0"/>
                  <a:cs typeface="Arial" panose="020B0604020202020204" pitchFamily="34" charset="0"/>
                </a:rPr>
                <a:t>Life is nothing but: exchanges or transformations!</a:t>
              </a:r>
            </a:p>
          </p:txBody>
        </p:sp>
        <p:grpSp>
          <p:nvGrpSpPr>
            <p:cNvPr id="17425" name="Group 32">
              <a:extLst>
                <a:ext uri="{FF2B5EF4-FFF2-40B4-BE49-F238E27FC236}">
                  <a16:creationId xmlns:a16="http://schemas.microsoft.com/office/drawing/2014/main" id="{A281B172-952A-453F-8C0A-F227A9AFA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" y="1147"/>
              <a:ext cx="5194" cy="712"/>
              <a:chOff x="396" y="1147"/>
              <a:chExt cx="5194" cy="712"/>
            </a:xfrm>
          </p:grpSpPr>
          <p:sp>
            <p:nvSpPr>
              <p:cNvPr id="17426" name="Text Box 7">
                <a:extLst>
                  <a:ext uri="{FF2B5EF4-FFF2-40B4-BE49-F238E27FC236}">
                    <a16:creationId xmlns:a16="http://schemas.microsoft.com/office/drawing/2014/main" id="{1AD1A123-AB30-47AC-933B-8C981FD52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" y="1407"/>
                <a:ext cx="849" cy="29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i="0">
                    <a:latin typeface="Arial" panose="020B0604020202020204" pitchFamily="34" charset="0"/>
                    <a:cs typeface="Arial" panose="020B0604020202020204" pitchFamily="34" charset="0"/>
                  </a:rPr>
                  <a:t>Material</a:t>
                </a:r>
              </a:p>
            </p:txBody>
          </p:sp>
          <p:sp>
            <p:nvSpPr>
              <p:cNvPr id="17427" name="Text Box 8">
                <a:extLst>
                  <a:ext uri="{FF2B5EF4-FFF2-40B4-BE49-F238E27FC236}">
                    <a16:creationId xmlns:a16="http://schemas.microsoft.com/office/drawing/2014/main" id="{90DF5EE4-D30C-416D-9125-638CB3E4B0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9" y="1407"/>
                <a:ext cx="1291" cy="29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i="0">
                    <a:latin typeface="Arial" panose="020B0604020202020204" pitchFamily="34" charset="0"/>
                    <a:cs typeface="Arial" panose="020B0604020202020204" pitchFamily="34" charset="0"/>
                  </a:rPr>
                  <a:t>Im – Material</a:t>
                </a:r>
              </a:p>
            </p:txBody>
          </p:sp>
          <p:sp>
            <p:nvSpPr>
              <p:cNvPr id="17428" name="Text Box 9">
                <a:extLst>
                  <a:ext uri="{FF2B5EF4-FFF2-40B4-BE49-F238E27FC236}">
                    <a16:creationId xmlns:a16="http://schemas.microsoft.com/office/drawing/2014/main" id="{AAAA707E-468F-4B14-9C6D-74A266F1AC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2" y="1336"/>
                <a:ext cx="1588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»"/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–"/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i="0" dirty="0">
                    <a:latin typeface="Arial" panose="020B0604020202020204" pitchFamily="34" charset="0"/>
                  </a:rPr>
                  <a:t>Knowledge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i="0" dirty="0">
                    <a:latin typeface="Arial" panose="020B0604020202020204" pitchFamily="34" charset="0"/>
                  </a:rPr>
                  <a:t>Feelings </a:t>
                </a:r>
                <a:r>
                  <a:rPr lang="en-US" altLang="en-US" i="0" dirty="0"/>
                  <a:t>…</a:t>
                </a:r>
                <a:endParaRPr lang="en-US" altLang="en-US" i="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17429" name="AutoShape 10">
                <a:extLst>
                  <a:ext uri="{FF2B5EF4-FFF2-40B4-BE49-F238E27FC236}">
                    <a16:creationId xmlns:a16="http://schemas.microsoft.com/office/drawing/2014/main" id="{A969FC88-93D9-4D59-98F4-7B213CBFCC3F}"/>
                  </a:ext>
                </a:extLst>
              </p:cNvPr>
              <p:cNvCxnSpPr>
                <a:cxnSpLocks noChangeShapeType="1"/>
                <a:stCxn id="17424" idx="2"/>
                <a:endCxn id="17426" idx="0"/>
              </p:cNvCxnSpPr>
              <p:nvPr/>
            </p:nvCxnSpPr>
            <p:spPr bwMode="auto">
              <a:xfrm rot="5400000">
                <a:off x="1694" y="274"/>
                <a:ext cx="260" cy="2007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30" name="AutoShape 11">
                <a:extLst>
                  <a:ext uri="{FF2B5EF4-FFF2-40B4-BE49-F238E27FC236}">
                    <a16:creationId xmlns:a16="http://schemas.microsoft.com/office/drawing/2014/main" id="{B40CCA1A-A734-41FD-98BE-4A77DEAF2BD7}"/>
                  </a:ext>
                </a:extLst>
              </p:cNvPr>
              <p:cNvCxnSpPr>
                <a:cxnSpLocks noChangeShapeType="1"/>
                <a:stCxn id="17424" idx="2"/>
                <a:endCxn id="17427" idx="0"/>
              </p:cNvCxnSpPr>
              <p:nvPr/>
            </p:nvCxnSpPr>
            <p:spPr bwMode="auto">
              <a:xfrm rot="16200000" flipH="1">
                <a:off x="2916" y="1058"/>
                <a:ext cx="260" cy="437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31" name="Line 13">
                <a:extLst>
                  <a:ext uri="{FF2B5EF4-FFF2-40B4-BE49-F238E27FC236}">
                    <a16:creationId xmlns:a16="http://schemas.microsoft.com/office/drawing/2014/main" id="{CB769F2D-5DE5-4A2D-B75B-34DF0DBFF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2" y="1551"/>
                <a:ext cx="91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6750" name="Text Box 14">
            <a:extLst>
              <a:ext uri="{FF2B5EF4-FFF2-40B4-BE49-F238E27FC236}">
                <a16:creationId xmlns:a16="http://schemas.microsoft.com/office/drawing/2014/main" id="{FE1E1661-7C52-4FCD-A022-355D1B63F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959100"/>
            <a:ext cx="12461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Mass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Charge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Force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/>
              <a:t>…</a:t>
            </a:r>
            <a:endParaRPr lang="en-US" altLang="en-US" i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Energy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542958-5A35-4ADC-83A7-764404E1D3A0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3186113"/>
            <a:ext cx="995363" cy="1438275"/>
            <a:chOff x="345282" y="3186906"/>
            <a:chExt cx="995362" cy="1438275"/>
          </a:xfrm>
        </p:grpSpPr>
        <p:sp>
          <p:nvSpPr>
            <p:cNvPr id="17421" name="Arc 16">
              <a:extLst>
                <a:ext uri="{FF2B5EF4-FFF2-40B4-BE49-F238E27FC236}">
                  <a16:creationId xmlns:a16="http://schemas.microsoft.com/office/drawing/2014/main" id="{EB48EF92-6E12-4C8D-8BD0-1D4BCF027D53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23825" y="3408363"/>
              <a:ext cx="1438275" cy="995362"/>
            </a:xfrm>
            <a:custGeom>
              <a:avLst/>
              <a:gdLst>
                <a:gd name="T0" fmla="*/ 0 w 34023"/>
                <a:gd name="T1" fmla="*/ 0 h 21600"/>
                <a:gd name="T2" fmla="*/ 0 w 34023"/>
                <a:gd name="T3" fmla="*/ 0 h 21600"/>
                <a:gd name="T4" fmla="*/ 0 w 34023"/>
                <a:gd name="T5" fmla="*/ 0 h 21600"/>
                <a:gd name="T6" fmla="*/ 0 60000 65536"/>
                <a:gd name="T7" fmla="*/ 0 60000 65536"/>
                <a:gd name="T8" fmla="*/ 0 60000 65536"/>
                <a:gd name="T9" fmla="*/ 0 w 34023"/>
                <a:gd name="T10" fmla="*/ 0 h 21600"/>
                <a:gd name="T11" fmla="*/ 34023 w 340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23" h="21600" fill="none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</a:path>
                <a:path w="34023" h="21600" stroke="0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  <a:lnTo>
                    <a:pt x="16989" y="21600"/>
                  </a:lnTo>
                  <a:lnTo>
                    <a:pt x="-1" y="826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Arc 17">
              <a:extLst>
                <a:ext uri="{FF2B5EF4-FFF2-40B4-BE49-F238E27FC236}">
                  <a16:creationId xmlns:a16="http://schemas.microsoft.com/office/drawing/2014/main" id="{9FB9E26D-930F-4F94-859B-012070A504FD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15913" y="3638550"/>
              <a:ext cx="1057275" cy="838200"/>
            </a:xfrm>
            <a:custGeom>
              <a:avLst/>
              <a:gdLst>
                <a:gd name="T0" fmla="*/ 0 w 34023"/>
                <a:gd name="T1" fmla="*/ 0 h 21600"/>
                <a:gd name="T2" fmla="*/ 0 w 34023"/>
                <a:gd name="T3" fmla="*/ 0 h 21600"/>
                <a:gd name="T4" fmla="*/ 0 w 34023"/>
                <a:gd name="T5" fmla="*/ 0 h 21600"/>
                <a:gd name="T6" fmla="*/ 0 60000 65536"/>
                <a:gd name="T7" fmla="*/ 0 60000 65536"/>
                <a:gd name="T8" fmla="*/ 0 60000 65536"/>
                <a:gd name="T9" fmla="*/ 0 w 34023"/>
                <a:gd name="T10" fmla="*/ 0 h 21600"/>
                <a:gd name="T11" fmla="*/ 34023 w 340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23" h="21600" fill="none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</a:path>
                <a:path w="34023" h="21600" stroke="0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  <a:lnTo>
                    <a:pt x="16989" y="21600"/>
                  </a:lnTo>
                  <a:lnTo>
                    <a:pt x="-1" y="826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Arc 18">
              <a:extLst>
                <a:ext uri="{FF2B5EF4-FFF2-40B4-BE49-F238E27FC236}">
                  <a16:creationId xmlns:a16="http://schemas.microsoft.com/office/drawing/2014/main" id="{D2BCE757-5679-4039-9F4F-328611BB2286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06413" y="3905250"/>
              <a:ext cx="600075" cy="609600"/>
            </a:xfrm>
            <a:custGeom>
              <a:avLst/>
              <a:gdLst>
                <a:gd name="T0" fmla="*/ 0 w 34023"/>
                <a:gd name="T1" fmla="*/ 0 h 21600"/>
                <a:gd name="T2" fmla="*/ 0 w 34023"/>
                <a:gd name="T3" fmla="*/ 0 h 21600"/>
                <a:gd name="T4" fmla="*/ 0 w 34023"/>
                <a:gd name="T5" fmla="*/ 0 h 21600"/>
                <a:gd name="T6" fmla="*/ 0 60000 65536"/>
                <a:gd name="T7" fmla="*/ 0 60000 65536"/>
                <a:gd name="T8" fmla="*/ 0 60000 65536"/>
                <a:gd name="T9" fmla="*/ 0 w 34023"/>
                <a:gd name="T10" fmla="*/ 0 h 21600"/>
                <a:gd name="T11" fmla="*/ 34023 w 340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23" h="21600" fill="none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</a:path>
                <a:path w="34023" h="21600" stroke="0" extrusionOk="0">
                  <a:moveTo>
                    <a:pt x="-1" y="8260"/>
                  </a:moveTo>
                  <a:cubicBezTo>
                    <a:pt x="4094" y="3045"/>
                    <a:pt x="10358" y="-1"/>
                    <a:pt x="16989" y="0"/>
                  </a:cubicBezTo>
                  <a:cubicBezTo>
                    <a:pt x="23645" y="0"/>
                    <a:pt x="29929" y="3068"/>
                    <a:pt x="34022" y="8318"/>
                  </a:cubicBezTo>
                  <a:lnTo>
                    <a:pt x="16989" y="21600"/>
                  </a:lnTo>
                  <a:lnTo>
                    <a:pt x="-1" y="826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4" name="Text Box 19">
            <a:extLst>
              <a:ext uri="{FF2B5EF4-FFF2-40B4-BE49-F238E27FC236}">
                <a16:creationId xmlns:a16="http://schemas.microsoft.com/office/drawing/2014/main" id="{53EF9D43-815D-4046-BDBD-6E01B5327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801688"/>
            <a:ext cx="6511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  <a:cs typeface="Arial" panose="020B0604020202020204" pitchFamily="34" charset="0"/>
              </a:rPr>
              <a:t>Science of energy transfer and conversion</a:t>
            </a: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F58523CD-53CF-46D9-A9B4-F365F9970AEE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971800"/>
            <a:ext cx="4953000" cy="3429000"/>
            <a:chOff x="2064" y="1920"/>
            <a:chExt cx="3120" cy="2160"/>
          </a:xfrm>
        </p:grpSpPr>
        <p:pic>
          <p:nvPicPr>
            <p:cNvPr id="17418" name="Picture 23" descr="mkroj_yx[1]">
              <a:extLst>
                <a:ext uri="{FF2B5EF4-FFF2-40B4-BE49-F238E27FC236}">
                  <a16:creationId xmlns:a16="http://schemas.microsoft.com/office/drawing/2014/main" id="{B7409790-7950-4CB3-9BDF-54732DDC9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920"/>
              <a:ext cx="312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28" descr="mmspm2bw[1]">
              <a:extLst>
                <a:ext uri="{FF2B5EF4-FFF2-40B4-BE49-F238E27FC236}">
                  <a16:creationId xmlns:a16="http://schemas.microsoft.com/office/drawing/2014/main" id="{D21873FB-CDA0-4DDA-8447-FF9246BB8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16"/>
              <a:ext cx="1072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AutoShape 31">
              <a:extLst>
                <a:ext uri="{FF2B5EF4-FFF2-40B4-BE49-F238E27FC236}">
                  <a16:creationId xmlns:a16="http://schemas.microsoft.com/office/drawing/2014/main" id="{B751E77A-E456-4633-BCD6-EDA8BD51301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00" y="3168"/>
              <a:ext cx="384" cy="336"/>
            </a:xfrm>
            <a:prstGeom prst="lightningBol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6781" name="Rectangle 45">
            <a:extLst>
              <a:ext uri="{FF2B5EF4-FFF2-40B4-BE49-F238E27FC236}">
                <a16:creationId xmlns:a16="http://schemas.microsoft.com/office/drawing/2014/main" id="{EC319AB9-C727-4F3B-BF5D-4AA50EF6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86400"/>
            <a:ext cx="2765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i="0"/>
              <a:t>Energy is not only </a:t>
            </a:r>
          </a:p>
          <a:p>
            <a:pPr>
              <a:buFontTx/>
              <a:buNone/>
            </a:pPr>
            <a:r>
              <a:rPr lang="en-US" altLang="en-US" sz="2000" i="0"/>
              <a:t>calorific or mechanical!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0" grpId="0"/>
      <p:bldP spid="1167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5552F37-6404-4A3C-8DEE-EE56FB3D7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9725" y="279400"/>
            <a:ext cx="3824288" cy="588963"/>
          </a:xfrm>
        </p:spPr>
        <p:txBody>
          <a:bodyPr/>
          <a:lstStyle/>
          <a:p>
            <a:r>
              <a:rPr lang="en-US" altLang="en-US"/>
              <a:t>History of Energy</a:t>
            </a:r>
          </a:p>
        </p:txBody>
      </p:sp>
      <p:pic>
        <p:nvPicPr>
          <p:cNvPr id="211976" name="Picture 8" descr="0_1hfean[1]">
            <a:extLst>
              <a:ext uri="{FF2B5EF4-FFF2-40B4-BE49-F238E27FC236}">
                <a16:creationId xmlns:a16="http://schemas.microsoft.com/office/drawing/2014/main" id="{FEEA4886-BF10-4D0F-A751-C6E90A809E2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689100"/>
            <a:ext cx="962025" cy="1174750"/>
          </a:xfrm>
          <a:noFill/>
        </p:spPr>
      </p:pic>
      <p:sp>
        <p:nvSpPr>
          <p:cNvPr id="211973" name="Text Box 5">
            <a:extLst>
              <a:ext uri="{FF2B5EF4-FFF2-40B4-BE49-F238E27FC236}">
                <a16:creationId xmlns:a16="http://schemas.microsoft.com/office/drawing/2014/main" id="{121EA118-C68D-4A55-B8DF-D4A10CA5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191125"/>
            <a:ext cx="2065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  <a:cs typeface="Arial" panose="020B0604020202020204" pitchFamily="34" charset="0"/>
              </a:rPr>
              <a:t>Geothermal, 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  <a:cs typeface="Arial" panose="020B0604020202020204" pitchFamily="34" charset="0"/>
              </a:rPr>
              <a:t>Biomass,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  <a:cs typeface="Arial" panose="020B0604020202020204" pitchFamily="34" charset="0"/>
              </a:rPr>
              <a:t>Waves, …</a:t>
            </a:r>
          </a:p>
        </p:txBody>
      </p:sp>
      <p:pic>
        <p:nvPicPr>
          <p:cNvPr id="211978" name="Picture 10" descr="zwu4pymk[1]">
            <a:extLst>
              <a:ext uri="{FF2B5EF4-FFF2-40B4-BE49-F238E27FC236}">
                <a16:creationId xmlns:a16="http://schemas.microsoft.com/office/drawing/2014/main" id="{23D551E7-03CA-4823-A05C-64DBB249402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884363"/>
            <a:ext cx="887413" cy="947737"/>
          </a:xfrm>
          <a:noFill/>
        </p:spPr>
      </p:pic>
      <p:pic>
        <p:nvPicPr>
          <p:cNvPr id="211980" name="Picture 12" descr="nrc4ciqc[1]">
            <a:extLst>
              <a:ext uri="{FF2B5EF4-FFF2-40B4-BE49-F238E27FC236}">
                <a16:creationId xmlns:a16="http://schemas.microsoft.com/office/drawing/2014/main" id="{3675F05B-4D64-4312-B16D-4CCC9B3F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65475"/>
            <a:ext cx="18272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81" name="Picture 13" descr="0khrplvd[1]">
            <a:extLst>
              <a:ext uri="{FF2B5EF4-FFF2-40B4-BE49-F238E27FC236}">
                <a16:creationId xmlns:a16="http://schemas.microsoft.com/office/drawing/2014/main" id="{28EE2055-C112-4E84-AFCB-04FA050B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60700"/>
            <a:ext cx="15176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83" name="Picture 15" descr="acvj0_n1[1]">
            <a:extLst>
              <a:ext uri="{FF2B5EF4-FFF2-40B4-BE49-F238E27FC236}">
                <a16:creationId xmlns:a16="http://schemas.microsoft.com/office/drawing/2014/main" id="{DAC921BB-8D9C-482A-AAB2-D377AE769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60500"/>
            <a:ext cx="186531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87" name="Picture 19" descr="kmu_njya[1]">
            <a:extLst>
              <a:ext uri="{FF2B5EF4-FFF2-40B4-BE49-F238E27FC236}">
                <a16:creationId xmlns:a16="http://schemas.microsoft.com/office/drawing/2014/main" id="{EC94F7D9-123F-4F98-A6EB-62C4B9C8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3517900"/>
            <a:ext cx="17367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88" name="Picture 20" descr="n2qwzves[1]">
            <a:extLst>
              <a:ext uri="{FF2B5EF4-FFF2-40B4-BE49-F238E27FC236}">
                <a16:creationId xmlns:a16="http://schemas.microsoft.com/office/drawing/2014/main" id="{A9E84029-D6AE-4EEA-9AC1-5FEF1B1E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26000"/>
            <a:ext cx="1517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89" name="Picture 21" descr="zxhantvs[1]">
            <a:extLst>
              <a:ext uri="{FF2B5EF4-FFF2-40B4-BE49-F238E27FC236}">
                <a16:creationId xmlns:a16="http://schemas.microsoft.com/office/drawing/2014/main" id="{70611A17-C9B3-4AB6-8D81-59A7BE41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3306763"/>
            <a:ext cx="1600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0" name="Picture 22" descr="i1rybwys[1]">
            <a:extLst>
              <a:ext uri="{FF2B5EF4-FFF2-40B4-BE49-F238E27FC236}">
                <a16:creationId xmlns:a16="http://schemas.microsoft.com/office/drawing/2014/main" id="{03CD4BFF-9BEB-4D9D-8A0C-27EFC736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789488"/>
            <a:ext cx="218281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23">
            <a:extLst>
              <a:ext uri="{FF2B5EF4-FFF2-40B4-BE49-F238E27FC236}">
                <a16:creationId xmlns:a16="http://schemas.microsoft.com/office/drawing/2014/main" id="{86FD4F63-281E-4D94-B1EA-1ECB7ED0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41500"/>
            <a:ext cx="2147888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Pre-Industrial</a:t>
            </a:r>
          </a:p>
        </p:txBody>
      </p:sp>
      <p:sp>
        <p:nvSpPr>
          <p:cNvPr id="211992" name="Text Box 24">
            <a:extLst>
              <a:ext uri="{FF2B5EF4-FFF2-40B4-BE49-F238E27FC236}">
                <a16:creationId xmlns:a16="http://schemas.microsoft.com/office/drawing/2014/main" id="{DB8B5E96-4632-45AA-81AC-632C425F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13100"/>
            <a:ext cx="1554163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Industrial</a:t>
            </a:r>
          </a:p>
        </p:txBody>
      </p:sp>
      <p:sp>
        <p:nvSpPr>
          <p:cNvPr id="211993" name="Text Box 25">
            <a:extLst>
              <a:ext uri="{FF2B5EF4-FFF2-40B4-BE49-F238E27FC236}">
                <a16:creationId xmlns:a16="http://schemas.microsoft.com/office/drawing/2014/main" id="{B8E16146-E8D4-4054-B9D8-2C1717C7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91125"/>
            <a:ext cx="1570038" cy="830263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New</a:t>
            </a: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>
                <a:latin typeface="Arial" panose="020B0604020202020204" pitchFamily="34" charset="0"/>
              </a:rPr>
              <a:t>Energies </a:t>
            </a:r>
          </a:p>
        </p:txBody>
      </p:sp>
      <p:pic>
        <p:nvPicPr>
          <p:cNvPr id="19474" name="Picture 30" descr="Image result for prehistoric fire making">
            <a:extLst>
              <a:ext uri="{FF2B5EF4-FFF2-40B4-BE49-F238E27FC236}">
                <a16:creationId xmlns:a16="http://schemas.microsoft.com/office/drawing/2014/main" id="{B643F226-06D2-4CDB-8DAA-22DEFA25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95250"/>
            <a:ext cx="20796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1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utoUpdateAnimBg="0"/>
      <p:bldP spid="15373" grpId="0" animBg="1"/>
      <p:bldP spid="211992" grpId="0" animBg="1" autoUpdateAnimBg="0"/>
      <p:bldP spid="21199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8F9E7E0-CA7D-45E5-B1DC-5E4BA6F6F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5399" y="279698"/>
            <a:ext cx="7838686" cy="588366"/>
          </a:xfrm>
        </p:spPr>
        <p:txBody>
          <a:bodyPr/>
          <a:lstStyle/>
          <a:p>
            <a:r>
              <a:rPr lang="en-US" altLang="en-US" dirty="0"/>
              <a:t>Place of thermodynamics academically</a:t>
            </a:r>
          </a:p>
        </p:txBody>
      </p:sp>
      <p:sp>
        <p:nvSpPr>
          <p:cNvPr id="21507" name="Text Box 10">
            <a:extLst>
              <a:ext uri="{FF2B5EF4-FFF2-40B4-BE49-F238E27FC236}">
                <a16:creationId xmlns:a16="http://schemas.microsoft.com/office/drawing/2014/main" id="{5BF2F035-DDCD-4848-8BE1-89673DFC4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798" y="1489711"/>
            <a:ext cx="5311069" cy="107721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Thermodynamics</a:t>
            </a: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Heat and mass transfer – Fluid mechanics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1508" name="Text Box 11">
            <a:extLst>
              <a:ext uri="{FF2B5EF4-FFF2-40B4-BE49-F238E27FC236}">
                <a16:creationId xmlns:a16="http://schemas.microsoft.com/office/drawing/2014/main" id="{DF53899E-53E1-4016-A00A-99846DC3D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43" y="5560115"/>
            <a:ext cx="17524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Combustion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Engines</a:t>
            </a:r>
          </a:p>
        </p:txBody>
      </p:sp>
      <p:sp>
        <p:nvSpPr>
          <p:cNvPr id="21509" name="Text Box 12">
            <a:extLst>
              <a:ext uri="{FF2B5EF4-FFF2-40B4-BE49-F238E27FC236}">
                <a16:creationId xmlns:a16="http://schemas.microsoft.com/office/drawing/2014/main" id="{A896F30E-E035-41F8-8002-22472242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935038"/>
            <a:ext cx="2427288" cy="461962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 dirty="0">
                <a:latin typeface="Arial" panose="020B0604020202020204" pitchFamily="34" charset="0"/>
              </a:rPr>
              <a:t>Basic Sciences</a:t>
            </a:r>
          </a:p>
        </p:txBody>
      </p:sp>
      <p:sp>
        <p:nvSpPr>
          <p:cNvPr id="21510" name="Text Box 13">
            <a:extLst>
              <a:ext uri="{FF2B5EF4-FFF2-40B4-BE49-F238E27FC236}">
                <a16:creationId xmlns:a16="http://schemas.microsoft.com/office/drawing/2014/main" id="{7DA3E0A9-EE8D-49FE-A713-9B056BDCF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487" y="3023255"/>
            <a:ext cx="4592924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 dirty="0">
                <a:latin typeface="Arial" panose="020B0604020202020204" pitchFamily="34" charset="0"/>
                <a:cs typeface="Arial" panose="020B0604020202020204" pitchFamily="34" charset="0"/>
              </a:rPr>
              <a:t>Applied Engineering Sciences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7D7ABEDB-874F-49D3-9FC2-71E11B5FF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01" y="1401123"/>
            <a:ext cx="3103735" cy="70788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Math – Physics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Mechanics – Chemistry 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652E4CD7-43BE-4749-9C63-8E26353A2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55" y="1028046"/>
            <a:ext cx="4288353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0" dirty="0">
                <a:latin typeface="Arial" panose="020B0604020202020204" pitchFamily="34" charset="0"/>
              </a:rPr>
              <a:t>Basic Engineering Sciences</a:t>
            </a:r>
          </a:p>
        </p:txBody>
      </p:sp>
      <p:pic>
        <p:nvPicPr>
          <p:cNvPr id="21513" name="Picture 9">
            <a:extLst>
              <a:ext uri="{FF2B5EF4-FFF2-40B4-BE49-F238E27FC236}">
                <a16:creationId xmlns:a16="http://schemas.microsoft.com/office/drawing/2014/main" id="{356E5E65-1406-4027-A311-48AA7D5F70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7" y="3245293"/>
            <a:ext cx="1813171" cy="241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Egypt signs $600mn EIB power plant deal - - Utilities Middle East">
            <a:extLst>
              <a:ext uri="{FF2B5EF4-FFF2-40B4-BE49-F238E27FC236}">
                <a16:creationId xmlns:a16="http://schemas.microsoft.com/office/drawing/2014/main" id="{045B14EA-B593-40E2-943B-AAE1C002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22" y="3736928"/>
            <a:ext cx="2954520" cy="15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arrier 53KHCT-12 Optimax Cooling Only Split Air Conditioner - 1.5 HP : Buy  Online Air Conditioners &amp; Coolers at Best Prices in Egypt | Souq.com">
            <a:extLst>
              <a:ext uri="{FF2B5EF4-FFF2-40B4-BE49-F238E27FC236}">
                <a16:creationId xmlns:a16="http://schemas.microsoft.com/office/drawing/2014/main" id="{83633A02-9787-4887-8EB7-754ECCA35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4" b="30666"/>
          <a:stretch/>
        </p:blipFill>
        <p:spPr bwMode="auto">
          <a:xfrm>
            <a:off x="5558064" y="3611693"/>
            <a:ext cx="2857500" cy="11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LG Refrigerator 437 Liter Hygeine Fresh No Frost Silver GN-C562HLCU">
            <a:extLst>
              <a:ext uri="{FF2B5EF4-FFF2-40B4-BE49-F238E27FC236}">
                <a16:creationId xmlns:a16="http://schemas.microsoft.com/office/drawing/2014/main" id="{FE81719A-D9F0-47CD-B39A-8358E4B8C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25294"/>
          <a:stretch/>
        </p:blipFill>
        <p:spPr bwMode="auto">
          <a:xfrm>
            <a:off x="8450580" y="4062770"/>
            <a:ext cx="1383281" cy="261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4734EBDE-E0FE-4DC7-90DC-20DBD72A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777" y="5309357"/>
            <a:ext cx="17796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Power plants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8AAC831-86B5-438D-A490-3340C3C38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567" y="4977714"/>
            <a:ext cx="24402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Refrigeration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&amp; Air Conditioning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9A2CD2A3-81DC-4191-9DAB-6EC5C0E5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480" y="2623145"/>
            <a:ext cx="36038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Physics of semi-conductors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D9686B64-0203-48EF-86DA-8FEE2500E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574" y="5932996"/>
            <a:ext cx="2946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SzTx/>
              <a:buNone/>
            </a:pPr>
            <a:r>
              <a:rPr lang="en-US" alt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Chemical industries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0A13C9A-BAE8-40D8-93A2-20F86025BFF7}"/>
              </a:ext>
            </a:extLst>
          </p:cNvPr>
          <p:cNvSpPr/>
          <p:nvPr/>
        </p:nvSpPr>
        <p:spPr bwMode="auto">
          <a:xfrm rot="418696">
            <a:off x="3311817" y="1057264"/>
            <a:ext cx="834896" cy="329443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C2ADC7F-CF75-41A8-9B07-582EE646ABC0}"/>
              </a:ext>
            </a:extLst>
          </p:cNvPr>
          <p:cNvSpPr/>
          <p:nvPr/>
        </p:nvSpPr>
        <p:spPr bwMode="auto">
          <a:xfrm rot="6984400">
            <a:off x="3891501" y="2539867"/>
            <a:ext cx="834896" cy="329443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5226C02-C1B0-4EC7-9F91-A83BAA0246D9}"/>
              </a:ext>
            </a:extLst>
          </p:cNvPr>
          <p:cNvCxnSpPr>
            <a:cxnSpLocks/>
          </p:cNvCxnSpPr>
          <p:nvPr/>
        </p:nvCxnSpPr>
        <p:spPr bwMode="auto">
          <a:xfrm>
            <a:off x="6858000" y="1911532"/>
            <a:ext cx="1143000" cy="7930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0" grpId="0" animBg="1"/>
      <p:bldP spid="14" grpId="0"/>
      <p:bldP spid="15" grpId="0"/>
      <p:bldP spid="16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91A50-C9E9-4EC1-A4CE-DD65614B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416" y="276524"/>
            <a:ext cx="2131995" cy="5883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82252-F9FF-43C9-8FBD-2839BF84AABC}"/>
              </a:ext>
            </a:extLst>
          </p:cNvPr>
          <p:cNvSpPr txBox="1"/>
          <p:nvPr/>
        </p:nvSpPr>
        <p:spPr>
          <a:xfrm>
            <a:off x="345825" y="1905000"/>
            <a:ext cx="398218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Life depends on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F5528-2AAF-4717-B01C-A0873B9BB017}"/>
              </a:ext>
            </a:extLst>
          </p:cNvPr>
          <p:cNvSpPr txBox="1"/>
          <p:nvPr/>
        </p:nvSpPr>
        <p:spPr>
          <a:xfrm>
            <a:off x="345825" y="3811463"/>
            <a:ext cx="6173485" cy="113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Energy crisis – environmental impact: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sym typeface="Symbol" panose="05050102010706020507" pitchFamily="18" charset="2"/>
              </a:rPr>
              <a:t>		</a:t>
            </a:r>
            <a:r>
              <a:rPr lang="en-US" sz="2400" i="0" dirty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en-US" sz="2400" dirty="0">
                <a:sym typeface="Symbol" panose="05050102010706020507" pitchFamily="18" charset="2"/>
              </a:rPr>
              <a:t> Renewable energies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FFEF0-4482-4ACA-926B-224CC1CF4AA0}"/>
              </a:ext>
            </a:extLst>
          </p:cNvPr>
          <p:cNvSpPr txBox="1"/>
          <p:nvPr/>
        </p:nvSpPr>
        <p:spPr>
          <a:xfrm>
            <a:off x="345825" y="2759075"/>
            <a:ext cx="6463629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Human development is related to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27E5C-EA6F-4384-9AB8-FD5D965275A4}"/>
              </a:ext>
            </a:extLst>
          </p:cNvPr>
          <p:cNvSpPr txBox="1"/>
          <p:nvPr/>
        </p:nvSpPr>
        <p:spPr>
          <a:xfrm>
            <a:off x="345825" y="5128219"/>
            <a:ext cx="7079182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ym typeface="Symbol" panose="05050102010706020507" pitchFamily="18" charset="2"/>
              </a:rPr>
              <a:t>Applications of thermodynamics are endless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66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12.6|15.1|9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25.1|25.3|4.4|28.6|14.7|154.2|3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20.1|12.4|17.8|8.4|6.9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24031</TotalTime>
  <Words>131</Words>
  <Application>Microsoft Office PowerPoint</Application>
  <PresentationFormat>A4 Paper (210x297 mm)</PresentationFormat>
  <Paragraphs>48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Wingdings</vt:lpstr>
      <vt:lpstr>Default Design</vt:lpstr>
      <vt:lpstr>Thermodynamics</vt:lpstr>
      <vt:lpstr>Why Thermodynamics?</vt:lpstr>
      <vt:lpstr>History of Energy</vt:lpstr>
      <vt:lpstr>Place of thermodynamics academically</vt:lpstr>
      <vt:lpstr>Summary</vt:lpstr>
    </vt:vector>
  </TitlesOfParts>
  <Company>MGE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Thermodynamics I :  364</dc:title>
  <dc:creator>nabil Sabry</dc:creator>
  <cp:lastModifiedBy>Mohamed Nabil Sabry</cp:lastModifiedBy>
  <cp:revision>934</cp:revision>
  <dcterms:created xsi:type="dcterms:W3CDTF">2002-03-24T06:41:14Z</dcterms:created>
  <dcterms:modified xsi:type="dcterms:W3CDTF">2020-10-20T00:36:41Z</dcterms:modified>
</cp:coreProperties>
</file>